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74" r:id="rId1"/>
    <p:sldMasterId id="2147483792" r:id="rId2"/>
    <p:sldMasterId id="2147483779" r:id="rId3"/>
  </p:sldMasterIdLst>
  <p:notesMasterIdLst>
    <p:notesMasterId r:id="rId429"/>
  </p:notesMasterIdLst>
  <p:handoutMasterIdLst>
    <p:handoutMasterId r:id="rId430"/>
  </p:handoutMasterIdLst>
  <p:sldIdLst>
    <p:sldId id="750" r:id="rId4"/>
    <p:sldId id="261" r:id="rId5"/>
    <p:sldId id="288" r:id="rId6"/>
    <p:sldId id="281" r:id="rId7"/>
    <p:sldId id="282" r:id="rId8"/>
    <p:sldId id="283" r:id="rId9"/>
    <p:sldId id="289" r:id="rId10"/>
    <p:sldId id="290" r:id="rId11"/>
    <p:sldId id="291" r:id="rId12"/>
    <p:sldId id="293" r:id="rId13"/>
    <p:sldId id="292" r:id="rId14"/>
    <p:sldId id="295" r:id="rId15"/>
    <p:sldId id="296" r:id="rId16"/>
    <p:sldId id="297" r:id="rId17"/>
    <p:sldId id="298" r:id="rId18"/>
    <p:sldId id="299" r:id="rId19"/>
    <p:sldId id="300" r:id="rId20"/>
    <p:sldId id="301" r:id="rId21"/>
    <p:sldId id="302" r:id="rId22"/>
    <p:sldId id="303" r:id="rId23"/>
    <p:sldId id="305" r:id="rId24"/>
    <p:sldId id="306" r:id="rId25"/>
    <p:sldId id="304" r:id="rId26"/>
    <p:sldId id="307" r:id="rId27"/>
    <p:sldId id="308" r:id="rId28"/>
    <p:sldId id="309" r:id="rId29"/>
    <p:sldId id="310" r:id="rId30"/>
    <p:sldId id="311" r:id="rId31"/>
    <p:sldId id="312" r:id="rId32"/>
    <p:sldId id="313" r:id="rId33"/>
    <p:sldId id="315" r:id="rId34"/>
    <p:sldId id="316" r:id="rId35"/>
    <p:sldId id="318" r:id="rId36"/>
    <p:sldId id="319" r:id="rId37"/>
    <p:sldId id="320" r:id="rId38"/>
    <p:sldId id="651"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8" r:id="rId56"/>
    <p:sldId id="337"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4" r:id="rId72"/>
    <p:sldId id="355" r:id="rId73"/>
    <p:sldId id="402" r:id="rId74"/>
    <p:sldId id="361" r:id="rId75"/>
    <p:sldId id="362" r:id="rId76"/>
    <p:sldId id="364" r:id="rId77"/>
    <p:sldId id="367" r:id="rId78"/>
    <p:sldId id="368" r:id="rId79"/>
    <p:sldId id="369" r:id="rId80"/>
    <p:sldId id="370" r:id="rId81"/>
    <p:sldId id="371" r:id="rId82"/>
    <p:sldId id="372" r:id="rId83"/>
    <p:sldId id="373" r:id="rId84"/>
    <p:sldId id="374" r:id="rId85"/>
    <p:sldId id="377" r:id="rId86"/>
    <p:sldId id="378" r:id="rId87"/>
    <p:sldId id="380" r:id="rId88"/>
    <p:sldId id="381"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4" r:id="rId108"/>
    <p:sldId id="405" r:id="rId109"/>
    <p:sldId id="406" r:id="rId110"/>
    <p:sldId id="407" r:id="rId111"/>
    <p:sldId id="408" r:id="rId112"/>
    <p:sldId id="409" r:id="rId113"/>
    <p:sldId id="410" r:id="rId114"/>
    <p:sldId id="754" r:id="rId115"/>
    <p:sldId id="412" r:id="rId116"/>
    <p:sldId id="413" r:id="rId117"/>
    <p:sldId id="755" r:id="rId118"/>
    <p:sldId id="415" r:id="rId119"/>
    <p:sldId id="416" r:id="rId120"/>
    <p:sldId id="417" r:id="rId121"/>
    <p:sldId id="418" r:id="rId122"/>
    <p:sldId id="420" r:id="rId123"/>
    <p:sldId id="421" r:id="rId124"/>
    <p:sldId id="422" r:id="rId125"/>
    <p:sldId id="423" r:id="rId126"/>
    <p:sldId id="424" r:id="rId127"/>
    <p:sldId id="425" r:id="rId128"/>
    <p:sldId id="426" r:id="rId129"/>
    <p:sldId id="427" r:id="rId130"/>
    <p:sldId id="428" r:id="rId131"/>
    <p:sldId id="429" r:id="rId132"/>
    <p:sldId id="430" r:id="rId133"/>
    <p:sldId id="431" r:id="rId134"/>
    <p:sldId id="432" r:id="rId135"/>
    <p:sldId id="433" r:id="rId136"/>
    <p:sldId id="434" r:id="rId137"/>
    <p:sldId id="435" r:id="rId138"/>
    <p:sldId id="436" r:id="rId139"/>
    <p:sldId id="437" r:id="rId140"/>
    <p:sldId id="284" r:id="rId141"/>
    <p:sldId id="455" r:id="rId142"/>
    <p:sldId id="438" r:id="rId143"/>
    <p:sldId id="439" r:id="rId144"/>
    <p:sldId id="440" r:id="rId145"/>
    <p:sldId id="441" r:id="rId146"/>
    <p:sldId id="442" r:id="rId147"/>
    <p:sldId id="443" r:id="rId148"/>
    <p:sldId id="445" r:id="rId149"/>
    <p:sldId id="444" r:id="rId150"/>
    <p:sldId id="446" r:id="rId151"/>
    <p:sldId id="447" r:id="rId152"/>
    <p:sldId id="448" r:id="rId153"/>
    <p:sldId id="449" r:id="rId154"/>
    <p:sldId id="450" r:id="rId155"/>
    <p:sldId id="451" r:id="rId156"/>
    <p:sldId id="452" r:id="rId157"/>
    <p:sldId id="453" r:id="rId158"/>
    <p:sldId id="656" r:id="rId159"/>
    <p:sldId id="657" r:id="rId160"/>
    <p:sldId id="658" r:id="rId161"/>
    <p:sldId id="659" r:id="rId162"/>
    <p:sldId id="660" r:id="rId163"/>
    <p:sldId id="661" r:id="rId164"/>
    <p:sldId id="662" r:id="rId165"/>
    <p:sldId id="663" r:id="rId166"/>
    <p:sldId id="664" r:id="rId167"/>
    <p:sldId id="665" r:id="rId168"/>
    <p:sldId id="666" r:id="rId169"/>
    <p:sldId id="667" r:id="rId170"/>
    <p:sldId id="668" r:id="rId171"/>
    <p:sldId id="669" r:id="rId172"/>
    <p:sldId id="670" r:id="rId173"/>
    <p:sldId id="671" r:id="rId174"/>
    <p:sldId id="672" r:id="rId175"/>
    <p:sldId id="673" r:id="rId176"/>
    <p:sldId id="674" r:id="rId177"/>
    <p:sldId id="675" r:id="rId178"/>
    <p:sldId id="676" r:id="rId179"/>
    <p:sldId id="677" r:id="rId180"/>
    <p:sldId id="678" r:id="rId181"/>
    <p:sldId id="679" r:id="rId182"/>
    <p:sldId id="680" r:id="rId183"/>
    <p:sldId id="681" r:id="rId184"/>
    <p:sldId id="682" r:id="rId185"/>
    <p:sldId id="683" r:id="rId186"/>
    <p:sldId id="684" r:id="rId187"/>
    <p:sldId id="685" r:id="rId188"/>
    <p:sldId id="686" r:id="rId189"/>
    <p:sldId id="687" r:id="rId190"/>
    <p:sldId id="688" r:id="rId191"/>
    <p:sldId id="689" r:id="rId192"/>
    <p:sldId id="690" r:id="rId193"/>
    <p:sldId id="691" r:id="rId194"/>
    <p:sldId id="692" r:id="rId195"/>
    <p:sldId id="262" r:id="rId196"/>
    <p:sldId id="276" r:id="rId197"/>
    <p:sldId id="751" r:id="rId198"/>
    <p:sldId id="652"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653"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757" r:id="rId251"/>
    <p:sldId id="508" r:id="rId252"/>
    <p:sldId id="756" r:id="rId253"/>
    <p:sldId id="75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752" r:id="rId304"/>
    <p:sldId id="654"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55" r:id="rId368"/>
    <p:sldId id="623" r:id="rId369"/>
    <p:sldId id="693" r:id="rId370"/>
    <p:sldId id="694" r:id="rId371"/>
    <p:sldId id="695" r:id="rId372"/>
    <p:sldId id="696" r:id="rId373"/>
    <p:sldId id="697" r:id="rId374"/>
    <p:sldId id="698" r:id="rId375"/>
    <p:sldId id="699" r:id="rId376"/>
    <p:sldId id="700" r:id="rId377"/>
    <p:sldId id="701" r:id="rId378"/>
    <p:sldId id="702" r:id="rId379"/>
    <p:sldId id="703" r:id="rId380"/>
    <p:sldId id="704" r:id="rId381"/>
    <p:sldId id="705" r:id="rId382"/>
    <p:sldId id="706" r:id="rId383"/>
    <p:sldId id="707" r:id="rId384"/>
    <p:sldId id="708" r:id="rId385"/>
    <p:sldId id="709" r:id="rId386"/>
    <p:sldId id="710" r:id="rId387"/>
    <p:sldId id="711" r:id="rId388"/>
    <p:sldId id="712" r:id="rId389"/>
    <p:sldId id="713" r:id="rId390"/>
    <p:sldId id="714" r:id="rId391"/>
    <p:sldId id="715" r:id="rId392"/>
    <p:sldId id="716" r:id="rId393"/>
    <p:sldId id="717" r:id="rId394"/>
    <p:sldId id="718" r:id="rId395"/>
    <p:sldId id="719" r:id="rId396"/>
    <p:sldId id="720" r:id="rId397"/>
    <p:sldId id="721" r:id="rId398"/>
    <p:sldId id="722" r:id="rId399"/>
    <p:sldId id="723" r:id="rId400"/>
    <p:sldId id="724" r:id="rId401"/>
    <p:sldId id="725" r:id="rId402"/>
    <p:sldId id="726" r:id="rId403"/>
    <p:sldId id="727" r:id="rId404"/>
    <p:sldId id="728" r:id="rId405"/>
    <p:sldId id="729" r:id="rId406"/>
    <p:sldId id="730" r:id="rId407"/>
    <p:sldId id="731" r:id="rId408"/>
    <p:sldId id="732" r:id="rId409"/>
    <p:sldId id="733" r:id="rId410"/>
    <p:sldId id="734" r:id="rId411"/>
    <p:sldId id="735" r:id="rId412"/>
    <p:sldId id="736" r:id="rId413"/>
    <p:sldId id="737" r:id="rId414"/>
    <p:sldId id="738" r:id="rId415"/>
    <p:sldId id="739" r:id="rId416"/>
    <p:sldId id="740" r:id="rId417"/>
    <p:sldId id="741" r:id="rId418"/>
    <p:sldId id="742" r:id="rId419"/>
    <p:sldId id="743" r:id="rId420"/>
    <p:sldId id="744" r:id="rId421"/>
    <p:sldId id="745" r:id="rId422"/>
    <p:sldId id="746" r:id="rId423"/>
    <p:sldId id="747" r:id="rId424"/>
    <p:sldId id="748" r:id="rId425"/>
    <p:sldId id="749" r:id="rId426"/>
    <p:sldId id="649" r:id="rId427"/>
    <p:sldId id="753" r:id="rId428"/>
  </p:sldIdLst>
  <p:sldSz cx="9144000" cy="6858000" type="screen4x3"/>
  <p:notesSz cx="7099300" cy="10234613"/>
  <p:defaultTextStyle>
    <a:defPPr>
      <a:defRPr lang="fr-FR"/>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00"/>
    <a:srgbClr val="009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53010" autoAdjust="0"/>
  </p:normalViewPr>
  <p:slideViewPr>
    <p:cSldViewPr>
      <p:cViewPr varScale="1">
        <p:scale>
          <a:sx n="50" d="100"/>
          <a:sy n="50" d="100"/>
        </p:scale>
        <p:origin x="1920" y="48"/>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73" d="100"/>
          <a:sy n="73" d="100"/>
        </p:scale>
        <p:origin x="3120" y="5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433" Type="http://schemas.openxmlformats.org/officeDocument/2006/relationships/theme" Target="theme/theme1.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377" Type="http://schemas.openxmlformats.org/officeDocument/2006/relationships/slide" Target="slides/slide374.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402" Type="http://schemas.openxmlformats.org/officeDocument/2006/relationships/slide" Target="slides/slide399.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388" Type="http://schemas.openxmlformats.org/officeDocument/2006/relationships/slide" Target="slides/slide385.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413" Type="http://schemas.openxmlformats.org/officeDocument/2006/relationships/slide" Target="slides/slide410.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399" Type="http://schemas.openxmlformats.org/officeDocument/2006/relationships/slide" Target="slides/slide396.xml"/><Relationship Id="rId259" Type="http://schemas.openxmlformats.org/officeDocument/2006/relationships/slide" Target="slides/slide256.xml"/><Relationship Id="rId424" Type="http://schemas.openxmlformats.org/officeDocument/2006/relationships/slide" Target="slides/slide421.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172" Type="http://schemas.openxmlformats.org/officeDocument/2006/relationships/slide" Target="slides/slide169.xml"/><Relationship Id="rId228" Type="http://schemas.openxmlformats.org/officeDocument/2006/relationships/slide" Target="slides/slide225.xml"/><Relationship Id="rId435" Type="http://schemas.microsoft.com/office/2015/10/relationships/revisionInfo" Target="revisionInfo.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390" Type="http://schemas.openxmlformats.org/officeDocument/2006/relationships/slide" Target="slides/slide387.xml"/><Relationship Id="rId404" Type="http://schemas.openxmlformats.org/officeDocument/2006/relationships/slide" Target="slides/slide401.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415" Type="http://schemas.openxmlformats.org/officeDocument/2006/relationships/slide" Target="slides/slide412.xml"/><Relationship Id="rId261" Type="http://schemas.openxmlformats.org/officeDocument/2006/relationships/slide" Target="slides/slide258.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slide" Target="slides/slide367.xml"/><Relationship Id="rId426" Type="http://schemas.openxmlformats.org/officeDocument/2006/relationships/slide" Target="slides/slide423.xml"/><Relationship Id="rId230" Type="http://schemas.openxmlformats.org/officeDocument/2006/relationships/slide" Target="slides/slide227.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132" Type="http://schemas.openxmlformats.org/officeDocument/2006/relationships/slide" Target="slides/slide129.xml"/><Relationship Id="rId174" Type="http://schemas.openxmlformats.org/officeDocument/2006/relationships/slide" Target="slides/slide171.xml"/><Relationship Id="rId381" Type="http://schemas.openxmlformats.org/officeDocument/2006/relationships/slide" Target="slides/slide378.xml"/><Relationship Id="rId241" Type="http://schemas.openxmlformats.org/officeDocument/2006/relationships/slide" Target="slides/slide238.xml"/><Relationship Id="rId36" Type="http://schemas.openxmlformats.org/officeDocument/2006/relationships/slide" Target="slides/slide33.xml"/><Relationship Id="rId283" Type="http://schemas.openxmlformats.org/officeDocument/2006/relationships/slide" Target="slides/slide280.xml"/><Relationship Id="rId339" Type="http://schemas.openxmlformats.org/officeDocument/2006/relationships/slide" Target="slides/slide336.xml"/><Relationship Id="rId78" Type="http://schemas.openxmlformats.org/officeDocument/2006/relationships/slide" Target="slides/slide75.xml"/><Relationship Id="rId101" Type="http://schemas.openxmlformats.org/officeDocument/2006/relationships/slide" Target="slides/slide98.xml"/><Relationship Id="rId143" Type="http://schemas.openxmlformats.org/officeDocument/2006/relationships/slide" Target="slides/slide140.xml"/><Relationship Id="rId185" Type="http://schemas.openxmlformats.org/officeDocument/2006/relationships/slide" Target="slides/slide182.xml"/><Relationship Id="rId350" Type="http://schemas.openxmlformats.org/officeDocument/2006/relationships/slide" Target="slides/slide347.xml"/><Relationship Id="rId406" Type="http://schemas.openxmlformats.org/officeDocument/2006/relationships/slide" Target="slides/slide403.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252" Type="http://schemas.openxmlformats.org/officeDocument/2006/relationships/slide" Target="slides/slide249.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89" Type="http://schemas.openxmlformats.org/officeDocument/2006/relationships/slide" Target="slides/slide86.xml"/><Relationship Id="rId112" Type="http://schemas.openxmlformats.org/officeDocument/2006/relationships/slide" Target="slides/slide109.xml"/><Relationship Id="rId154" Type="http://schemas.openxmlformats.org/officeDocument/2006/relationships/slide" Target="slides/slide151.xml"/><Relationship Id="rId361" Type="http://schemas.openxmlformats.org/officeDocument/2006/relationships/slide" Target="slides/slide358.xml"/><Relationship Id="rId196" Type="http://schemas.openxmlformats.org/officeDocument/2006/relationships/slide" Target="slides/slide193.xml"/><Relationship Id="rId417" Type="http://schemas.openxmlformats.org/officeDocument/2006/relationships/slide" Target="slides/slide414.xml"/><Relationship Id="rId16" Type="http://schemas.openxmlformats.org/officeDocument/2006/relationships/slide" Target="slides/slide13.xml"/><Relationship Id="rId221" Type="http://schemas.openxmlformats.org/officeDocument/2006/relationships/slide" Target="slides/slide218.xml"/><Relationship Id="rId263" Type="http://schemas.openxmlformats.org/officeDocument/2006/relationships/slide" Target="slides/slide260.xml"/><Relationship Id="rId319" Type="http://schemas.openxmlformats.org/officeDocument/2006/relationships/slide" Target="slides/slide316.xml"/><Relationship Id="rId58" Type="http://schemas.openxmlformats.org/officeDocument/2006/relationships/slide" Target="slides/slide55.xml"/><Relationship Id="rId123" Type="http://schemas.openxmlformats.org/officeDocument/2006/relationships/slide" Target="slides/slide120.xml"/><Relationship Id="rId330" Type="http://schemas.openxmlformats.org/officeDocument/2006/relationships/slide" Target="slides/slide327.xml"/><Relationship Id="rId165" Type="http://schemas.openxmlformats.org/officeDocument/2006/relationships/slide" Target="slides/slide162.xml"/><Relationship Id="rId372" Type="http://schemas.openxmlformats.org/officeDocument/2006/relationships/slide" Target="slides/slide369.xml"/><Relationship Id="rId428" Type="http://schemas.openxmlformats.org/officeDocument/2006/relationships/slide" Target="slides/slide425.xml"/><Relationship Id="rId232" Type="http://schemas.openxmlformats.org/officeDocument/2006/relationships/slide" Target="slides/slide229.xml"/><Relationship Id="rId274" Type="http://schemas.openxmlformats.org/officeDocument/2006/relationships/slide" Target="slides/slide271.xml"/><Relationship Id="rId27" Type="http://schemas.openxmlformats.org/officeDocument/2006/relationships/slide" Target="slides/slide24.xml"/><Relationship Id="rId69" Type="http://schemas.openxmlformats.org/officeDocument/2006/relationships/slide" Target="slides/slide66.xml"/><Relationship Id="rId134" Type="http://schemas.openxmlformats.org/officeDocument/2006/relationships/slide" Target="slides/slide131.xml"/><Relationship Id="rId80" Type="http://schemas.openxmlformats.org/officeDocument/2006/relationships/slide" Target="slides/slide77.xml"/><Relationship Id="rId176" Type="http://schemas.openxmlformats.org/officeDocument/2006/relationships/slide" Target="slides/slide173.xml"/><Relationship Id="rId341" Type="http://schemas.openxmlformats.org/officeDocument/2006/relationships/slide" Target="slides/slide338.xml"/><Relationship Id="rId383" Type="http://schemas.openxmlformats.org/officeDocument/2006/relationships/slide" Target="slides/slide380.xml"/><Relationship Id="rId201" Type="http://schemas.openxmlformats.org/officeDocument/2006/relationships/slide" Target="slides/slide198.xml"/><Relationship Id="rId243" Type="http://schemas.openxmlformats.org/officeDocument/2006/relationships/slide" Target="slides/slide240.xml"/><Relationship Id="rId285" Type="http://schemas.openxmlformats.org/officeDocument/2006/relationships/slide" Target="slides/slide282.xml"/><Relationship Id="rId38" Type="http://schemas.openxmlformats.org/officeDocument/2006/relationships/slide" Target="slides/slide35.xml"/><Relationship Id="rId103" Type="http://schemas.openxmlformats.org/officeDocument/2006/relationships/slide" Target="slides/slide100.xml"/><Relationship Id="rId310" Type="http://schemas.openxmlformats.org/officeDocument/2006/relationships/slide" Target="slides/slide307.xml"/><Relationship Id="rId91" Type="http://schemas.openxmlformats.org/officeDocument/2006/relationships/slide" Target="slides/slide88.xml"/><Relationship Id="rId145" Type="http://schemas.openxmlformats.org/officeDocument/2006/relationships/slide" Target="slides/slide142.xml"/><Relationship Id="rId187" Type="http://schemas.openxmlformats.org/officeDocument/2006/relationships/slide" Target="slides/slide184.xml"/><Relationship Id="rId352" Type="http://schemas.openxmlformats.org/officeDocument/2006/relationships/slide" Target="slides/slide349.xml"/><Relationship Id="rId394" Type="http://schemas.openxmlformats.org/officeDocument/2006/relationships/slide" Target="slides/slide391.xml"/><Relationship Id="rId408" Type="http://schemas.openxmlformats.org/officeDocument/2006/relationships/slide" Target="slides/slide405.xml"/><Relationship Id="rId212" Type="http://schemas.openxmlformats.org/officeDocument/2006/relationships/slide" Target="slides/slide209.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384" Type="http://schemas.openxmlformats.org/officeDocument/2006/relationships/slide" Target="slides/slide381.xml"/><Relationship Id="rId419" Type="http://schemas.openxmlformats.org/officeDocument/2006/relationships/slide" Target="slides/slide416.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430" Type="http://schemas.openxmlformats.org/officeDocument/2006/relationships/handoutMaster" Target="handoutMasters/handoutMaster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slide" Target="slides/slide392.xml"/><Relationship Id="rId409" Type="http://schemas.openxmlformats.org/officeDocument/2006/relationships/slide" Target="slides/slide406.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420" Type="http://schemas.openxmlformats.org/officeDocument/2006/relationships/slide" Target="slides/slide417.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410" Type="http://schemas.openxmlformats.org/officeDocument/2006/relationships/slide" Target="slides/slide407.xml"/><Relationship Id="rId431" Type="http://schemas.openxmlformats.org/officeDocument/2006/relationships/presProps" Target="presProps.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slide" Target="slides/slide393.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400" Type="http://schemas.openxmlformats.org/officeDocument/2006/relationships/slide" Target="slides/slide397.xml"/><Relationship Id="rId421" Type="http://schemas.openxmlformats.org/officeDocument/2006/relationships/slide" Target="slides/slide418.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411" Type="http://schemas.openxmlformats.org/officeDocument/2006/relationships/slide" Target="slides/slide408.xml"/><Relationship Id="rId432" Type="http://schemas.openxmlformats.org/officeDocument/2006/relationships/viewProps" Target="viewProps.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slide" Target="slides/slide394.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01" Type="http://schemas.openxmlformats.org/officeDocument/2006/relationships/slide" Target="slides/slide398.xml"/><Relationship Id="rId422" Type="http://schemas.openxmlformats.org/officeDocument/2006/relationships/slide" Target="slides/slide419.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412" Type="http://schemas.openxmlformats.org/officeDocument/2006/relationships/slide" Target="slides/slide409.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398" Type="http://schemas.openxmlformats.org/officeDocument/2006/relationships/slide" Target="slides/slide395.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423" Type="http://schemas.openxmlformats.org/officeDocument/2006/relationships/slide" Target="slides/slide420.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434" Type="http://schemas.openxmlformats.org/officeDocument/2006/relationships/tableStyles" Target="tableStyles.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403" Type="http://schemas.openxmlformats.org/officeDocument/2006/relationships/slide" Target="slides/slide400.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414" Type="http://schemas.openxmlformats.org/officeDocument/2006/relationships/slide" Target="slides/slide411.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425" Type="http://schemas.openxmlformats.org/officeDocument/2006/relationships/slide" Target="slides/slide422.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173" Type="http://schemas.openxmlformats.org/officeDocument/2006/relationships/slide" Target="slides/slide170.xml"/><Relationship Id="rId229" Type="http://schemas.openxmlformats.org/officeDocument/2006/relationships/slide" Target="slides/slide226.xml"/><Relationship Id="rId380" Type="http://schemas.openxmlformats.org/officeDocument/2006/relationships/slide" Target="slides/slide377.xml"/><Relationship Id="rId240" Type="http://schemas.openxmlformats.org/officeDocument/2006/relationships/slide" Target="slides/slide237.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391" Type="http://schemas.openxmlformats.org/officeDocument/2006/relationships/slide" Target="slides/slide388.xml"/><Relationship Id="rId405" Type="http://schemas.openxmlformats.org/officeDocument/2006/relationships/slide" Target="slides/slide402.xml"/><Relationship Id="rId251" Type="http://schemas.openxmlformats.org/officeDocument/2006/relationships/slide" Target="slides/slide248.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416" Type="http://schemas.openxmlformats.org/officeDocument/2006/relationships/slide" Target="slides/slide413.xml"/><Relationship Id="rId220" Type="http://schemas.openxmlformats.org/officeDocument/2006/relationships/slide" Target="slides/slide217.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 Id="rId99" Type="http://schemas.openxmlformats.org/officeDocument/2006/relationships/slide" Target="slides/slide96.xml"/><Relationship Id="rId122" Type="http://schemas.openxmlformats.org/officeDocument/2006/relationships/slide" Target="slides/slide119.xml"/><Relationship Id="rId164" Type="http://schemas.openxmlformats.org/officeDocument/2006/relationships/slide" Target="slides/slide161.xml"/><Relationship Id="rId371" Type="http://schemas.openxmlformats.org/officeDocument/2006/relationships/slide" Target="slides/slide368.xml"/><Relationship Id="rId427" Type="http://schemas.openxmlformats.org/officeDocument/2006/relationships/slide" Target="slides/slide424.xml"/><Relationship Id="rId26" Type="http://schemas.openxmlformats.org/officeDocument/2006/relationships/slide" Target="slides/slide23.xml"/><Relationship Id="rId231" Type="http://schemas.openxmlformats.org/officeDocument/2006/relationships/slide" Target="slides/slide228.xml"/><Relationship Id="rId273" Type="http://schemas.openxmlformats.org/officeDocument/2006/relationships/slide" Target="slides/slide270.xml"/><Relationship Id="rId329" Type="http://schemas.openxmlformats.org/officeDocument/2006/relationships/slide" Target="slides/slide326.xml"/><Relationship Id="rId68" Type="http://schemas.openxmlformats.org/officeDocument/2006/relationships/slide" Target="slides/slide65.xml"/><Relationship Id="rId133" Type="http://schemas.openxmlformats.org/officeDocument/2006/relationships/slide" Target="slides/slide130.xml"/><Relationship Id="rId175" Type="http://schemas.openxmlformats.org/officeDocument/2006/relationships/slide" Target="slides/slide172.xml"/><Relationship Id="rId340" Type="http://schemas.openxmlformats.org/officeDocument/2006/relationships/slide" Target="slides/slide337.xml"/><Relationship Id="rId200" Type="http://schemas.openxmlformats.org/officeDocument/2006/relationships/slide" Target="slides/slide197.xml"/><Relationship Id="rId382" Type="http://schemas.openxmlformats.org/officeDocument/2006/relationships/slide" Target="slides/slide379.xml"/><Relationship Id="rId242" Type="http://schemas.openxmlformats.org/officeDocument/2006/relationships/slide" Target="slides/slide239.xml"/><Relationship Id="rId284" Type="http://schemas.openxmlformats.org/officeDocument/2006/relationships/slide" Target="slides/slide281.xml"/><Relationship Id="rId37" Type="http://schemas.openxmlformats.org/officeDocument/2006/relationships/slide" Target="slides/slide34.xml"/><Relationship Id="rId79" Type="http://schemas.openxmlformats.org/officeDocument/2006/relationships/slide" Target="slides/slide76.xml"/><Relationship Id="rId102" Type="http://schemas.openxmlformats.org/officeDocument/2006/relationships/slide" Target="slides/slide99.xml"/><Relationship Id="rId144" Type="http://schemas.openxmlformats.org/officeDocument/2006/relationships/slide" Target="slides/slide141.xml"/><Relationship Id="rId90" Type="http://schemas.openxmlformats.org/officeDocument/2006/relationships/slide" Target="slides/slide87.xml"/><Relationship Id="rId186" Type="http://schemas.openxmlformats.org/officeDocument/2006/relationships/slide" Target="slides/slide183.xml"/><Relationship Id="rId351" Type="http://schemas.openxmlformats.org/officeDocument/2006/relationships/slide" Target="slides/slide348.xml"/><Relationship Id="rId393" Type="http://schemas.openxmlformats.org/officeDocument/2006/relationships/slide" Target="slides/slide390.xml"/><Relationship Id="rId407" Type="http://schemas.openxmlformats.org/officeDocument/2006/relationships/slide" Target="slides/slide404.xml"/><Relationship Id="rId211" Type="http://schemas.openxmlformats.org/officeDocument/2006/relationships/slide" Target="slides/slide208.xml"/><Relationship Id="rId253" Type="http://schemas.openxmlformats.org/officeDocument/2006/relationships/slide" Target="slides/slide250.xml"/><Relationship Id="rId295" Type="http://schemas.openxmlformats.org/officeDocument/2006/relationships/slide" Target="slides/slide292.xml"/><Relationship Id="rId309" Type="http://schemas.openxmlformats.org/officeDocument/2006/relationships/slide" Target="slides/slide306.xml"/><Relationship Id="rId48" Type="http://schemas.openxmlformats.org/officeDocument/2006/relationships/slide" Target="slides/slide45.xml"/><Relationship Id="rId113" Type="http://schemas.openxmlformats.org/officeDocument/2006/relationships/slide" Target="slides/slide110.xml"/><Relationship Id="rId320" Type="http://schemas.openxmlformats.org/officeDocument/2006/relationships/slide" Target="slides/slide317.xml"/><Relationship Id="rId155" Type="http://schemas.openxmlformats.org/officeDocument/2006/relationships/slide" Target="slides/slide152.xml"/><Relationship Id="rId197" Type="http://schemas.openxmlformats.org/officeDocument/2006/relationships/slide" Target="slides/slide194.xml"/><Relationship Id="rId362" Type="http://schemas.openxmlformats.org/officeDocument/2006/relationships/slide" Target="slides/slide359.xml"/><Relationship Id="rId418" Type="http://schemas.openxmlformats.org/officeDocument/2006/relationships/slide" Target="slides/slide415.xml"/><Relationship Id="rId222" Type="http://schemas.openxmlformats.org/officeDocument/2006/relationships/slide" Target="slides/slide219.xml"/><Relationship Id="rId264" Type="http://schemas.openxmlformats.org/officeDocument/2006/relationships/slide" Target="slides/slide261.xml"/><Relationship Id="rId17" Type="http://schemas.openxmlformats.org/officeDocument/2006/relationships/slide" Target="slides/slide14.xml"/><Relationship Id="rId59" Type="http://schemas.openxmlformats.org/officeDocument/2006/relationships/slide" Target="slides/slide56.xml"/><Relationship Id="rId124" Type="http://schemas.openxmlformats.org/officeDocument/2006/relationships/slide" Target="slides/slide121.xml"/><Relationship Id="rId70" Type="http://schemas.openxmlformats.org/officeDocument/2006/relationships/slide" Target="slides/slide67.xml"/><Relationship Id="rId166" Type="http://schemas.openxmlformats.org/officeDocument/2006/relationships/slide" Target="slides/slide163.xml"/><Relationship Id="rId331" Type="http://schemas.openxmlformats.org/officeDocument/2006/relationships/slide" Target="slides/slide328.xml"/><Relationship Id="rId373" Type="http://schemas.openxmlformats.org/officeDocument/2006/relationships/slide" Target="slides/slide370.xml"/><Relationship Id="rId429"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fr-FR"/>
        </a:p>
      </dgm:t>
    </dgm:pt>
    <dgm:pt modelId="{74EE5CD8-078F-4590-BF9C-A341A294A016}">
      <dgm:prSet phldrT="[Text]" custT="1"/>
      <dgm:spPr/>
      <dgm:t>
        <a:bodyPr/>
        <a:lstStyle/>
        <a:p>
          <a:r>
            <a:rPr lang="fr-FR" sz="4400"/>
            <a:t>1</a:t>
          </a:r>
        </a:p>
      </dgm:t>
    </dgm:pt>
    <dgm:pt modelId="{BB568D76-3363-43D3-B00C-3359A643216C}" type="parTrans" cxnId="{F40F9561-0D4C-44CF-91EF-A92B1DBDE44B}">
      <dgm:prSet/>
      <dgm:spPr/>
      <dgm:t>
        <a:bodyPr/>
        <a:lstStyle/>
        <a:p>
          <a:endParaRPr lang="fr-FR" sz="3200"/>
        </a:p>
      </dgm:t>
    </dgm:pt>
    <dgm:pt modelId="{CF9FB981-E6ED-4440-AC98-4E4E2ABA2C55}" type="sibTrans" cxnId="{F40F9561-0D4C-44CF-91EF-A92B1DBDE44B}">
      <dgm:prSet/>
      <dgm:spPr/>
      <dgm:t>
        <a:bodyPr/>
        <a:lstStyle/>
        <a:p>
          <a:endParaRPr lang="fr-FR" sz="3200"/>
        </a:p>
      </dgm:t>
    </dgm:pt>
    <dgm:pt modelId="{AA046201-5C4D-445E-BF0B-5C6D2B0A1945}">
      <dgm:prSet phldrT="[Text]" custT="1"/>
      <dgm:spPr/>
      <dgm:t>
        <a:bodyPr/>
        <a:lstStyle/>
        <a:p>
          <a:r>
            <a:rPr lang="fr-FR" sz="4400" dirty="0"/>
            <a:t>2</a:t>
          </a:r>
        </a:p>
      </dgm:t>
    </dgm:pt>
    <dgm:pt modelId="{FE92FC33-5E0F-4302-9E80-A69E8ACDDE56}" type="parTrans" cxnId="{B8AF1086-D7BE-446F-9133-738B599E9A7D}">
      <dgm:prSet/>
      <dgm:spPr/>
      <dgm:t>
        <a:bodyPr/>
        <a:lstStyle/>
        <a:p>
          <a:endParaRPr lang="fr-FR" sz="3200"/>
        </a:p>
      </dgm:t>
    </dgm:pt>
    <dgm:pt modelId="{40767EFF-7D52-4469-ACEE-7D28E67337E2}" type="sibTrans" cxnId="{B8AF1086-D7BE-446F-9133-738B599E9A7D}">
      <dgm:prSet/>
      <dgm:spPr/>
      <dgm:t>
        <a:bodyPr/>
        <a:lstStyle/>
        <a:p>
          <a:endParaRPr lang="fr-FR" sz="3200"/>
        </a:p>
      </dgm:t>
    </dgm:pt>
    <dgm:pt modelId="{C59269D0-92A5-481C-BA64-727AFB0DD545}">
      <dgm:prSet phldrT="[Text]" custT="1"/>
      <dgm:spPr/>
      <dgm:t>
        <a:bodyPr/>
        <a:lstStyle/>
        <a:p>
          <a:r>
            <a:rPr lang="fr-FR" sz="3200" dirty="0">
              <a:effectLst>
                <a:outerShdw blurRad="38100" dist="38100" dir="2700000" algn="tl">
                  <a:srgbClr val="000000">
                    <a:alpha val="43137"/>
                  </a:srgbClr>
                </a:outerShdw>
              </a:effectLst>
            </a:rPr>
            <a:t>Familiarisez-vous avec les protocoles Internet</a:t>
          </a:r>
        </a:p>
      </dgm:t>
    </dgm:pt>
    <dgm:pt modelId="{312CC84D-092F-422A-AA24-A4619DBBB7BE}" type="parTrans" cxnId="{9071FB3B-D26B-4384-BD1A-80C12C62D02C}">
      <dgm:prSet/>
      <dgm:spPr/>
      <dgm:t>
        <a:bodyPr/>
        <a:lstStyle/>
        <a:p>
          <a:endParaRPr lang="fr-FR" sz="3200"/>
        </a:p>
      </dgm:t>
    </dgm:pt>
    <dgm:pt modelId="{266DE8E8-1339-41C4-B9A7-6148496C7FA9}" type="sibTrans" cxnId="{9071FB3B-D26B-4384-BD1A-80C12C62D02C}">
      <dgm:prSet/>
      <dgm:spPr/>
      <dgm:t>
        <a:bodyPr/>
        <a:lstStyle/>
        <a:p>
          <a:endParaRPr lang="fr-FR" sz="3200"/>
        </a:p>
      </dgm:t>
    </dgm:pt>
    <dgm:pt modelId="{D1776C8F-2B10-4075-8DF7-7F65AB725ED5}">
      <dgm:prSet phldrT="[Text]" custT="1"/>
      <dgm:spPr/>
      <dgm:t>
        <a:bodyPr/>
        <a:lstStyle/>
        <a:p>
          <a:r>
            <a:rPr lang="fr-FR" sz="4400" dirty="0"/>
            <a:t>3</a:t>
          </a:r>
        </a:p>
      </dgm:t>
    </dgm:pt>
    <dgm:pt modelId="{7291E740-3E17-41B3-99D3-1D67AE37CC3F}" type="parTrans" cxnId="{7077B78D-FCDC-4519-8416-DC357ACD5043}">
      <dgm:prSet/>
      <dgm:spPr/>
      <dgm:t>
        <a:bodyPr/>
        <a:lstStyle/>
        <a:p>
          <a:endParaRPr lang="fr-FR" sz="3200"/>
        </a:p>
      </dgm:t>
    </dgm:pt>
    <dgm:pt modelId="{88B75C29-8054-417D-BCE3-878A55118F6D}" type="sibTrans" cxnId="{7077B78D-FCDC-4519-8416-DC357ACD5043}">
      <dgm:prSet/>
      <dgm:spPr/>
      <dgm:t>
        <a:bodyPr/>
        <a:lstStyle/>
        <a:p>
          <a:endParaRPr lang="fr-FR" sz="3200"/>
        </a:p>
      </dgm:t>
    </dgm:pt>
    <dgm:pt modelId="{6BE4E373-0656-4EDC-821E-BE09C952B1F6}">
      <dgm:prSet phldrT="[Text]" custT="1"/>
      <dgm:spPr/>
      <dgm:t>
        <a:bodyPr/>
        <a:lstStyle/>
        <a:p>
          <a:r>
            <a:rPr lang="fr-FR" sz="3200" dirty="0">
              <a:effectLst>
                <a:outerShdw blurRad="38100" dist="38100" dir="2700000" algn="tl">
                  <a:srgbClr val="000000">
                    <a:alpha val="43137"/>
                  </a:srgbClr>
                </a:outerShdw>
              </a:effectLst>
            </a:rPr>
            <a:t>De l’XML au SOAP/WSDL</a:t>
          </a:r>
        </a:p>
      </dgm:t>
    </dgm:pt>
    <dgm:pt modelId="{34218063-BF94-4304-99BD-B3F7BA4D3C8F}" type="parTrans" cxnId="{119690D4-400B-468B-8BA0-5C9C9E2AFEAF}">
      <dgm:prSet/>
      <dgm:spPr/>
      <dgm:t>
        <a:bodyPr/>
        <a:lstStyle/>
        <a:p>
          <a:endParaRPr lang="fr-FR" sz="3200"/>
        </a:p>
      </dgm:t>
    </dgm:pt>
    <dgm:pt modelId="{E17B9BF1-2948-497F-8EC7-3BF734D839DB}" type="sibTrans" cxnId="{119690D4-400B-468B-8BA0-5C9C9E2AFEAF}">
      <dgm:prSet/>
      <dgm:spPr/>
      <dgm:t>
        <a:bodyPr/>
        <a:lstStyle/>
        <a:p>
          <a:endParaRPr lang="fr-FR" sz="3200"/>
        </a:p>
      </dgm:t>
    </dgm:pt>
    <dgm:pt modelId="{1E4D3931-0DBD-4211-A24A-6AF364284B1E}">
      <dgm:prSet phldrT="[Text]" custT="1"/>
      <dgm:spPr/>
      <dgm:t>
        <a:bodyPr/>
        <a:lstStyle/>
        <a:p>
          <a:pPr marL="280988" indent="-280988"/>
          <a:r>
            <a:rPr lang="fr-FR" sz="3200" dirty="0">
              <a:effectLst>
                <a:outerShdw blurRad="38100" dist="38100" dir="2700000" algn="tl">
                  <a:srgbClr val="000000">
                    <a:alpha val="43137"/>
                  </a:srgbClr>
                </a:outerShdw>
              </a:effectLst>
            </a:rPr>
            <a:t>Connaitre une architecture SOA</a:t>
          </a:r>
        </a:p>
      </dgm:t>
    </dgm:pt>
    <dgm:pt modelId="{CADAA3D9-7C63-4729-85B0-64C8AF644EEF}" type="sibTrans" cxnId="{63E4D827-0083-4625-9FD6-043D8D32091E}">
      <dgm:prSet/>
      <dgm:spPr/>
      <dgm:t>
        <a:bodyPr/>
        <a:lstStyle/>
        <a:p>
          <a:endParaRPr lang="fr-FR" sz="3200"/>
        </a:p>
      </dgm:t>
    </dgm:pt>
    <dgm:pt modelId="{FC93695B-FD0E-4353-B1FD-4328F4386DEC}" type="parTrans" cxnId="{63E4D827-0083-4625-9FD6-043D8D32091E}">
      <dgm:prSet/>
      <dgm:spPr/>
      <dgm:t>
        <a:bodyPr/>
        <a:lstStyle/>
        <a:p>
          <a:endParaRPr lang="fr-FR" sz="3200"/>
        </a:p>
      </dgm:t>
    </dgm:pt>
    <dgm:pt modelId="{AAE7A1E6-6847-453D-B55B-8A82BF138C1D}" type="pres">
      <dgm:prSet presAssocID="{F6FEADD9-F67D-41F5-BA4C-3C84956E7F46}" presName="Name0" presStyleCnt="0">
        <dgm:presLayoutVars>
          <dgm:dir/>
          <dgm:animLvl val="lvl"/>
          <dgm:resizeHandles val="exact"/>
        </dgm:presLayoutVars>
      </dgm:prSet>
      <dgm:spPr/>
    </dgm:pt>
    <dgm:pt modelId="{C4407577-18A2-46E0-8805-2838042EB67A}" type="pres">
      <dgm:prSet presAssocID="{74EE5CD8-078F-4590-BF9C-A341A294A016}" presName="linNode" presStyleCnt="0"/>
      <dgm:spPr/>
    </dgm:pt>
    <dgm:pt modelId="{7E429971-BC57-430F-BB25-C0574E5E39E3}" type="pres">
      <dgm:prSet presAssocID="{74EE5CD8-078F-4590-BF9C-A341A294A016}" presName="parentText" presStyleLbl="node1" presStyleIdx="0" presStyleCnt="3" custLinFactNeighborY="-15667">
        <dgm:presLayoutVars>
          <dgm:chMax val="1"/>
          <dgm:bulletEnabled val="1"/>
        </dgm:presLayoutVars>
      </dgm:prSet>
      <dgm:spPr>
        <a:prstGeom prst="roundRect">
          <a:avLst/>
        </a:prstGeom>
      </dgm:spPr>
    </dgm:pt>
    <dgm:pt modelId="{D54B1729-BC98-42C1-9C6C-D65DCBA4358F}" type="pres">
      <dgm:prSet presAssocID="{74EE5CD8-078F-4590-BF9C-A341A294A016}" presName="descendantText" presStyleLbl="alignAccFollowNode1" presStyleIdx="0" presStyleCnt="3" custScaleX="259632">
        <dgm:presLayoutVars>
          <dgm:bulletEnabled val="1"/>
        </dgm:presLayoutVars>
      </dgm:prSet>
      <dgm:spPr>
        <a:prstGeom prst="rect">
          <a:avLst/>
        </a:prstGeom>
      </dgm:spPr>
    </dgm:pt>
    <dgm:pt modelId="{AB8574CC-D4F2-4555-AEE3-F4EE58B11D03}" type="pres">
      <dgm:prSet presAssocID="{CF9FB981-E6ED-4440-AC98-4E4E2ABA2C55}" presName="sp" presStyleCnt="0"/>
      <dgm:spPr/>
    </dgm:pt>
    <dgm:pt modelId="{85B8F607-FDD8-476A-ADBE-E1250824F294}" type="pres">
      <dgm:prSet presAssocID="{AA046201-5C4D-445E-BF0B-5C6D2B0A1945}" presName="linNode" presStyleCnt="0"/>
      <dgm:spPr/>
    </dgm:pt>
    <dgm:pt modelId="{C04276DC-EE64-470A-B8BC-09067B8045FA}" type="pres">
      <dgm:prSet presAssocID="{AA046201-5C4D-445E-BF0B-5C6D2B0A1945}" presName="parentText" presStyleLbl="node1" presStyleIdx="1" presStyleCnt="3">
        <dgm:presLayoutVars>
          <dgm:chMax val="1"/>
          <dgm:bulletEnabled val="1"/>
        </dgm:presLayoutVars>
      </dgm:prSet>
      <dgm:spPr>
        <a:prstGeom prst="roundRect">
          <a:avLst/>
        </a:prstGeom>
      </dgm:spPr>
    </dgm:pt>
    <dgm:pt modelId="{B37A5355-225B-4C6F-AED7-6C620F99EECC}" type="pres">
      <dgm:prSet presAssocID="{AA046201-5C4D-445E-BF0B-5C6D2B0A1945}" presName="descendantText" presStyleLbl="alignAccFollowNode1" presStyleIdx="1" presStyleCnt="3" custScaleX="259632">
        <dgm:presLayoutVars>
          <dgm:bulletEnabled val="1"/>
        </dgm:presLayoutVars>
      </dgm:prSet>
      <dgm:spPr>
        <a:prstGeom prst="rect">
          <a:avLst/>
        </a:prstGeom>
      </dgm:spPr>
    </dgm:pt>
    <dgm:pt modelId="{5ACAA866-A8A8-4183-97B5-CEEAB1525C60}" type="pres">
      <dgm:prSet presAssocID="{40767EFF-7D52-4469-ACEE-7D28E67337E2}" presName="sp" presStyleCnt="0"/>
      <dgm:spPr/>
    </dgm:pt>
    <dgm:pt modelId="{477213BE-9E91-4950-8451-7F60796F47F4}" type="pres">
      <dgm:prSet presAssocID="{D1776C8F-2B10-4075-8DF7-7F65AB725ED5}" presName="linNode" presStyleCnt="0"/>
      <dgm:spPr/>
    </dgm:pt>
    <dgm:pt modelId="{F5034101-5B7D-4FE7-B47A-5A48CF39606B}" type="pres">
      <dgm:prSet presAssocID="{D1776C8F-2B10-4075-8DF7-7F65AB725ED5}" presName="parentText" presStyleLbl="node1" presStyleIdx="2" presStyleCnt="3">
        <dgm:presLayoutVars>
          <dgm:chMax val="1"/>
          <dgm:bulletEnabled val="1"/>
        </dgm:presLayoutVars>
      </dgm:prSet>
      <dgm:spPr>
        <a:prstGeom prst="roundRect">
          <a:avLst/>
        </a:prstGeom>
      </dgm:spPr>
    </dgm:pt>
    <dgm:pt modelId="{C7C3E6FD-D83F-4BDA-907E-B5EE041DA931}" type="pres">
      <dgm:prSet presAssocID="{D1776C8F-2B10-4075-8DF7-7F65AB725ED5}" presName="descendantText" presStyleLbl="alignAccFollowNode1" presStyleIdx="2" presStyleCnt="3" custScaleX="259632">
        <dgm:presLayoutVars>
          <dgm:bulletEnabled val="1"/>
        </dgm:presLayoutVars>
      </dgm:prSet>
      <dgm:spPr>
        <a:prstGeom prst="rect">
          <a:avLst/>
        </a:prstGeom>
      </dgm:spPr>
    </dgm:pt>
  </dgm:ptLst>
  <dgm:cxnLst>
    <dgm:cxn modelId="{F7D93007-6A28-4430-9A35-9E94CF64BF61}" type="presOf" srcId="{AA046201-5C4D-445E-BF0B-5C6D2B0A1945}" destId="{C04276DC-EE64-470A-B8BC-09067B8045FA}" srcOrd="0" destOrd="0" presId="urn:microsoft.com/office/officeart/2005/8/layout/vList5"/>
    <dgm:cxn modelId="{63E4D827-0083-4625-9FD6-043D8D32091E}" srcId="{74EE5CD8-078F-4590-BF9C-A341A294A016}" destId="{1E4D3931-0DBD-4211-A24A-6AF364284B1E}" srcOrd="0" destOrd="0" parTransId="{FC93695B-FD0E-4353-B1FD-4328F4386DEC}" sibTransId="{CADAA3D9-7C63-4729-85B0-64C8AF644EEF}"/>
    <dgm:cxn modelId="{3FB5CC3A-5A51-4908-9EA5-7F3F91209C59}" type="presOf" srcId="{C59269D0-92A5-481C-BA64-727AFB0DD545}" destId="{B37A5355-225B-4C6F-AED7-6C620F99EECC}"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F40F9561-0D4C-44CF-91EF-A92B1DBDE44B}" srcId="{F6FEADD9-F67D-41F5-BA4C-3C84956E7F46}" destId="{74EE5CD8-078F-4590-BF9C-A341A294A016}" srcOrd="0" destOrd="0" parTransId="{BB568D76-3363-43D3-B00C-3359A643216C}" sibTransId="{CF9FB981-E6ED-4440-AC98-4E4E2ABA2C55}"/>
    <dgm:cxn modelId="{B271D867-3B5C-49A2-8E5B-83A18FB4FEBD}" type="presOf" srcId="{F6FEADD9-F67D-41F5-BA4C-3C84956E7F46}" destId="{AAE7A1E6-6847-453D-B55B-8A82BF138C1D}" srcOrd="0" destOrd="0" presId="urn:microsoft.com/office/officeart/2005/8/layout/vList5"/>
    <dgm:cxn modelId="{E70DEE70-AA70-4988-AFAF-E882A8B74B8F}" type="presOf" srcId="{6BE4E373-0656-4EDC-821E-BE09C952B1F6}" destId="{C7C3E6FD-D83F-4BDA-907E-B5EE041DA931}" srcOrd="0" destOrd="0" presId="urn:microsoft.com/office/officeart/2005/8/layout/vList5"/>
    <dgm:cxn modelId="{C110FB7D-0CF2-4553-AEBC-47F18F68D95F}" type="presOf" srcId="{D1776C8F-2B10-4075-8DF7-7F65AB725ED5}" destId="{F5034101-5B7D-4FE7-B47A-5A48CF39606B}" srcOrd="0" destOrd="0" presId="urn:microsoft.com/office/officeart/2005/8/layout/vList5"/>
    <dgm:cxn modelId="{B8AF1086-D7BE-446F-9133-738B599E9A7D}" srcId="{F6FEADD9-F67D-41F5-BA4C-3C84956E7F46}" destId="{AA046201-5C4D-445E-BF0B-5C6D2B0A1945}" srcOrd="1" destOrd="0" parTransId="{FE92FC33-5E0F-4302-9E80-A69E8ACDDE56}" sibTransId="{40767EFF-7D52-4469-ACEE-7D28E67337E2}"/>
    <dgm:cxn modelId="{7077B78D-FCDC-4519-8416-DC357ACD5043}" srcId="{F6FEADD9-F67D-41F5-BA4C-3C84956E7F46}" destId="{D1776C8F-2B10-4075-8DF7-7F65AB725ED5}" srcOrd="2" destOrd="0" parTransId="{7291E740-3E17-41B3-99D3-1D67AE37CC3F}" sibTransId="{88B75C29-8054-417D-BCE3-878A55118F6D}"/>
    <dgm:cxn modelId="{119690D4-400B-468B-8BA0-5C9C9E2AFEAF}" srcId="{D1776C8F-2B10-4075-8DF7-7F65AB725ED5}" destId="{6BE4E373-0656-4EDC-821E-BE09C952B1F6}" srcOrd="0" destOrd="0" parTransId="{34218063-BF94-4304-99BD-B3F7BA4D3C8F}" sibTransId="{E17B9BF1-2948-497F-8EC7-3BF734D839DB}"/>
    <dgm:cxn modelId="{7FB7F4EC-23B2-4FAC-BDBE-AD714CE41061}" type="presOf" srcId="{1E4D3931-0DBD-4211-A24A-6AF364284B1E}" destId="{D54B1729-BC98-42C1-9C6C-D65DCBA4358F}" srcOrd="0" destOrd="0" presId="urn:microsoft.com/office/officeart/2005/8/layout/vList5"/>
    <dgm:cxn modelId="{37F7F5EE-D815-4C88-9FF1-4137D32D0875}" type="presOf" srcId="{74EE5CD8-078F-4590-BF9C-A341A294A016}" destId="{7E429971-BC57-430F-BB25-C0574E5E39E3}" srcOrd="0" destOrd="0" presId="urn:microsoft.com/office/officeart/2005/8/layout/vList5"/>
    <dgm:cxn modelId="{8EE7AD79-D64A-4CB4-B191-486936F5DFFB}" type="presParOf" srcId="{AAE7A1E6-6847-453D-B55B-8A82BF138C1D}" destId="{C4407577-18A2-46E0-8805-2838042EB67A}" srcOrd="0" destOrd="0" presId="urn:microsoft.com/office/officeart/2005/8/layout/vList5"/>
    <dgm:cxn modelId="{92D0ED39-86EB-4137-AF52-A05E470782A8}" type="presParOf" srcId="{C4407577-18A2-46E0-8805-2838042EB67A}" destId="{7E429971-BC57-430F-BB25-C0574E5E39E3}" srcOrd="0" destOrd="0" presId="urn:microsoft.com/office/officeart/2005/8/layout/vList5"/>
    <dgm:cxn modelId="{628CAD47-4803-47A8-B273-3C9DF398272B}" type="presParOf" srcId="{C4407577-18A2-46E0-8805-2838042EB67A}" destId="{D54B1729-BC98-42C1-9C6C-D65DCBA4358F}" srcOrd="1" destOrd="0" presId="urn:microsoft.com/office/officeart/2005/8/layout/vList5"/>
    <dgm:cxn modelId="{97F64E6A-FD36-44BD-8AB2-031A438A9753}" type="presParOf" srcId="{AAE7A1E6-6847-453D-B55B-8A82BF138C1D}" destId="{AB8574CC-D4F2-4555-AEE3-F4EE58B11D03}" srcOrd="1" destOrd="0" presId="urn:microsoft.com/office/officeart/2005/8/layout/vList5"/>
    <dgm:cxn modelId="{2F8F0960-6A6E-4542-BAA2-35ED5A0FC6EF}" type="presParOf" srcId="{AAE7A1E6-6847-453D-B55B-8A82BF138C1D}" destId="{85B8F607-FDD8-476A-ADBE-E1250824F294}" srcOrd="2" destOrd="0" presId="urn:microsoft.com/office/officeart/2005/8/layout/vList5"/>
    <dgm:cxn modelId="{3FF8032C-C445-4236-B1F8-EF49236E1E59}" type="presParOf" srcId="{85B8F607-FDD8-476A-ADBE-E1250824F294}" destId="{C04276DC-EE64-470A-B8BC-09067B8045FA}" srcOrd="0" destOrd="0" presId="urn:microsoft.com/office/officeart/2005/8/layout/vList5"/>
    <dgm:cxn modelId="{7C7E231C-916B-41C9-965B-BDA1DFB3D21B}" type="presParOf" srcId="{85B8F607-FDD8-476A-ADBE-E1250824F294}" destId="{B37A5355-225B-4C6F-AED7-6C620F99EECC}" srcOrd="1" destOrd="0" presId="urn:microsoft.com/office/officeart/2005/8/layout/vList5"/>
    <dgm:cxn modelId="{D5D2CE3A-FC4E-418E-9961-0163DFC89922}" type="presParOf" srcId="{AAE7A1E6-6847-453D-B55B-8A82BF138C1D}" destId="{5ACAA866-A8A8-4183-97B5-CEEAB1525C60}" srcOrd="3" destOrd="0" presId="urn:microsoft.com/office/officeart/2005/8/layout/vList5"/>
    <dgm:cxn modelId="{2CE36056-9541-4B43-885B-CFE991761EF0}" type="presParOf" srcId="{AAE7A1E6-6847-453D-B55B-8A82BF138C1D}" destId="{477213BE-9E91-4950-8451-7F60796F47F4}" srcOrd="4" destOrd="0" presId="urn:microsoft.com/office/officeart/2005/8/layout/vList5"/>
    <dgm:cxn modelId="{D98DC994-E4A9-48EB-8C1F-7C82F684DDF2}" type="presParOf" srcId="{477213BE-9E91-4950-8451-7F60796F47F4}" destId="{F5034101-5B7D-4FE7-B47A-5A48CF39606B}" srcOrd="0" destOrd="0" presId="urn:microsoft.com/office/officeart/2005/8/layout/vList5"/>
    <dgm:cxn modelId="{268633BF-4AF7-4C70-A34F-CA4E4357F250}" type="presParOf" srcId="{477213BE-9E91-4950-8451-7F60796F47F4}" destId="{C7C3E6FD-D83F-4BDA-907E-B5EE041DA93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fr-FR"/>
        </a:p>
      </dgm:t>
    </dgm:pt>
    <dgm:pt modelId="{74EE5CD8-078F-4590-BF9C-A341A294A016}">
      <dgm:prSet phldrT="[Text]" custT="1"/>
      <dgm:spPr/>
      <dgm:t>
        <a:bodyPr/>
        <a:lstStyle/>
        <a:p>
          <a:r>
            <a:rPr lang="fr-FR" sz="4400"/>
            <a:t>1</a:t>
          </a:r>
        </a:p>
      </dgm:t>
    </dgm:pt>
    <dgm:pt modelId="{BB568D76-3363-43D3-B00C-3359A643216C}" type="parTrans" cxnId="{F40F9561-0D4C-44CF-91EF-A92B1DBDE44B}">
      <dgm:prSet/>
      <dgm:spPr/>
      <dgm:t>
        <a:bodyPr/>
        <a:lstStyle/>
        <a:p>
          <a:endParaRPr lang="fr-FR" sz="3200"/>
        </a:p>
      </dgm:t>
    </dgm:pt>
    <dgm:pt modelId="{CF9FB981-E6ED-4440-AC98-4E4E2ABA2C55}" type="sibTrans" cxnId="{F40F9561-0D4C-44CF-91EF-A92B1DBDE44B}">
      <dgm:prSet/>
      <dgm:spPr/>
      <dgm:t>
        <a:bodyPr/>
        <a:lstStyle/>
        <a:p>
          <a:endParaRPr lang="fr-FR" sz="3200"/>
        </a:p>
      </dgm:t>
    </dgm:pt>
    <dgm:pt modelId="{AA046201-5C4D-445E-BF0B-5C6D2B0A1945}">
      <dgm:prSet phldrT="[Text]" custT="1"/>
      <dgm:spPr/>
      <dgm:t>
        <a:bodyPr/>
        <a:lstStyle/>
        <a:p>
          <a:r>
            <a:rPr lang="fr-FR" sz="4400" dirty="0"/>
            <a:t>2</a:t>
          </a:r>
        </a:p>
      </dgm:t>
    </dgm:pt>
    <dgm:pt modelId="{FE92FC33-5E0F-4302-9E80-A69E8ACDDE56}" type="parTrans" cxnId="{B8AF1086-D7BE-446F-9133-738B599E9A7D}">
      <dgm:prSet/>
      <dgm:spPr/>
      <dgm:t>
        <a:bodyPr/>
        <a:lstStyle/>
        <a:p>
          <a:endParaRPr lang="fr-FR" sz="3200"/>
        </a:p>
      </dgm:t>
    </dgm:pt>
    <dgm:pt modelId="{40767EFF-7D52-4469-ACEE-7D28E67337E2}" type="sibTrans" cxnId="{B8AF1086-D7BE-446F-9133-738B599E9A7D}">
      <dgm:prSet/>
      <dgm:spPr/>
      <dgm:t>
        <a:bodyPr/>
        <a:lstStyle/>
        <a:p>
          <a:endParaRPr lang="fr-FR" sz="3200"/>
        </a:p>
      </dgm:t>
    </dgm:pt>
    <dgm:pt modelId="{C59269D0-92A5-481C-BA64-727AFB0DD545}">
      <dgm:prSet phldrT="[Text]" custT="1"/>
      <dgm:spPr/>
      <dgm:t>
        <a:bodyPr/>
        <a:lstStyle/>
        <a:p>
          <a:r>
            <a:rPr lang="fr-FR" sz="3200" dirty="0">
              <a:effectLst>
                <a:outerShdw blurRad="38100" dist="38100" dir="2700000" algn="tl">
                  <a:srgbClr val="000000">
                    <a:alpha val="43137"/>
                  </a:srgbClr>
                </a:outerShdw>
              </a:effectLst>
            </a:rPr>
            <a:t>Comprendre et Développer un WS REST</a:t>
          </a:r>
        </a:p>
      </dgm:t>
    </dgm:pt>
    <dgm:pt modelId="{312CC84D-092F-422A-AA24-A4619DBBB7BE}" type="parTrans" cxnId="{9071FB3B-D26B-4384-BD1A-80C12C62D02C}">
      <dgm:prSet/>
      <dgm:spPr/>
      <dgm:t>
        <a:bodyPr/>
        <a:lstStyle/>
        <a:p>
          <a:endParaRPr lang="fr-FR" sz="3200"/>
        </a:p>
      </dgm:t>
    </dgm:pt>
    <dgm:pt modelId="{266DE8E8-1339-41C4-B9A7-6148496C7FA9}" type="sibTrans" cxnId="{9071FB3B-D26B-4384-BD1A-80C12C62D02C}">
      <dgm:prSet/>
      <dgm:spPr/>
      <dgm:t>
        <a:bodyPr/>
        <a:lstStyle/>
        <a:p>
          <a:endParaRPr lang="fr-FR" sz="3200"/>
        </a:p>
      </dgm:t>
    </dgm:pt>
    <dgm:pt modelId="{D1776C8F-2B10-4075-8DF7-7F65AB725ED5}">
      <dgm:prSet phldrT="[Text]" custT="1"/>
      <dgm:spPr/>
      <dgm:t>
        <a:bodyPr/>
        <a:lstStyle/>
        <a:p>
          <a:r>
            <a:rPr lang="fr-FR" sz="4400" dirty="0"/>
            <a:t>3</a:t>
          </a:r>
        </a:p>
      </dgm:t>
    </dgm:pt>
    <dgm:pt modelId="{7291E740-3E17-41B3-99D3-1D67AE37CC3F}" type="parTrans" cxnId="{7077B78D-FCDC-4519-8416-DC357ACD5043}">
      <dgm:prSet/>
      <dgm:spPr/>
      <dgm:t>
        <a:bodyPr/>
        <a:lstStyle/>
        <a:p>
          <a:endParaRPr lang="fr-FR" sz="3200"/>
        </a:p>
      </dgm:t>
    </dgm:pt>
    <dgm:pt modelId="{88B75C29-8054-417D-BCE3-878A55118F6D}" type="sibTrans" cxnId="{7077B78D-FCDC-4519-8416-DC357ACD5043}">
      <dgm:prSet/>
      <dgm:spPr/>
      <dgm:t>
        <a:bodyPr/>
        <a:lstStyle/>
        <a:p>
          <a:endParaRPr lang="fr-FR" sz="3200"/>
        </a:p>
      </dgm:t>
    </dgm:pt>
    <dgm:pt modelId="{6BE4E373-0656-4EDC-821E-BE09C952B1F6}">
      <dgm:prSet phldrT="[Text]" custT="1"/>
      <dgm:spPr/>
      <dgm:t>
        <a:bodyPr/>
        <a:lstStyle/>
        <a:p>
          <a:r>
            <a:rPr lang="fr-FR" sz="3200" dirty="0">
              <a:effectLst>
                <a:outerShdw blurRad="38100" dist="38100" dir="2700000" algn="tl">
                  <a:srgbClr val="000000">
                    <a:alpha val="43137"/>
                  </a:srgbClr>
                </a:outerShdw>
              </a:effectLst>
            </a:rPr>
            <a:t>Manipuler le JAX-RS</a:t>
          </a:r>
        </a:p>
      </dgm:t>
    </dgm:pt>
    <dgm:pt modelId="{34218063-BF94-4304-99BD-B3F7BA4D3C8F}" type="parTrans" cxnId="{119690D4-400B-468B-8BA0-5C9C9E2AFEAF}">
      <dgm:prSet/>
      <dgm:spPr/>
      <dgm:t>
        <a:bodyPr/>
        <a:lstStyle/>
        <a:p>
          <a:endParaRPr lang="fr-FR" sz="3200"/>
        </a:p>
      </dgm:t>
    </dgm:pt>
    <dgm:pt modelId="{E17B9BF1-2948-497F-8EC7-3BF734D839DB}" type="sibTrans" cxnId="{119690D4-400B-468B-8BA0-5C9C9E2AFEAF}">
      <dgm:prSet/>
      <dgm:spPr/>
      <dgm:t>
        <a:bodyPr/>
        <a:lstStyle/>
        <a:p>
          <a:endParaRPr lang="fr-FR" sz="3200"/>
        </a:p>
      </dgm:t>
    </dgm:pt>
    <dgm:pt modelId="{1E4D3931-0DBD-4211-A24A-6AF364284B1E}">
      <dgm:prSet phldrT="[Text]" custT="1"/>
      <dgm:spPr/>
      <dgm:t>
        <a:bodyPr/>
        <a:lstStyle/>
        <a:p>
          <a:pPr marL="280988" indent="-280988"/>
          <a:r>
            <a:rPr lang="fr-FR" sz="3200" dirty="0">
              <a:effectLst>
                <a:outerShdw blurRad="38100" dist="38100" dir="2700000" algn="tl">
                  <a:srgbClr val="000000">
                    <a:alpha val="43137"/>
                  </a:srgbClr>
                </a:outerShdw>
              </a:effectLst>
            </a:rPr>
            <a:t>Connaitre les service Web type REST</a:t>
          </a:r>
        </a:p>
      </dgm:t>
    </dgm:pt>
    <dgm:pt modelId="{CADAA3D9-7C63-4729-85B0-64C8AF644EEF}" type="sibTrans" cxnId="{63E4D827-0083-4625-9FD6-043D8D32091E}">
      <dgm:prSet/>
      <dgm:spPr/>
      <dgm:t>
        <a:bodyPr/>
        <a:lstStyle/>
        <a:p>
          <a:endParaRPr lang="fr-FR" sz="3200"/>
        </a:p>
      </dgm:t>
    </dgm:pt>
    <dgm:pt modelId="{FC93695B-FD0E-4353-B1FD-4328F4386DEC}" type="parTrans" cxnId="{63E4D827-0083-4625-9FD6-043D8D32091E}">
      <dgm:prSet/>
      <dgm:spPr/>
      <dgm:t>
        <a:bodyPr/>
        <a:lstStyle/>
        <a:p>
          <a:endParaRPr lang="fr-FR" sz="3200"/>
        </a:p>
      </dgm:t>
    </dgm:pt>
    <dgm:pt modelId="{AAE7A1E6-6847-453D-B55B-8A82BF138C1D}" type="pres">
      <dgm:prSet presAssocID="{F6FEADD9-F67D-41F5-BA4C-3C84956E7F46}" presName="Name0" presStyleCnt="0">
        <dgm:presLayoutVars>
          <dgm:dir/>
          <dgm:animLvl val="lvl"/>
          <dgm:resizeHandles val="exact"/>
        </dgm:presLayoutVars>
      </dgm:prSet>
      <dgm:spPr/>
    </dgm:pt>
    <dgm:pt modelId="{C4407577-18A2-46E0-8805-2838042EB67A}" type="pres">
      <dgm:prSet presAssocID="{74EE5CD8-078F-4590-BF9C-A341A294A016}" presName="linNode" presStyleCnt="0"/>
      <dgm:spPr/>
    </dgm:pt>
    <dgm:pt modelId="{7E429971-BC57-430F-BB25-C0574E5E39E3}" type="pres">
      <dgm:prSet presAssocID="{74EE5CD8-078F-4590-BF9C-A341A294A016}" presName="parentText" presStyleLbl="node1" presStyleIdx="0" presStyleCnt="3" custLinFactNeighborY="-15667">
        <dgm:presLayoutVars>
          <dgm:chMax val="1"/>
          <dgm:bulletEnabled val="1"/>
        </dgm:presLayoutVars>
      </dgm:prSet>
      <dgm:spPr>
        <a:prstGeom prst="roundRect">
          <a:avLst/>
        </a:prstGeom>
      </dgm:spPr>
    </dgm:pt>
    <dgm:pt modelId="{D54B1729-BC98-42C1-9C6C-D65DCBA4358F}" type="pres">
      <dgm:prSet presAssocID="{74EE5CD8-078F-4590-BF9C-A341A294A016}" presName="descendantText" presStyleLbl="alignAccFollowNode1" presStyleIdx="0" presStyleCnt="3" custScaleX="259632">
        <dgm:presLayoutVars>
          <dgm:bulletEnabled val="1"/>
        </dgm:presLayoutVars>
      </dgm:prSet>
      <dgm:spPr>
        <a:prstGeom prst="rect">
          <a:avLst/>
        </a:prstGeom>
      </dgm:spPr>
    </dgm:pt>
    <dgm:pt modelId="{AB8574CC-D4F2-4555-AEE3-F4EE58B11D03}" type="pres">
      <dgm:prSet presAssocID="{CF9FB981-E6ED-4440-AC98-4E4E2ABA2C55}" presName="sp" presStyleCnt="0"/>
      <dgm:spPr/>
    </dgm:pt>
    <dgm:pt modelId="{85B8F607-FDD8-476A-ADBE-E1250824F294}" type="pres">
      <dgm:prSet presAssocID="{AA046201-5C4D-445E-BF0B-5C6D2B0A1945}" presName="linNode" presStyleCnt="0"/>
      <dgm:spPr/>
    </dgm:pt>
    <dgm:pt modelId="{C04276DC-EE64-470A-B8BC-09067B8045FA}" type="pres">
      <dgm:prSet presAssocID="{AA046201-5C4D-445E-BF0B-5C6D2B0A1945}" presName="parentText" presStyleLbl="node1" presStyleIdx="1" presStyleCnt="3">
        <dgm:presLayoutVars>
          <dgm:chMax val="1"/>
          <dgm:bulletEnabled val="1"/>
        </dgm:presLayoutVars>
      </dgm:prSet>
      <dgm:spPr>
        <a:prstGeom prst="roundRect">
          <a:avLst/>
        </a:prstGeom>
      </dgm:spPr>
    </dgm:pt>
    <dgm:pt modelId="{B37A5355-225B-4C6F-AED7-6C620F99EECC}" type="pres">
      <dgm:prSet presAssocID="{AA046201-5C4D-445E-BF0B-5C6D2B0A1945}" presName="descendantText" presStyleLbl="alignAccFollowNode1" presStyleIdx="1" presStyleCnt="3" custScaleX="259632">
        <dgm:presLayoutVars>
          <dgm:bulletEnabled val="1"/>
        </dgm:presLayoutVars>
      </dgm:prSet>
      <dgm:spPr>
        <a:prstGeom prst="rect">
          <a:avLst/>
        </a:prstGeom>
      </dgm:spPr>
    </dgm:pt>
    <dgm:pt modelId="{5ACAA866-A8A8-4183-97B5-CEEAB1525C60}" type="pres">
      <dgm:prSet presAssocID="{40767EFF-7D52-4469-ACEE-7D28E67337E2}" presName="sp" presStyleCnt="0"/>
      <dgm:spPr/>
    </dgm:pt>
    <dgm:pt modelId="{477213BE-9E91-4950-8451-7F60796F47F4}" type="pres">
      <dgm:prSet presAssocID="{D1776C8F-2B10-4075-8DF7-7F65AB725ED5}" presName="linNode" presStyleCnt="0"/>
      <dgm:spPr/>
    </dgm:pt>
    <dgm:pt modelId="{F5034101-5B7D-4FE7-B47A-5A48CF39606B}" type="pres">
      <dgm:prSet presAssocID="{D1776C8F-2B10-4075-8DF7-7F65AB725ED5}" presName="parentText" presStyleLbl="node1" presStyleIdx="2" presStyleCnt="3">
        <dgm:presLayoutVars>
          <dgm:chMax val="1"/>
          <dgm:bulletEnabled val="1"/>
        </dgm:presLayoutVars>
      </dgm:prSet>
      <dgm:spPr>
        <a:prstGeom prst="roundRect">
          <a:avLst/>
        </a:prstGeom>
      </dgm:spPr>
    </dgm:pt>
    <dgm:pt modelId="{C7C3E6FD-D83F-4BDA-907E-B5EE041DA931}" type="pres">
      <dgm:prSet presAssocID="{D1776C8F-2B10-4075-8DF7-7F65AB725ED5}" presName="descendantText" presStyleLbl="alignAccFollowNode1" presStyleIdx="2" presStyleCnt="3" custScaleX="259632">
        <dgm:presLayoutVars>
          <dgm:bulletEnabled val="1"/>
        </dgm:presLayoutVars>
      </dgm:prSet>
      <dgm:spPr>
        <a:prstGeom prst="rect">
          <a:avLst/>
        </a:prstGeom>
      </dgm:spPr>
    </dgm:pt>
  </dgm:ptLst>
  <dgm:cxnLst>
    <dgm:cxn modelId="{63E4D827-0083-4625-9FD6-043D8D32091E}" srcId="{74EE5CD8-078F-4590-BF9C-A341A294A016}" destId="{1E4D3931-0DBD-4211-A24A-6AF364284B1E}" srcOrd="0" destOrd="0" parTransId="{FC93695B-FD0E-4353-B1FD-4328F4386DEC}" sibTransId="{CADAA3D9-7C63-4729-85B0-64C8AF644EEF}"/>
    <dgm:cxn modelId="{A46D8C3B-397D-4B7B-A7B5-2A7AB6B75A5E}" type="presOf" srcId="{6BE4E373-0656-4EDC-821E-BE09C952B1F6}" destId="{C7C3E6FD-D83F-4BDA-907E-B5EE041DA931}"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F40F9561-0D4C-44CF-91EF-A92B1DBDE44B}" srcId="{F6FEADD9-F67D-41F5-BA4C-3C84956E7F46}" destId="{74EE5CD8-078F-4590-BF9C-A341A294A016}" srcOrd="0" destOrd="0" parTransId="{BB568D76-3363-43D3-B00C-3359A643216C}" sibTransId="{CF9FB981-E6ED-4440-AC98-4E4E2ABA2C55}"/>
    <dgm:cxn modelId="{A42FDC84-EF89-4D8D-AC93-CBC10F4BF1E7}" type="presOf" srcId="{D1776C8F-2B10-4075-8DF7-7F65AB725ED5}" destId="{F5034101-5B7D-4FE7-B47A-5A48CF39606B}" srcOrd="0" destOrd="0" presId="urn:microsoft.com/office/officeart/2005/8/layout/vList5"/>
    <dgm:cxn modelId="{B8AF1086-D7BE-446F-9133-738B599E9A7D}" srcId="{F6FEADD9-F67D-41F5-BA4C-3C84956E7F46}" destId="{AA046201-5C4D-445E-BF0B-5C6D2B0A1945}" srcOrd="1" destOrd="0" parTransId="{FE92FC33-5E0F-4302-9E80-A69E8ACDDE56}" sibTransId="{40767EFF-7D52-4469-ACEE-7D28E67337E2}"/>
    <dgm:cxn modelId="{7077B78D-FCDC-4519-8416-DC357ACD5043}" srcId="{F6FEADD9-F67D-41F5-BA4C-3C84956E7F46}" destId="{D1776C8F-2B10-4075-8DF7-7F65AB725ED5}" srcOrd="2" destOrd="0" parTransId="{7291E740-3E17-41B3-99D3-1D67AE37CC3F}" sibTransId="{88B75C29-8054-417D-BCE3-878A55118F6D}"/>
    <dgm:cxn modelId="{F30C8CAF-F49C-4832-B440-84BA97D15583}" type="presOf" srcId="{74EE5CD8-078F-4590-BF9C-A341A294A016}" destId="{7E429971-BC57-430F-BB25-C0574E5E39E3}" srcOrd="0" destOrd="0" presId="urn:microsoft.com/office/officeart/2005/8/layout/vList5"/>
    <dgm:cxn modelId="{780E55BE-FBCC-4428-B776-1D717A628F03}" type="presOf" srcId="{1E4D3931-0DBD-4211-A24A-6AF364284B1E}" destId="{D54B1729-BC98-42C1-9C6C-D65DCBA4358F}" srcOrd="0" destOrd="0" presId="urn:microsoft.com/office/officeart/2005/8/layout/vList5"/>
    <dgm:cxn modelId="{A57909D2-E89F-4E19-99C8-034A8AD5F55E}" type="presOf" srcId="{F6FEADD9-F67D-41F5-BA4C-3C84956E7F46}" destId="{AAE7A1E6-6847-453D-B55B-8A82BF138C1D}" srcOrd="0" destOrd="0" presId="urn:microsoft.com/office/officeart/2005/8/layout/vList5"/>
    <dgm:cxn modelId="{119690D4-400B-468B-8BA0-5C9C9E2AFEAF}" srcId="{D1776C8F-2B10-4075-8DF7-7F65AB725ED5}" destId="{6BE4E373-0656-4EDC-821E-BE09C952B1F6}" srcOrd="0" destOrd="0" parTransId="{34218063-BF94-4304-99BD-B3F7BA4D3C8F}" sibTransId="{E17B9BF1-2948-497F-8EC7-3BF734D839DB}"/>
    <dgm:cxn modelId="{F3C4BFE9-DF19-45D5-93DD-3622F37D909D}" type="presOf" srcId="{AA046201-5C4D-445E-BF0B-5C6D2B0A1945}" destId="{C04276DC-EE64-470A-B8BC-09067B8045FA}" srcOrd="0" destOrd="0" presId="urn:microsoft.com/office/officeart/2005/8/layout/vList5"/>
    <dgm:cxn modelId="{643F92F4-65BC-4EE0-A7E7-FE27E9EAD63B}" type="presOf" srcId="{C59269D0-92A5-481C-BA64-727AFB0DD545}" destId="{B37A5355-225B-4C6F-AED7-6C620F99EECC}" srcOrd="0" destOrd="0" presId="urn:microsoft.com/office/officeart/2005/8/layout/vList5"/>
    <dgm:cxn modelId="{4DF4DB30-0C25-4A2F-B55C-D2B080A78387}" type="presParOf" srcId="{AAE7A1E6-6847-453D-B55B-8A82BF138C1D}" destId="{C4407577-18A2-46E0-8805-2838042EB67A}" srcOrd="0" destOrd="0" presId="urn:microsoft.com/office/officeart/2005/8/layout/vList5"/>
    <dgm:cxn modelId="{097D06C0-277B-454E-8A4A-654239D4673A}" type="presParOf" srcId="{C4407577-18A2-46E0-8805-2838042EB67A}" destId="{7E429971-BC57-430F-BB25-C0574E5E39E3}" srcOrd="0" destOrd="0" presId="urn:microsoft.com/office/officeart/2005/8/layout/vList5"/>
    <dgm:cxn modelId="{0D95E517-9F99-4CC2-BC9F-5C61ADF13ECC}" type="presParOf" srcId="{C4407577-18A2-46E0-8805-2838042EB67A}" destId="{D54B1729-BC98-42C1-9C6C-D65DCBA4358F}" srcOrd="1" destOrd="0" presId="urn:microsoft.com/office/officeart/2005/8/layout/vList5"/>
    <dgm:cxn modelId="{034DF6CA-5D77-4152-BCE8-2281878A258D}" type="presParOf" srcId="{AAE7A1E6-6847-453D-B55B-8A82BF138C1D}" destId="{AB8574CC-D4F2-4555-AEE3-F4EE58B11D03}" srcOrd="1" destOrd="0" presId="urn:microsoft.com/office/officeart/2005/8/layout/vList5"/>
    <dgm:cxn modelId="{3B96D2F6-4E1A-4419-B42F-FEDA54FD416D}" type="presParOf" srcId="{AAE7A1E6-6847-453D-B55B-8A82BF138C1D}" destId="{85B8F607-FDD8-476A-ADBE-E1250824F294}" srcOrd="2" destOrd="0" presId="urn:microsoft.com/office/officeart/2005/8/layout/vList5"/>
    <dgm:cxn modelId="{FB2F2225-CA4F-4827-BAA0-74221F2340D8}" type="presParOf" srcId="{85B8F607-FDD8-476A-ADBE-E1250824F294}" destId="{C04276DC-EE64-470A-B8BC-09067B8045FA}" srcOrd="0" destOrd="0" presId="urn:microsoft.com/office/officeart/2005/8/layout/vList5"/>
    <dgm:cxn modelId="{ACA9E72D-7E46-4BC3-A309-5EAF97F08E1E}" type="presParOf" srcId="{85B8F607-FDD8-476A-ADBE-E1250824F294}" destId="{B37A5355-225B-4C6F-AED7-6C620F99EECC}" srcOrd="1" destOrd="0" presId="urn:microsoft.com/office/officeart/2005/8/layout/vList5"/>
    <dgm:cxn modelId="{5543E501-199E-4B66-99F7-525FB7777523}" type="presParOf" srcId="{AAE7A1E6-6847-453D-B55B-8A82BF138C1D}" destId="{5ACAA866-A8A8-4183-97B5-CEEAB1525C60}" srcOrd="3" destOrd="0" presId="urn:microsoft.com/office/officeart/2005/8/layout/vList5"/>
    <dgm:cxn modelId="{71154331-DEC0-400F-B202-0D20BB2765D2}" type="presParOf" srcId="{AAE7A1E6-6847-453D-B55B-8A82BF138C1D}" destId="{477213BE-9E91-4950-8451-7F60796F47F4}" srcOrd="4" destOrd="0" presId="urn:microsoft.com/office/officeart/2005/8/layout/vList5"/>
    <dgm:cxn modelId="{2604DCF2-824A-4823-B694-DF661E6ACD2D}" type="presParOf" srcId="{477213BE-9E91-4950-8451-7F60796F47F4}" destId="{F5034101-5B7D-4FE7-B47A-5A48CF39606B}" srcOrd="0" destOrd="0" presId="urn:microsoft.com/office/officeart/2005/8/layout/vList5"/>
    <dgm:cxn modelId="{392689D5-3BE1-48EC-8443-E33D112ADA3F}" type="presParOf" srcId="{477213BE-9E91-4950-8451-7F60796F47F4}" destId="{C7C3E6FD-D83F-4BDA-907E-B5EE041DA93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3066871" y="-1848315"/>
          <a:ext cx="1047750" cy="50102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Connaitre une architecture SOA</a:t>
          </a:r>
        </a:p>
      </dsp:txBody>
      <dsp:txXfrm rot="-5400000">
        <a:off x="1085603" y="132953"/>
        <a:ext cx="5010287" cy="1047750"/>
      </dsp:txXfrm>
    </dsp:sp>
    <dsp:sp modelId="{7E429971-BC57-430F-BB25-C0574E5E39E3}">
      <dsp:nvSpPr>
        <dsp:cNvPr id="0" name=""/>
        <dsp:cNvSpPr/>
      </dsp:nvSpPr>
      <dsp:spPr>
        <a:xfrm>
          <a:off x="109" y="0"/>
          <a:ext cx="1085492" cy="1309687"/>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a:t>1</a:t>
          </a:r>
        </a:p>
      </dsp:txBody>
      <dsp:txXfrm>
        <a:off x="53098" y="52989"/>
        <a:ext cx="979514" cy="1203709"/>
      </dsp:txXfrm>
    </dsp:sp>
    <dsp:sp modelId="{B37A5355-225B-4C6F-AED7-6C620F99EECC}">
      <dsp:nvSpPr>
        <dsp:cNvPr id="0" name=""/>
        <dsp:cNvSpPr/>
      </dsp:nvSpPr>
      <dsp:spPr>
        <a:xfrm rot="5400000">
          <a:off x="3066871" y="-473143"/>
          <a:ext cx="1047750" cy="5010287"/>
        </a:xfrm>
        <a:prstGeom prst="rect">
          <a:avLst/>
        </a:prstGeom>
        <a:solidFill>
          <a:schemeClr val="accent3">
            <a:tint val="40000"/>
            <a:alpha val="90000"/>
            <a:hueOff val="4937610"/>
            <a:satOff val="-33817"/>
            <a:lumOff val="-3403"/>
            <a:alphaOff val="0"/>
          </a:schemeClr>
        </a:solidFill>
        <a:ln w="12700" cap="flat" cmpd="sng" algn="ctr">
          <a:solidFill>
            <a:schemeClr val="accent3">
              <a:tint val="40000"/>
              <a:alpha val="90000"/>
              <a:hueOff val="4937610"/>
              <a:satOff val="-33817"/>
              <a:lumOff val="-3403"/>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Familiarisez-vous avec les protocoles Internet</a:t>
          </a:r>
        </a:p>
      </dsp:txBody>
      <dsp:txXfrm rot="-5400000">
        <a:off x="1085603" y="1508125"/>
        <a:ext cx="5010287" cy="1047750"/>
      </dsp:txXfrm>
    </dsp:sp>
    <dsp:sp modelId="{C04276DC-EE64-470A-B8BC-09067B8045FA}">
      <dsp:nvSpPr>
        <dsp:cNvPr id="0" name=""/>
        <dsp:cNvSpPr/>
      </dsp:nvSpPr>
      <dsp:spPr>
        <a:xfrm>
          <a:off x="109" y="1377156"/>
          <a:ext cx="1085492" cy="1309687"/>
        </a:xfrm>
        <a:prstGeom prst="roundRect">
          <a:avLst/>
        </a:prstGeom>
        <a:gradFill rotWithShape="0">
          <a:gsLst>
            <a:gs pos="0">
              <a:schemeClr val="accent3">
                <a:hueOff val="4722528"/>
                <a:satOff val="5556"/>
                <a:lumOff val="-14412"/>
                <a:alphaOff val="0"/>
                <a:shade val="85000"/>
                <a:satMod val="130000"/>
              </a:schemeClr>
            </a:gs>
            <a:gs pos="34000">
              <a:schemeClr val="accent3">
                <a:hueOff val="4722528"/>
                <a:satOff val="5556"/>
                <a:lumOff val="-14412"/>
                <a:alphaOff val="0"/>
                <a:shade val="87000"/>
                <a:satMod val="125000"/>
              </a:schemeClr>
            </a:gs>
            <a:gs pos="70000">
              <a:schemeClr val="accent3">
                <a:hueOff val="4722528"/>
                <a:satOff val="5556"/>
                <a:lumOff val="-14412"/>
                <a:alphaOff val="0"/>
                <a:tint val="100000"/>
                <a:shade val="90000"/>
                <a:satMod val="130000"/>
              </a:schemeClr>
            </a:gs>
            <a:gs pos="100000">
              <a:schemeClr val="accent3">
                <a:hueOff val="4722528"/>
                <a:satOff val="5556"/>
                <a:lumOff val="-14412"/>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dirty="0"/>
            <a:t>2</a:t>
          </a:r>
        </a:p>
      </dsp:txBody>
      <dsp:txXfrm>
        <a:off x="53098" y="1430145"/>
        <a:ext cx="979514" cy="1203709"/>
      </dsp:txXfrm>
    </dsp:sp>
    <dsp:sp modelId="{C7C3E6FD-D83F-4BDA-907E-B5EE041DA931}">
      <dsp:nvSpPr>
        <dsp:cNvPr id="0" name=""/>
        <dsp:cNvSpPr/>
      </dsp:nvSpPr>
      <dsp:spPr>
        <a:xfrm rot="5400000">
          <a:off x="3066871" y="902028"/>
          <a:ext cx="1047750" cy="5010287"/>
        </a:xfrm>
        <a:prstGeom prst="rect">
          <a:avLst/>
        </a:prstGeom>
        <a:solidFill>
          <a:schemeClr val="accent3">
            <a:tint val="40000"/>
            <a:alpha val="90000"/>
            <a:hueOff val="9875220"/>
            <a:satOff val="-67634"/>
            <a:lumOff val="-6806"/>
            <a:alphaOff val="0"/>
          </a:schemeClr>
        </a:solidFill>
        <a:ln w="12700" cap="flat" cmpd="sng" algn="ctr">
          <a:solidFill>
            <a:schemeClr val="accent3">
              <a:tint val="40000"/>
              <a:alpha val="90000"/>
              <a:hueOff val="9875220"/>
              <a:satOff val="-67634"/>
              <a:lumOff val="-6806"/>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De l’XML au SOAP/WSDL</a:t>
          </a:r>
        </a:p>
      </dsp:txBody>
      <dsp:txXfrm rot="-5400000">
        <a:off x="1085603" y="2883296"/>
        <a:ext cx="5010287" cy="1047750"/>
      </dsp:txXfrm>
    </dsp:sp>
    <dsp:sp modelId="{F5034101-5B7D-4FE7-B47A-5A48CF39606B}">
      <dsp:nvSpPr>
        <dsp:cNvPr id="0" name=""/>
        <dsp:cNvSpPr/>
      </dsp:nvSpPr>
      <dsp:spPr>
        <a:xfrm>
          <a:off x="109" y="2752328"/>
          <a:ext cx="1085492" cy="1309687"/>
        </a:xfrm>
        <a:prstGeom prst="roundRect">
          <a:avLst/>
        </a:prstGeom>
        <a:gradFill rotWithShape="0">
          <a:gsLst>
            <a:gs pos="0">
              <a:schemeClr val="accent3">
                <a:hueOff val="9445055"/>
                <a:satOff val="11112"/>
                <a:lumOff val="-28824"/>
                <a:alphaOff val="0"/>
                <a:shade val="85000"/>
                <a:satMod val="130000"/>
              </a:schemeClr>
            </a:gs>
            <a:gs pos="34000">
              <a:schemeClr val="accent3">
                <a:hueOff val="9445055"/>
                <a:satOff val="11112"/>
                <a:lumOff val="-28824"/>
                <a:alphaOff val="0"/>
                <a:shade val="87000"/>
                <a:satMod val="125000"/>
              </a:schemeClr>
            </a:gs>
            <a:gs pos="70000">
              <a:schemeClr val="accent3">
                <a:hueOff val="9445055"/>
                <a:satOff val="11112"/>
                <a:lumOff val="-28824"/>
                <a:alphaOff val="0"/>
                <a:tint val="100000"/>
                <a:shade val="90000"/>
                <a:satMod val="130000"/>
              </a:schemeClr>
            </a:gs>
            <a:gs pos="100000">
              <a:schemeClr val="accent3">
                <a:hueOff val="9445055"/>
                <a:satOff val="11112"/>
                <a:lumOff val="-2882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dirty="0"/>
            <a:t>3</a:t>
          </a:r>
        </a:p>
      </dsp:txBody>
      <dsp:txXfrm>
        <a:off x="53098" y="2805317"/>
        <a:ext cx="979514" cy="1203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3066871" y="-1848315"/>
          <a:ext cx="1047750" cy="50102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Connaitre les service Web type REST</a:t>
          </a:r>
        </a:p>
      </dsp:txBody>
      <dsp:txXfrm rot="-5400000">
        <a:off x="1085603" y="132953"/>
        <a:ext cx="5010287" cy="1047750"/>
      </dsp:txXfrm>
    </dsp:sp>
    <dsp:sp modelId="{7E429971-BC57-430F-BB25-C0574E5E39E3}">
      <dsp:nvSpPr>
        <dsp:cNvPr id="0" name=""/>
        <dsp:cNvSpPr/>
      </dsp:nvSpPr>
      <dsp:spPr>
        <a:xfrm>
          <a:off x="109" y="0"/>
          <a:ext cx="1085492" cy="1309687"/>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a:t>1</a:t>
          </a:r>
        </a:p>
      </dsp:txBody>
      <dsp:txXfrm>
        <a:off x="53098" y="52989"/>
        <a:ext cx="979514" cy="1203709"/>
      </dsp:txXfrm>
    </dsp:sp>
    <dsp:sp modelId="{B37A5355-225B-4C6F-AED7-6C620F99EECC}">
      <dsp:nvSpPr>
        <dsp:cNvPr id="0" name=""/>
        <dsp:cNvSpPr/>
      </dsp:nvSpPr>
      <dsp:spPr>
        <a:xfrm rot="5400000">
          <a:off x="3066871" y="-473143"/>
          <a:ext cx="1047750" cy="5010287"/>
        </a:xfrm>
        <a:prstGeom prst="rect">
          <a:avLst/>
        </a:prstGeom>
        <a:solidFill>
          <a:schemeClr val="accent3">
            <a:tint val="40000"/>
            <a:alpha val="90000"/>
            <a:hueOff val="4937610"/>
            <a:satOff val="-33817"/>
            <a:lumOff val="-3403"/>
            <a:alphaOff val="0"/>
          </a:schemeClr>
        </a:solidFill>
        <a:ln w="12700" cap="flat" cmpd="sng" algn="ctr">
          <a:solidFill>
            <a:schemeClr val="accent3">
              <a:tint val="40000"/>
              <a:alpha val="90000"/>
              <a:hueOff val="4937610"/>
              <a:satOff val="-33817"/>
              <a:lumOff val="-3403"/>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Comprendre et Développer un WS REST</a:t>
          </a:r>
        </a:p>
      </dsp:txBody>
      <dsp:txXfrm rot="-5400000">
        <a:off x="1085603" y="1508125"/>
        <a:ext cx="5010287" cy="1047750"/>
      </dsp:txXfrm>
    </dsp:sp>
    <dsp:sp modelId="{C04276DC-EE64-470A-B8BC-09067B8045FA}">
      <dsp:nvSpPr>
        <dsp:cNvPr id="0" name=""/>
        <dsp:cNvSpPr/>
      </dsp:nvSpPr>
      <dsp:spPr>
        <a:xfrm>
          <a:off x="109" y="1377156"/>
          <a:ext cx="1085492" cy="1309687"/>
        </a:xfrm>
        <a:prstGeom prst="roundRect">
          <a:avLst/>
        </a:prstGeom>
        <a:gradFill rotWithShape="0">
          <a:gsLst>
            <a:gs pos="0">
              <a:schemeClr val="accent3">
                <a:hueOff val="4722528"/>
                <a:satOff val="5556"/>
                <a:lumOff val="-14412"/>
                <a:alphaOff val="0"/>
                <a:shade val="85000"/>
                <a:satMod val="130000"/>
              </a:schemeClr>
            </a:gs>
            <a:gs pos="34000">
              <a:schemeClr val="accent3">
                <a:hueOff val="4722528"/>
                <a:satOff val="5556"/>
                <a:lumOff val="-14412"/>
                <a:alphaOff val="0"/>
                <a:shade val="87000"/>
                <a:satMod val="125000"/>
              </a:schemeClr>
            </a:gs>
            <a:gs pos="70000">
              <a:schemeClr val="accent3">
                <a:hueOff val="4722528"/>
                <a:satOff val="5556"/>
                <a:lumOff val="-14412"/>
                <a:alphaOff val="0"/>
                <a:tint val="100000"/>
                <a:shade val="90000"/>
                <a:satMod val="130000"/>
              </a:schemeClr>
            </a:gs>
            <a:gs pos="100000">
              <a:schemeClr val="accent3">
                <a:hueOff val="4722528"/>
                <a:satOff val="5556"/>
                <a:lumOff val="-14412"/>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dirty="0"/>
            <a:t>2</a:t>
          </a:r>
        </a:p>
      </dsp:txBody>
      <dsp:txXfrm>
        <a:off x="53098" y="1430145"/>
        <a:ext cx="979514" cy="1203709"/>
      </dsp:txXfrm>
    </dsp:sp>
    <dsp:sp modelId="{C7C3E6FD-D83F-4BDA-907E-B5EE041DA931}">
      <dsp:nvSpPr>
        <dsp:cNvPr id="0" name=""/>
        <dsp:cNvSpPr/>
      </dsp:nvSpPr>
      <dsp:spPr>
        <a:xfrm rot="5400000">
          <a:off x="3066871" y="902028"/>
          <a:ext cx="1047750" cy="5010287"/>
        </a:xfrm>
        <a:prstGeom prst="rect">
          <a:avLst/>
        </a:prstGeom>
        <a:solidFill>
          <a:schemeClr val="accent3">
            <a:tint val="40000"/>
            <a:alpha val="90000"/>
            <a:hueOff val="9875220"/>
            <a:satOff val="-67634"/>
            <a:lumOff val="-6806"/>
            <a:alphaOff val="0"/>
          </a:schemeClr>
        </a:solidFill>
        <a:ln w="12700" cap="flat" cmpd="sng" algn="ctr">
          <a:solidFill>
            <a:schemeClr val="accent3">
              <a:tint val="40000"/>
              <a:alpha val="90000"/>
              <a:hueOff val="9875220"/>
              <a:satOff val="-67634"/>
              <a:lumOff val="-6806"/>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fr-FR" sz="3200" kern="1200" dirty="0">
              <a:effectLst>
                <a:outerShdw blurRad="38100" dist="38100" dir="2700000" algn="tl">
                  <a:srgbClr val="000000">
                    <a:alpha val="43137"/>
                  </a:srgbClr>
                </a:outerShdw>
              </a:effectLst>
            </a:rPr>
            <a:t>Manipuler le JAX-RS</a:t>
          </a:r>
        </a:p>
      </dsp:txBody>
      <dsp:txXfrm rot="-5400000">
        <a:off x="1085603" y="2883296"/>
        <a:ext cx="5010287" cy="1047750"/>
      </dsp:txXfrm>
    </dsp:sp>
    <dsp:sp modelId="{F5034101-5B7D-4FE7-B47A-5A48CF39606B}">
      <dsp:nvSpPr>
        <dsp:cNvPr id="0" name=""/>
        <dsp:cNvSpPr/>
      </dsp:nvSpPr>
      <dsp:spPr>
        <a:xfrm>
          <a:off x="109" y="2752328"/>
          <a:ext cx="1085492" cy="1309687"/>
        </a:xfrm>
        <a:prstGeom prst="roundRect">
          <a:avLst/>
        </a:prstGeom>
        <a:gradFill rotWithShape="0">
          <a:gsLst>
            <a:gs pos="0">
              <a:schemeClr val="accent3">
                <a:hueOff val="9445055"/>
                <a:satOff val="11112"/>
                <a:lumOff val="-28824"/>
                <a:alphaOff val="0"/>
                <a:shade val="85000"/>
                <a:satMod val="130000"/>
              </a:schemeClr>
            </a:gs>
            <a:gs pos="34000">
              <a:schemeClr val="accent3">
                <a:hueOff val="9445055"/>
                <a:satOff val="11112"/>
                <a:lumOff val="-28824"/>
                <a:alphaOff val="0"/>
                <a:shade val="87000"/>
                <a:satMod val="125000"/>
              </a:schemeClr>
            </a:gs>
            <a:gs pos="70000">
              <a:schemeClr val="accent3">
                <a:hueOff val="9445055"/>
                <a:satOff val="11112"/>
                <a:lumOff val="-28824"/>
                <a:alphaOff val="0"/>
                <a:tint val="100000"/>
                <a:shade val="90000"/>
                <a:satMod val="130000"/>
              </a:schemeClr>
            </a:gs>
            <a:gs pos="100000">
              <a:schemeClr val="accent3">
                <a:hueOff val="9445055"/>
                <a:satOff val="11112"/>
                <a:lumOff val="-2882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fr-FR" sz="4400" kern="1200" dirty="0"/>
            <a:t>3</a:t>
          </a:r>
        </a:p>
      </dsp:txBody>
      <dsp:txXfrm>
        <a:off x="53098" y="2805317"/>
        <a:ext cx="979514" cy="120370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0"/>
          </a:xfrm>
          <a:prstGeom prst="rect">
            <a:avLst/>
          </a:prstGeom>
        </p:spPr>
        <p:txBody>
          <a:bodyPr vert="horz" lIns="99057" tIns="49528" rIns="99057" bIns="49528" rtlCol="0"/>
          <a:lstStyle>
            <a:lvl1pPr algn="l" fontAlgn="auto" latinLnBrk="0">
              <a:spcBef>
                <a:spcPts val="0"/>
              </a:spcBef>
              <a:spcAft>
                <a:spcPts val="0"/>
              </a:spcAft>
              <a:defRPr lang="fr-FR" sz="1300">
                <a:latin typeface="+mn-lt"/>
                <a:cs typeface="+mn-cs"/>
              </a:defRPr>
            </a:lvl1pPr>
          </a:lstStyle>
          <a:p>
            <a:pPr>
              <a:defRPr/>
            </a:pPr>
            <a:r>
              <a:rPr lang="fr-FR"/>
              <a:t>Service Web Java</a:t>
            </a:r>
            <a:endParaRPr/>
          </a:p>
        </p:txBody>
      </p:sp>
      <p:sp>
        <p:nvSpPr>
          <p:cNvPr id="3" name="Date Placeholder 2"/>
          <p:cNvSpPr>
            <a:spLocks noGrp="1"/>
          </p:cNvSpPr>
          <p:nvPr>
            <p:ph type="dt" sz="quarter" idx="1"/>
          </p:nvPr>
        </p:nvSpPr>
        <p:spPr>
          <a:xfrm>
            <a:off x="4021294" y="1"/>
            <a:ext cx="3076363" cy="511730"/>
          </a:xfrm>
          <a:prstGeom prst="rect">
            <a:avLst/>
          </a:prstGeom>
        </p:spPr>
        <p:txBody>
          <a:bodyPr vert="horz" lIns="99057" tIns="49528" rIns="99057" bIns="49528" rtlCol="0"/>
          <a:lstStyle>
            <a:lvl1pPr algn="r" fontAlgn="auto" latinLnBrk="0">
              <a:spcBef>
                <a:spcPts val="0"/>
              </a:spcBef>
              <a:spcAft>
                <a:spcPts val="0"/>
              </a:spcAft>
              <a:defRPr lang="fr-FR" sz="1300">
                <a:latin typeface="+mn-lt"/>
                <a:cs typeface="+mn-cs"/>
              </a:defRPr>
            </a:lvl1pPr>
          </a:lstStyle>
          <a:p>
            <a:pPr>
              <a:defRPr/>
            </a:pPr>
            <a:fld id="{FC455D82-B047-4516-B62A-56F7F5D17379}" type="datetimeFigureOut">
              <a:rPr lang="fr-FR"/>
              <a:pPr>
                <a:defRPr/>
              </a:pPr>
              <a:t>09/11/2017</a:t>
            </a:fld>
            <a:endParaRPr dirty="0"/>
          </a:p>
        </p:txBody>
      </p:sp>
      <p:sp>
        <p:nvSpPr>
          <p:cNvPr id="4" name="Footer Placeholder 3"/>
          <p:cNvSpPr>
            <a:spLocks noGrp="1"/>
          </p:cNvSpPr>
          <p:nvPr>
            <p:ph type="ftr" sz="quarter" idx="2"/>
          </p:nvPr>
        </p:nvSpPr>
        <p:spPr>
          <a:xfrm>
            <a:off x="1" y="9721107"/>
            <a:ext cx="3076363" cy="511730"/>
          </a:xfrm>
          <a:prstGeom prst="rect">
            <a:avLst/>
          </a:prstGeom>
        </p:spPr>
        <p:txBody>
          <a:bodyPr vert="horz" lIns="99057" tIns="49528" rIns="99057" bIns="49528" rtlCol="0" anchor="b"/>
          <a:lstStyle>
            <a:lvl1pPr algn="l" fontAlgn="auto" latinLnBrk="0">
              <a:spcBef>
                <a:spcPts val="0"/>
              </a:spcBef>
              <a:spcAft>
                <a:spcPts val="0"/>
              </a:spcAft>
              <a:defRPr lang="fr-FR" sz="1300">
                <a:latin typeface="+mn-lt"/>
                <a:cs typeface="+mn-cs"/>
              </a:defRPr>
            </a:lvl1pPr>
          </a:lstStyle>
          <a:p>
            <a:pPr>
              <a:defRPr/>
            </a:pPr>
            <a:r>
              <a:rPr lang="en-US"/>
              <a:t>© 2017 Global Knowledge Training LLC. All rights reserved.</a:t>
            </a:r>
            <a:endParaRPr/>
          </a:p>
        </p:txBody>
      </p:sp>
      <p:sp>
        <p:nvSpPr>
          <p:cNvPr id="5" name="Slide Number Placeholder 4"/>
          <p:cNvSpPr>
            <a:spLocks noGrp="1"/>
          </p:cNvSpPr>
          <p:nvPr>
            <p:ph type="sldNum" sz="quarter" idx="3"/>
          </p:nvPr>
        </p:nvSpPr>
        <p:spPr>
          <a:xfrm>
            <a:off x="4021294" y="9721107"/>
            <a:ext cx="3076363" cy="511730"/>
          </a:xfrm>
          <a:prstGeom prst="rect">
            <a:avLst/>
          </a:prstGeom>
        </p:spPr>
        <p:txBody>
          <a:bodyPr vert="horz" wrap="square" lIns="99057" tIns="49528" rIns="99057" bIns="49528" numCol="1" anchor="b" anchorCtr="0" compatLnSpc="1">
            <a:prstTxWarp prst="textNoShape">
              <a:avLst/>
            </a:prstTxWarp>
          </a:bodyPr>
          <a:lstStyle>
            <a:lvl1pPr algn="r">
              <a:defRPr sz="1300"/>
            </a:lvl1pPr>
          </a:lstStyle>
          <a:p>
            <a:fld id="{23B4572C-2937-4F40-93D5-DD9C83031468}" type="slidenum">
              <a:rPr lang="fr-FR" altLang="fr-FR"/>
              <a:pPr/>
              <a:t>‹N°›</a:t>
            </a:fld>
            <a:endParaRPr lang="fr-FR" altLang="fr-FR"/>
          </a:p>
        </p:txBody>
      </p:sp>
    </p:spTree>
    <p:extLst>
      <p:ext uri="{BB962C8B-B14F-4D97-AF65-F5344CB8AC3E}">
        <p14:creationId xmlns:p14="http://schemas.microsoft.com/office/powerpoint/2010/main" val="117203843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0"/>
          </a:xfrm>
          <a:prstGeom prst="rect">
            <a:avLst/>
          </a:prstGeom>
        </p:spPr>
        <p:txBody>
          <a:bodyPr vert="horz" lIns="99057" tIns="49528" rIns="99057" bIns="49528" rtlCol="0"/>
          <a:lstStyle>
            <a:lvl1pPr algn="l" fontAlgn="auto" latinLnBrk="0">
              <a:spcBef>
                <a:spcPts val="0"/>
              </a:spcBef>
              <a:spcAft>
                <a:spcPts val="0"/>
              </a:spcAft>
              <a:defRPr lang="fr-FR" sz="1300">
                <a:latin typeface="+mn-lt"/>
                <a:cs typeface="+mn-cs"/>
              </a:defRPr>
            </a:lvl1pPr>
          </a:lstStyle>
          <a:p>
            <a:pPr>
              <a:defRPr/>
            </a:pPr>
            <a:r>
              <a:rPr lang="fr-FR"/>
              <a:t>Service Web Java</a:t>
            </a:r>
            <a:endParaRPr/>
          </a:p>
        </p:txBody>
      </p:sp>
      <p:sp>
        <p:nvSpPr>
          <p:cNvPr id="3" name="Date Placeholder 2"/>
          <p:cNvSpPr>
            <a:spLocks noGrp="1"/>
          </p:cNvSpPr>
          <p:nvPr>
            <p:ph type="dt" idx="1"/>
          </p:nvPr>
        </p:nvSpPr>
        <p:spPr>
          <a:xfrm>
            <a:off x="4021294" y="1"/>
            <a:ext cx="3076363" cy="511730"/>
          </a:xfrm>
          <a:prstGeom prst="rect">
            <a:avLst/>
          </a:prstGeom>
        </p:spPr>
        <p:txBody>
          <a:bodyPr vert="horz" lIns="99057" tIns="49528" rIns="99057" bIns="49528" rtlCol="0"/>
          <a:lstStyle>
            <a:lvl1pPr algn="r" fontAlgn="auto" latinLnBrk="0">
              <a:spcBef>
                <a:spcPts val="0"/>
              </a:spcBef>
              <a:spcAft>
                <a:spcPts val="0"/>
              </a:spcAft>
              <a:defRPr lang="fr-FR" sz="1300">
                <a:latin typeface="+mn-lt"/>
                <a:cs typeface="+mn-cs"/>
              </a:defRPr>
            </a:lvl1pPr>
          </a:lstStyle>
          <a:p>
            <a:pPr>
              <a:defRPr/>
            </a:pPr>
            <a:fld id="{CA90C1B2-0919-4BB4-989C-2E876ABBAE42}" type="datetimeFigureOut">
              <a:rPr lang="fr-FR"/>
              <a:pPr>
                <a:defRPr/>
              </a:pPr>
              <a:t>09/11/2017</a:t>
            </a:fld>
            <a:endParaRPr/>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9057" tIns="49528" rIns="99057" bIns="49528" rtlCol="0" anchor="ctr"/>
          <a:lstStyle/>
          <a:p>
            <a:pPr lvl="0"/>
            <a:endParaRPr lang="fr-FR" noProof="0"/>
          </a:p>
        </p:txBody>
      </p:sp>
      <p:sp>
        <p:nvSpPr>
          <p:cNvPr id="5" name="Notes Placeholder 4"/>
          <p:cNvSpPr>
            <a:spLocks noGrp="1"/>
          </p:cNvSpPr>
          <p:nvPr>
            <p:ph type="body" sz="quarter" idx="3"/>
          </p:nvPr>
        </p:nvSpPr>
        <p:spPr>
          <a:xfrm>
            <a:off x="709930" y="4861442"/>
            <a:ext cx="5679440" cy="4605576"/>
          </a:xfrm>
          <a:prstGeom prst="rect">
            <a:avLst/>
          </a:prstGeom>
        </p:spPr>
        <p:txBody>
          <a:bodyPr vert="horz" lIns="99057" tIns="49528" rIns="99057" bIns="49528" rtlCol="0"/>
          <a:lstStyle/>
          <a:p>
            <a:pPr lvl="0"/>
            <a:r>
              <a:rPr lang="fr-FR" noProof="0"/>
              <a:t>Modifiez les styles du texte du masque</a:t>
            </a:r>
          </a:p>
          <a:p>
            <a:pPr lvl="1"/>
            <a:r>
              <a:rPr lang="fr-FR" noProof="0"/>
              <a:t>Niveau 2</a:t>
            </a:r>
          </a:p>
          <a:p>
            <a:pPr lvl="2"/>
            <a:r>
              <a:rPr lang="fr-FR" noProof="0"/>
              <a:t>Niveau 3</a:t>
            </a:r>
          </a:p>
          <a:p>
            <a:pPr lvl="3"/>
            <a:r>
              <a:rPr lang="fr-FR" noProof="0"/>
              <a:t>Niveau 4</a:t>
            </a:r>
          </a:p>
          <a:p>
            <a:pPr lvl="4"/>
            <a:r>
              <a:rPr lang="fr-FR" noProof="0"/>
              <a:t>Niveau 5</a:t>
            </a:r>
          </a:p>
        </p:txBody>
      </p:sp>
      <p:sp>
        <p:nvSpPr>
          <p:cNvPr id="7" name="Slide Number Placeholder 6"/>
          <p:cNvSpPr>
            <a:spLocks noGrp="1"/>
          </p:cNvSpPr>
          <p:nvPr>
            <p:ph type="sldNum" sz="quarter" idx="5"/>
          </p:nvPr>
        </p:nvSpPr>
        <p:spPr>
          <a:xfrm>
            <a:off x="4021294" y="9721107"/>
            <a:ext cx="3076363" cy="511730"/>
          </a:xfrm>
          <a:prstGeom prst="rect">
            <a:avLst/>
          </a:prstGeom>
        </p:spPr>
        <p:txBody>
          <a:bodyPr vert="horz" wrap="square" lIns="99057" tIns="49528" rIns="99057" bIns="49528" numCol="1" anchor="b" anchorCtr="0" compatLnSpc="1">
            <a:prstTxWarp prst="textNoShape">
              <a:avLst/>
            </a:prstTxWarp>
          </a:bodyPr>
          <a:lstStyle>
            <a:lvl1pPr algn="r">
              <a:defRPr sz="1300"/>
            </a:lvl1pPr>
          </a:lstStyle>
          <a:p>
            <a:fld id="{B15CDB59-A5E1-4A90-97F1-9DEF24C9D7F4}" type="slidenum">
              <a:rPr lang="fr-FR" altLang="fr-FR"/>
              <a:pPr/>
              <a:t>‹N°›</a:t>
            </a:fld>
            <a:endParaRPr lang="fr-FR" altLang="fr-FR"/>
          </a:p>
        </p:txBody>
      </p:sp>
      <p:sp>
        <p:nvSpPr>
          <p:cNvPr id="6" name="Espace réservé du pied de page 5"/>
          <p:cNvSpPr>
            <a:spLocks noGrp="1"/>
          </p:cNvSpPr>
          <p:nvPr>
            <p:ph type="ftr" sz="quarter" idx="4"/>
          </p:nvPr>
        </p:nvSpPr>
        <p:spPr>
          <a:xfrm>
            <a:off x="0" y="9721771"/>
            <a:ext cx="3837553" cy="512842"/>
          </a:xfrm>
          <a:prstGeom prst="rect">
            <a:avLst/>
          </a:prstGeom>
        </p:spPr>
        <p:txBody>
          <a:bodyPr vert="horz" lIns="91440" tIns="45720" rIns="91440" bIns="45720" rtlCol="0" anchor="b"/>
          <a:lstStyle>
            <a:lvl1pPr algn="l">
              <a:defRPr sz="1200"/>
            </a:lvl1pPr>
          </a:lstStyle>
          <a:p>
            <a:r>
              <a:rPr lang="en-US"/>
              <a:t>© 2017 Global Knowledge Training LLC. All rights reserved.</a:t>
            </a:r>
            <a:endParaRPr lang="fr-FR"/>
          </a:p>
        </p:txBody>
      </p:sp>
    </p:spTree>
    <p:extLst>
      <p:ext uri="{BB962C8B-B14F-4D97-AF65-F5344CB8AC3E}">
        <p14:creationId xmlns:p14="http://schemas.microsoft.com/office/powerpoint/2010/main" val="2565999146"/>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lang="fr-FR" sz="1200" kern="1200">
        <a:solidFill>
          <a:schemeClr val="tx1"/>
        </a:solidFill>
        <a:latin typeface="+mn-lt"/>
        <a:ea typeface="+mn-ea"/>
        <a:cs typeface="+mn-cs"/>
      </a:defRPr>
    </a:lvl1pPr>
    <a:lvl2pPr marL="457200" algn="l" rtl="0" eaLnBrk="0" fontAlgn="base" hangingPunct="0">
      <a:spcBef>
        <a:spcPct val="30000"/>
      </a:spcBef>
      <a:spcAft>
        <a:spcPct val="0"/>
      </a:spcAft>
      <a:defRPr lang="fr-FR" sz="1200" kern="1200">
        <a:solidFill>
          <a:schemeClr val="tx1"/>
        </a:solidFill>
        <a:latin typeface="+mn-lt"/>
        <a:ea typeface="+mn-ea"/>
        <a:cs typeface="+mn-cs"/>
      </a:defRPr>
    </a:lvl2pPr>
    <a:lvl3pPr marL="914400" algn="l" rtl="0" eaLnBrk="0" fontAlgn="base" hangingPunct="0">
      <a:spcBef>
        <a:spcPct val="30000"/>
      </a:spcBef>
      <a:spcAft>
        <a:spcPct val="0"/>
      </a:spcAft>
      <a:defRPr lang="fr-FR" sz="1200" kern="1200">
        <a:solidFill>
          <a:schemeClr val="tx1"/>
        </a:solidFill>
        <a:latin typeface="+mn-lt"/>
        <a:ea typeface="+mn-ea"/>
        <a:cs typeface="+mn-cs"/>
      </a:defRPr>
    </a:lvl3pPr>
    <a:lvl4pPr marL="1371600" algn="l" rtl="0" eaLnBrk="0" fontAlgn="base" hangingPunct="0">
      <a:spcBef>
        <a:spcPct val="30000"/>
      </a:spcBef>
      <a:spcAft>
        <a:spcPct val="0"/>
      </a:spcAft>
      <a:defRPr lang="fr-FR" sz="1200" kern="1200">
        <a:solidFill>
          <a:schemeClr val="tx1"/>
        </a:solidFill>
        <a:latin typeface="+mn-lt"/>
        <a:ea typeface="+mn-ea"/>
        <a:cs typeface="+mn-cs"/>
      </a:defRPr>
    </a:lvl4pPr>
    <a:lvl5pPr marL="1828800" algn="l" rtl="0" eaLnBrk="0" fontAlgn="base" hangingPunct="0">
      <a:spcBef>
        <a:spcPct val="30000"/>
      </a:spcBef>
      <a:spcAft>
        <a:spcPct val="0"/>
      </a:spcAft>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fr.wikipedia.org/wiki/Extensible_Markup_Language" TargetMode="External"/><Relationship Id="rId3" Type="http://schemas.openxmlformats.org/officeDocument/2006/relationships/hyperlink" Target="http://fr.wikipedia.org/wiki/Annuaire" TargetMode="External"/><Relationship Id="rId7" Type="http://schemas.openxmlformats.org/officeDocument/2006/relationships/hyperlink" Target="http://fr.wikipedia.org/wiki/Commerce_%C3%A9lectroniqu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fr.wikipedia.org/wiki/Electronic_Business_using_XML" TargetMode="External"/><Relationship Id="rId5" Type="http://schemas.openxmlformats.org/officeDocument/2006/relationships/hyperlink" Target="http://fr.wikipedia.org/wiki/Service_Web#Les_Services_Web_WS" TargetMode="External"/><Relationship Id="rId10" Type="http://schemas.openxmlformats.org/officeDocument/2006/relationships/hyperlink" Target="https://fr.wikipedia.org/wiki/Commerce_%C3%A9lectronique" TargetMode="External"/><Relationship Id="rId4" Type="http://schemas.openxmlformats.org/officeDocument/2006/relationships/hyperlink" Target="http://fr.wikipedia.org/wiki/Extensible_Markup_Language" TargetMode="External"/><Relationship Id="rId9" Type="http://schemas.openxmlformats.org/officeDocument/2006/relationships/hyperlink" Target="https://fr.wikipedia.org/wiki/Extensible_markup_language"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fr.wikipedia.org/wiki/Image_vectorielle" TargetMode="External"/><Relationship Id="rId3" Type="http://schemas.openxmlformats.org/officeDocument/2006/relationships/hyperlink" Target="http://fr.wikipedia.org/wiki/World_Wide_Web_Consortium" TargetMode="External"/><Relationship Id="rId7" Type="http://schemas.openxmlformats.org/officeDocument/2006/relationships/hyperlink" Target="http://fr.wikipedia.org/wiki/Format_de_donn%C3%A9es"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fr.wikipedia.org/wiki/Multimedia_Messaging_Service" TargetMode="External"/><Relationship Id="rId11" Type="http://schemas.openxmlformats.org/officeDocument/2006/relationships/hyperlink" Target="http://fr.wikipedia.org/wiki/PGML" TargetMode="External"/><Relationship Id="rId5" Type="http://schemas.openxmlformats.org/officeDocument/2006/relationships/hyperlink" Target="http://fr.wikipedia.org/wiki/Extensible_markup_language" TargetMode="External"/><Relationship Id="rId10" Type="http://schemas.openxmlformats.org/officeDocument/2006/relationships/hyperlink" Target="http://fr.wikipedia.org/wiki/Vector_Markup_Language" TargetMode="External"/><Relationship Id="rId4" Type="http://schemas.openxmlformats.org/officeDocument/2006/relationships/hyperlink" Target="http://fr.wikipedia.org/wiki/Multim%C3%A9dia" TargetMode="External"/><Relationship Id="rId9" Type="http://schemas.openxmlformats.org/officeDocument/2006/relationships/hyperlink" Target="http://fr.wikipedia.org/wiki/Extensible_Markup_Language" TargetMode="Externa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6" Type="http://schemas.openxmlformats.org/officeDocument/2006/relationships/hyperlink" Target="http://fr.wikipedia.org/wiki/Format_conteneur" TargetMode="External"/><Relationship Id="rId21" Type="http://schemas.openxmlformats.org/officeDocument/2006/relationships/hyperlink" Target="http://tools.ietf.org/html/rfc4329" TargetMode="External"/><Relationship Id="rId42" Type="http://schemas.openxmlformats.org/officeDocument/2006/relationships/hyperlink" Target="http://fr.wikipedia.org/wiki/MPEG" TargetMode="External"/><Relationship Id="rId47" Type="http://schemas.openxmlformats.org/officeDocument/2006/relationships/hyperlink" Target="http://fr.wikipedia.org/wiki/RealAudio" TargetMode="External"/><Relationship Id="rId63" Type="http://schemas.openxmlformats.org/officeDocument/2006/relationships/hyperlink" Target="http://www.w3.org/TR/SVGTiny12/mimereg.html" TargetMode="External"/><Relationship Id="rId68" Type="http://schemas.openxmlformats.org/officeDocument/2006/relationships/hyperlink" Target="http://fr.wikipedia.org/wiki/Code_source" TargetMode="External"/><Relationship Id="rId84" Type="http://schemas.openxmlformats.org/officeDocument/2006/relationships/hyperlink" Target="http://fr.wikipedia.org/wiki/Flash_Video" TargetMode="External"/><Relationship Id="rId16" Type="http://schemas.openxmlformats.org/officeDocument/2006/relationships/hyperlink" Target="http://fr.wikipedia.org/wiki/Type_MIME#cite_note-4" TargetMode="External"/><Relationship Id="rId11" Type="http://schemas.openxmlformats.org/officeDocument/2006/relationships/hyperlink" Target="http://fr.wikipedia.org/wiki/Hypertext_Transfer_Protocol" TargetMode="External"/><Relationship Id="rId32" Type="http://schemas.openxmlformats.org/officeDocument/2006/relationships/hyperlink" Target="http://fr.wikipedia.org/wiki/Adobe_Flash" TargetMode="External"/><Relationship Id="rId37" Type="http://schemas.openxmlformats.org/officeDocument/2006/relationships/hyperlink" Target="http://fr.wikipedia.org/wiki/Extensible_Markup_Language" TargetMode="External"/><Relationship Id="rId53" Type="http://schemas.openxmlformats.org/officeDocument/2006/relationships/hyperlink" Target="http://fr.wikipedia.org/wiki/Type_MIME#cite_note-5" TargetMode="External"/><Relationship Id="rId58" Type="http://schemas.openxmlformats.org/officeDocument/2006/relationships/hyperlink" Target="http://fr.wikipedia.org/wiki/ICO_(format_de_fichier)" TargetMode="External"/><Relationship Id="rId74" Type="http://schemas.openxmlformats.org/officeDocument/2006/relationships/hyperlink" Target="http://tools.ietf.org/html/rfc2854" TargetMode="External"/><Relationship Id="rId79" Type="http://schemas.openxmlformats.org/officeDocument/2006/relationships/hyperlink" Target="http://tools.ietf.org/html/rfc4337" TargetMode="External"/><Relationship Id="rId5" Type="http://schemas.openxmlformats.org/officeDocument/2006/relationships/hyperlink" Target="http://fr.wikipedia.org/wiki/Type_MIME#cite_note-2" TargetMode="External"/><Relationship Id="rId19" Type="http://schemas.openxmlformats.org/officeDocument/2006/relationships/hyperlink" Target="http://fr.wikipedia.org/wiki/%C3%89change_de_donn%C3%A9es_informatis%C3%A9es_pour_l'administration,_le_commerce_et_le_transport" TargetMode="External"/><Relationship Id="rId14" Type="http://schemas.openxmlformats.org/officeDocument/2006/relationships/hyperlink" Target="http://fr.wikipedia.org/wiki/Internet_Assigned_Numbers_Authority" TargetMode="External"/><Relationship Id="rId22" Type="http://schemas.openxmlformats.org/officeDocument/2006/relationships/hyperlink" Target="http://fr.wikipedia.org/wiki/Syst%C3%A8me_d'exploitation" TargetMode="External"/><Relationship Id="rId27" Type="http://schemas.openxmlformats.org/officeDocument/2006/relationships/hyperlink" Target="http://tools.ietf.org/html/rfc3534" TargetMode="External"/><Relationship Id="rId30" Type="http://schemas.openxmlformats.org/officeDocument/2006/relationships/hyperlink" Target="http://fr.wikipedia.org/wiki/Extensible_HyperText_Markup_Language" TargetMode="External"/><Relationship Id="rId35" Type="http://schemas.openxmlformats.org/officeDocument/2006/relationships/hyperlink" Target="http://fr.wikipedia.org/wiki/JSON" TargetMode="External"/><Relationship Id="rId43" Type="http://schemas.openxmlformats.org/officeDocument/2006/relationships/hyperlink" Target="http://tools.ietf.org/html/rfc3003" TargetMode="External"/><Relationship Id="rId48" Type="http://schemas.openxmlformats.org/officeDocument/2006/relationships/hyperlink" Target="http://real.custhelp.com/cgi-bin/real.cfg/php/enduser/std_adp.php?p_faqid=2559&amp;p_created=&amp;p_sid=uz4Tpoti&amp;p_lva=1085179956&amp;p_sp=2559&amp;p_li=cF9zcmNoPTEmcF9zb3J0X2J5PSZwX2dyaWRzb3J0PSZwX3Jvd19jbnQ9MSZwX3Byb2RzPTMsMTEmcF9jYXRzPSZwX3B2PTIuMTEmcF9jdj0mcF9zZWFyY2hfdHlwZT1hbnN3ZXJzLmFfaWQmcF9wYWdlPTEmcF9zZWFyY2hfdGV4dD0yNTU5cF9zcmNoPTEmcF9zb3J0X2J5PSZwX2dyaWRzb3J0PSZwX3Jvd19jbnQ9MyZwX3Byb2RzPTMsMTEmcF9jYXRzPSZwX3B2PTIuMTEmcF9jdj0mcF9zZWFyY2hfdHlwZT1hbnN3ZXJzLnNlYXJjaF9ubCZwX3BhZ2U9MSZwX3NlYXJjaF90ZXh0PU1JTUU*&amp;p_prod_lvl1=3&amp;p_prod_lvl2=11&amp;tabName=tab0&amp;p_topview=1" TargetMode="External"/><Relationship Id="rId56" Type="http://schemas.openxmlformats.org/officeDocument/2006/relationships/hyperlink" Target="http://fr.wikipedia.org/wiki/Tagged_Image_File_Format" TargetMode="External"/><Relationship Id="rId64" Type="http://schemas.openxmlformats.org/officeDocument/2006/relationships/hyperlink" Target="http://fr.wikipedia.org/wiki/Courrier_%C3%A9lectronique" TargetMode="External"/><Relationship Id="rId69" Type="http://schemas.openxmlformats.org/officeDocument/2006/relationships/hyperlink" Target="http://fr.wikipedia.org/wiki/Feuilles_de_style_en_cascade" TargetMode="External"/><Relationship Id="rId77" Type="http://schemas.openxmlformats.org/officeDocument/2006/relationships/hyperlink" Target="http://fr.wikipedia.org/wiki/MPEG-1" TargetMode="External"/><Relationship Id="rId8" Type="http://schemas.openxmlformats.org/officeDocument/2006/relationships/hyperlink" Target="http://fr.wikipedia.org/wiki/RFC" TargetMode="External"/><Relationship Id="rId51" Type="http://schemas.openxmlformats.org/officeDocument/2006/relationships/hyperlink" Target="http://tools.ietf.org/html/rfc2045" TargetMode="External"/><Relationship Id="rId72" Type="http://schemas.openxmlformats.org/officeDocument/2006/relationships/hyperlink" Target="http://tools.ietf.org/html/rfc4180" TargetMode="External"/><Relationship Id="rId80" Type="http://schemas.openxmlformats.org/officeDocument/2006/relationships/hyperlink" Target="http://fr.wikipedia.org/wiki/QuickTime" TargetMode="External"/><Relationship Id="rId85" Type="http://schemas.openxmlformats.org/officeDocument/2006/relationships/hyperlink" Target="http://fr.wikipedia.org/wiki/Adobe_Systems" TargetMode="External"/><Relationship Id="rId3" Type="http://schemas.openxmlformats.org/officeDocument/2006/relationships/hyperlink" Target="http://fr.wikipedia.org/wiki/Type_MIME#cite_note-1" TargetMode="External"/><Relationship Id="rId12" Type="http://schemas.openxmlformats.org/officeDocument/2006/relationships/hyperlink" Target="http://fr.wikipedia.org/wiki/Session_Initiation_Protocol" TargetMode="External"/><Relationship Id="rId17" Type="http://schemas.openxmlformats.org/officeDocument/2006/relationships/hyperlink" Target="http://fr.wikipedia.org/wiki/%C3%89change_de_donn%C3%A9es_informatis%C3%A9es" TargetMode="External"/><Relationship Id="rId25" Type="http://schemas.openxmlformats.org/officeDocument/2006/relationships/hyperlink" Target="http://fr.wikipedia.org/wiki/Ogg" TargetMode="External"/><Relationship Id="rId33" Type="http://schemas.openxmlformats.org/officeDocument/2006/relationships/hyperlink" Target="http://www.adobe.com/go/tn_4151" TargetMode="External"/><Relationship Id="rId38" Type="http://schemas.openxmlformats.org/officeDocument/2006/relationships/hyperlink" Target="http://tools.ietf.org/html/rfc3023" TargetMode="External"/><Relationship Id="rId46" Type="http://schemas.openxmlformats.org/officeDocument/2006/relationships/hyperlink" Target="http://support.microsoft.com/kb/288102" TargetMode="External"/><Relationship Id="rId59" Type="http://schemas.openxmlformats.org/officeDocument/2006/relationships/hyperlink" Target="http://fr.wikipedia.org/wiki/Type_MIME#cite_note-7" TargetMode="External"/><Relationship Id="rId67" Type="http://schemas.openxmlformats.org/officeDocument/2006/relationships/hyperlink" Target="http://fr.wikipedia.org/wiki/Texte" TargetMode="External"/><Relationship Id="rId20" Type="http://schemas.openxmlformats.org/officeDocument/2006/relationships/hyperlink" Target="http://fr.wikipedia.org/wiki/JavaScript" TargetMode="External"/><Relationship Id="rId41" Type="http://schemas.openxmlformats.org/officeDocument/2006/relationships/hyperlink" Target="http://fr.wikipedia.org/wiki/MPEG-1/2_Audio_Layer_3" TargetMode="External"/><Relationship Id="rId54" Type="http://schemas.openxmlformats.org/officeDocument/2006/relationships/hyperlink" Target="http://fr.wikipedia.org/wiki/Portable_Network_Graphics" TargetMode="External"/><Relationship Id="rId62" Type="http://schemas.openxmlformats.org/officeDocument/2006/relationships/hyperlink" Target="http://fr.wikipedia.org/wiki/SVG" TargetMode="External"/><Relationship Id="rId70" Type="http://schemas.openxmlformats.org/officeDocument/2006/relationships/hyperlink" Target="http://tools.ietf.org/html/rfc2318" TargetMode="External"/><Relationship Id="rId75" Type="http://schemas.openxmlformats.org/officeDocument/2006/relationships/hyperlink" Target="http://tools.ietf.org/html/rfc3676" TargetMode="External"/><Relationship Id="rId83" Type="http://schemas.openxmlformats.org/officeDocument/2006/relationships/hyperlink" Target="http://fr.wikipedia.org/wiki/Audio_Video_Interleave" TargetMode="External"/><Relationship Id="rId1" Type="http://schemas.openxmlformats.org/officeDocument/2006/relationships/notesMaster" Target="../notesMasters/notesMaster1.xml"/><Relationship Id="rId6" Type="http://schemas.openxmlformats.org/officeDocument/2006/relationships/hyperlink" Target="http://fr.wikipedia.org/wiki/Format_de_donn%C3%A9es" TargetMode="External"/><Relationship Id="rId15" Type="http://schemas.openxmlformats.org/officeDocument/2006/relationships/hyperlink" Target="http://fr.wikipedia.org/wiki/Type_MIME#cite_note-3" TargetMode="External"/><Relationship Id="rId23" Type="http://schemas.openxmlformats.org/officeDocument/2006/relationships/hyperlink" Target="http://fr.wikipedia.org/wiki/Fichier_ex%C3%A9cutable" TargetMode="External"/><Relationship Id="rId28" Type="http://schemas.openxmlformats.org/officeDocument/2006/relationships/hyperlink" Target="http://fr.wikipedia.org/wiki/PDF" TargetMode="External"/><Relationship Id="rId36" Type="http://schemas.openxmlformats.org/officeDocument/2006/relationships/hyperlink" Target="http://tools.ietf.org/html/rfc4627" TargetMode="External"/><Relationship Id="rId49" Type="http://schemas.openxmlformats.org/officeDocument/2006/relationships/hyperlink" Target="http://fr.wikipedia.org/wiki/WAVEform_audio_format" TargetMode="External"/><Relationship Id="rId57" Type="http://schemas.openxmlformats.org/officeDocument/2006/relationships/hyperlink" Target="http://tools.ietf.org/html/rfc3302" TargetMode="External"/><Relationship Id="rId10" Type="http://schemas.openxmlformats.org/officeDocument/2006/relationships/hyperlink" Target="http://fr.wikipedia.org/wiki/SMTP" TargetMode="External"/><Relationship Id="rId31" Type="http://schemas.openxmlformats.org/officeDocument/2006/relationships/hyperlink" Target="http://tools.ietf.org/html/rfc3236" TargetMode="External"/><Relationship Id="rId44" Type="http://schemas.openxmlformats.org/officeDocument/2006/relationships/hyperlink" Target="http://fr.wikipedia.org/wiki/Aide:Pr%C3%A9ciser_un_fait" TargetMode="External"/><Relationship Id="rId52" Type="http://schemas.openxmlformats.org/officeDocument/2006/relationships/hyperlink" Target="http://fr.wikipedia.org/wiki/JPEG" TargetMode="External"/><Relationship Id="rId60" Type="http://schemas.openxmlformats.org/officeDocument/2006/relationships/hyperlink" Target="http://fr.wikipedia.org/wiki/DjVu" TargetMode="External"/><Relationship Id="rId65" Type="http://schemas.openxmlformats.org/officeDocument/2006/relationships/hyperlink" Target="http://tools.ietf.org/html/rfc2387" TargetMode="External"/><Relationship Id="rId73" Type="http://schemas.openxmlformats.org/officeDocument/2006/relationships/hyperlink" Target="http://fr.wikipedia.org/wiki/Hypertext_Markup_Language" TargetMode="External"/><Relationship Id="rId78" Type="http://schemas.openxmlformats.org/officeDocument/2006/relationships/hyperlink" Target="http://fr.wikipedia.org/wiki/MP4" TargetMode="External"/><Relationship Id="rId81" Type="http://schemas.openxmlformats.org/officeDocument/2006/relationships/hyperlink" Target="http://fr.wikipedia.org/wiki/Type_MIME#cite_note-9" TargetMode="External"/><Relationship Id="rId4" Type="http://schemas.openxmlformats.org/officeDocument/2006/relationships/hyperlink" Target="http://fr.wikipedia.org/wiki/Multipurpose_Internet_Mail_Extensions" TargetMode="External"/><Relationship Id="rId9" Type="http://schemas.openxmlformats.org/officeDocument/2006/relationships/hyperlink" Target="http://fr.wikipedia.org/wiki/Courriel" TargetMode="External"/><Relationship Id="rId13" Type="http://schemas.openxmlformats.org/officeDocument/2006/relationships/hyperlink" Target="http://fr.wikipedia.org/wiki/Codage_de_caract%C3%A8res" TargetMode="External"/><Relationship Id="rId18" Type="http://schemas.openxmlformats.org/officeDocument/2006/relationships/hyperlink" Target="http://tools.ietf.org/html/rfc1767" TargetMode="External"/><Relationship Id="rId39" Type="http://schemas.openxmlformats.org/officeDocument/2006/relationships/hyperlink" Target="http://fr.wikipedia.org/wiki/ZIP_(format_de_fichier)" TargetMode="External"/><Relationship Id="rId34" Type="http://schemas.openxmlformats.org/officeDocument/2006/relationships/hyperlink" Target="http://www.adobe.com/go/tn_16509" TargetMode="External"/><Relationship Id="rId50" Type="http://schemas.openxmlformats.org/officeDocument/2006/relationships/hyperlink" Target="http://fr.wikipedia.org/wiki/Graphics_Interchange_Format" TargetMode="External"/><Relationship Id="rId55" Type="http://schemas.openxmlformats.org/officeDocument/2006/relationships/hyperlink" Target="http://fr.wikipedia.org/wiki/Type_MIME#cite_note-6" TargetMode="External"/><Relationship Id="rId76" Type="http://schemas.openxmlformats.org/officeDocument/2006/relationships/hyperlink" Target="http://fr.wikipedia.org/wiki/Vid%C3%A9o" TargetMode="External"/><Relationship Id="rId7" Type="http://schemas.openxmlformats.org/officeDocument/2006/relationships/hyperlink" Target="http://fr.wikipedia.org/wiki/Internet" TargetMode="External"/><Relationship Id="rId71" Type="http://schemas.openxmlformats.org/officeDocument/2006/relationships/hyperlink" Target="http://fr.wikipedia.org/wiki/Comma-separated_values" TargetMode="External"/><Relationship Id="rId2" Type="http://schemas.openxmlformats.org/officeDocument/2006/relationships/slide" Target="../slides/slide46.xml"/><Relationship Id="rId29" Type="http://schemas.openxmlformats.org/officeDocument/2006/relationships/hyperlink" Target="http://tools.ietf.org/html/rfc3778" TargetMode="External"/><Relationship Id="rId24" Type="http://schemas.openxmlformats.org/officeDocument/2006/relationships/hyperlink" Target="http://tools.ietf.org/html/rfc2046" TargetMode="External"/><Relationship Id="rId40" Type="http://schemas.openxmlformats.org/officeDocument/2006/relationships/hyperlink" Target="http://en.wikipedia.org/wiki/Sound_recording_and_reproduction" TargetMode="External"/><Relationship Id="rId45" Type="http://schemas.openxmlformats.org/officeDocument/2006/relationships/hyperlink" Target="http://fr.wikipedia.org/wiki/Windows_Media_Audio" TargetMode="External"/><Relationship Id="rId66" Type="http://schemas.openxmlformats.org/officeDocument/2006/relationships/hyperlink" Target="http://fr.wikipedia.org/wiki/MHTML" TargetMode="External"/><Relationship Id="rId61" Type="http://schemas.openxmlformats.org/officeDocument/2006/relationships/hyperlink" Target="http://fr.wikipedia.org/wiki/Type_MIME#cite_note-8" TargetMode="External"/><Relationship Id="rId82" Type="http://schemas.openxmlformats.org/officeDocument/2006/relationships/hyperlink" Target="http://fr.wikipedia.org/wiki/Windows_Media_Video"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fr.wikipedia.org/wiki/Langage_de_d%C3%A9finition_de_donn%C3%A9e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fr.wikipedia.org/wiki/Langage_de_balisage"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a:t>
            </a:fld>
            <a:endParaRPr lang="fr-FR" altLang="fr-FR"/>
          </a:p>
        </p:txBody>
      </p:sp>
    </p:spTree>
    <p:extLst>
      <p:ext uri="{BB962C8B-B14F-4D97-AF65-F5344CB8AC3E}">
        <p14:creationId xmlns:p14="http://schemas.microsoft.com/office/powerpoint/2010/main" val="332197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10</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5284"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100</a:t>
            </a:fld>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6308"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101</a:t>
            </a:fld>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7332"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102</a:t>
            </a:fld>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103</a:t>
            </a:fld>
            <a:endParaRPr lang="fr-FR" altLang="fr-FR"/>
          </a:p>
        </p:txBody>
      </p:sp>
    </p:spTree>
    <p:extLst>
      <p:ext uri="{BB962C8B-B14F-4D97-AF65-F5344CB8AC3E}">
        <p14:creationId xmlns:p14="http://schemas.microsoft.com/office/powerpoint/2010/main" val="32683979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104</a:t>
            </a:fld>
            <a:endParaRPr lang="fr-FR" altLang="fr-FR"/>
          </a:p>
        </p:txBody>
      </p:sp>
    </p:spTree>
    <p:extLst>
      <p:ext uri="{BB962C8B-B14F-4D97-AF65-F5344CB8AC3E}">
        <p14:creationId xmlns:p14="http://schemas.microsoft.com/office/powerpoint/2010/main" val="11706935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105</a:t>
            </a:fld>
            <a:endParaRPr lang="fr-FR" altLang="fr-FR"/>
          </a:p>
        </p:txBody>
      </p:sp>
    </p:spTree>
    <p:extLst>
      <p:ext uri="{BB962C8B-B14F-4D97-AF65-F5344CB8AC3E}">
        <p14:creationId xmlns:p14="http://schemas.microsoft.com/office/powerpoint/2010/main" val="42212804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106</a:t>
            </a:fld>
            <a:endParaRPr lang="fr-FR" altLang="fr-FR"/>
          </a:p>
        </p:txBody>
      </p:sp>
    </p:spTree>
    <p:extLst>
      <p:ext uri="{BB962C8B-B14F-4D97-AF65-F5344CB8AC3E}">
        <p14:creationId xmlns:p14="http://schemas.microsoft.com/office/powerpoint/2010/main" val="3593643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107</a:t>
            </a:fld>
            <a:endParaRPr lang="fr-FR" altLang="fr-FR"/>
          </a:p>
        </p:txBody>
      </p:sp>
    </p:spTree>
    <p:extLst>
      <p:ext uri="{BB962C8B-B14F-4D97-AF65-F5344CB8AC3E}">
        <p14:creationId xmlns:p14="http://schemas.microsoft.com/office/powerpoint/2010/main" val="2174311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108</a:t>
            </a:fld>
            <a:endParaRPr lang="fr-FR" altLang="fr-FR"/>
          </a:p>
        </p:txBody>
      </p:sp>
    </p:spTree>
    <p:extLst>
      <p:ext uri="{BB962C8B-B14F-4D97-AF65-F5344CB8AC3E}">
        <p14:creationId xmlns:p14="http://schemas.microsoft.com/office/powerpoint/2010/main" val="26228469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Rot="1" noChangeAspect="1" noChangeArrowheads="1" noTextEdit="1"/>
          </p:cNvSpPr>
          <p:nvPr>
            <p:ph type="sldImg"/>
          </p:nvPr>
        </p:nvSpPr>
        <p:spPr bwMode="auto">
          <a:xfrm>
            <a:off x="990600" y="766763"/>
            <a:ext cx="5118100" cy="3838575"/>
          </a:xfrm>
          <a:solidFill>
            <a:srgbClr val="FFFFFF"/>
          </a:solidFill>
          <a:ln>
            <a:solidFill>
              <a:srgbClr val="000000"/>
            </a:solidFill>
            <a:miter lim="800000"/>
            <a:headEnd/>
            <a:tailEnd/>
          </a:ln>
        </p:spPr>
      </p:sp>
      <p:sp>
        <p:nvSpPr>
          <p:cNvPr id="228356" name="Rectangle 3"/>
          <p:cNvSpPr>
            <a:spLocks noGrp="1" noChangeArrowheads="1"/>
          </p:cNvSpPr>
          <p:nvPr>
            <p:ph type="body" idx="1"/>
          </p:nvPr>
        </p:nvSpPr>
        <p:spPr bwMode="auto">
          <a:xfrm>
            <a:off x="946573" y="4861442"/>
            <a:ext cx="5206154" cy="4605576"/>
          </a:xfrm>
          <a:solidFill>
            <a:srgbClr val="FFFFFF"/>
          </a:solidFill>
          <a:ln>
            <a:solidFill>
              <a:srgbClr val="000000"/>
            </a:solidFill>
            <a:miter lim="800000"/>
            <a:headEnd/>
            <a:tailEnd/>
          </a:ln>
        </p:spPr>
        <p:txBody>
          <a:bodyPr wrap="square" lIns="93351" tIns="46676" rIns="93351" bIns="46676" numCol="1" anchor="t" anchorCtr="0" compatLnSpc="1">
            <a:prstTxWarp prst="textNoShape">
              <a:avLst/>
            </a:prstTxWarp>
          </a:bodyPr>
          <a:lstStyle/>
          <a:p>
            <a:pPr eaLnBrk="1" hangingPunct="1"/>
            <a:endParaRPr lang="en-US"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109</a:t>
            </a:fld>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11</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Rot="1" noChangeAspect="1" noChangeArrowheads="1" noTextEdit="1"/>
          </p:cNvSpPr>
          <p:nvPr>
            <p:ph type="sldImg"/>
          </p:nvPr>
        </p:nvSpPr>
        <p:spPr bwMode="auto">
          <a:xfrm>
            <a:off x="1001713" y="774700"/>
            <a:ext cx="5095875" cy="3822700"/>
          </a:xfrm>
          <a:solidFill>
            <a:srgbClr val="FFFFFF"/>
          </a:solidFill>
          <a:ln>
            <a:solidFill>
              <a:srgbClr val="000000"/>
            </a:solidFill>
            <a:miter lim="800000"/>
            <a:headEnd/>
            <a:tailEnd/>
          </a:ln>
        </p:spPr>
      </p:sp>
      <p:sp>
        <p:nvSpPr>
          <p:cNvPr id="229380" name="Rectangle 3"/>
          <p:cNvSpPr>
            <a:spLocks noGrp="1" noChangeArrowheads="1"/>
          </p:cNvSpPr>
          <p:nvPr>
            <p:ph type="body" idx="1"/>
          </p:nvPr>
        </p:nvSpPr>
        <p:spPr bwMode="auto">
          <a:xfrm>
            <a:off x="946573" y="4861442"/>
            <a:ext cx="5206154" cy="4605576"/>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110</a:t>
            </a:fld>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111</a:t>
            </a:fld>
            <a:endParaRPr lang="fr-FR" altLang="fr-FR"/>
          </a:p>
        </p:txBody>
      </p:sp>
    </p:spTree>
    <p:extLst>
      <p:ext uri="{BB962C8B-B14F-4D97-AF65-F5344CB8AC3E}">
        <p14:creationId xmlns:p14="http://schemas.microsoft.com/office/powerpoint/2010/main" val="13263480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pied de page 3"/>
          <p:cNvSpPr>
            <a:spLocks noGrp="1"/>
          </p:cNvSpPr>
          <p:nvPr>
            <p:ph type="ftr" sz="quarter" idx="10"/>
          </p:nvPr>
        </p:nvSpPr>
        <p:spPr/>
        <p:txBody>
          <a:bodyPr/>
          <a:lstStyle/>
          <a:p>
            <a:pPr>
              <a:defRPr/>
            </a:pPr>
            <a:r>
              <a:rPr lang="fr-FR"/>
              <a:t>Copy Right HAJJI Ouajih</a:t>
            </a:r>
          </a:p>
        </p:txBody>
      </p:sp>
      <p:sp>
        <p:nvSpPr>
          <p:cNvPr id="5" name="Espace réservé du numéro de diapositive 4"/>
          <p:cNvSpPr>
            <a:spLocks noGrp="1"/>
          </p:cNvSpPr>
          <p:nvPr>
            <p:ph type="sldNum" sz="quarter" idx="11"/>
          </p:nvPr>
        </p:nvSpPr>
        <p:spPr/>
        <p:txBody>
          <a:bodyPr/>
          <a:lstStyle/>
          <a:p>
            <a:fld id="{B15CDB59-A5E1-4A90-97F1-9DEF24C9D7F4}" type="slidenum">
              <a:rPr lang="fr-FR" altLang="fr-FR" smtClean="0"/>
              <a:pPr/>
              <a:t>112</a:t>
            </a:fld>
            <a:endParaRPr lang="fr-FR" altLang="fr-FR"/>
          </a:p>
        </p:txBody>
      </p:sp>
    </p:spTree>
    <p:extLst>
      <p:ext uri="{BB962C8B-B14F-4D97-AF65-F5344CB8AC3E}">
        <p14:creationId xmlns:p14="http://schemas.microsoft.com/office/powerpoint/2010/main" val="15029394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Grp="1" noRot="1" noChangeAspect="1" noChangeArrowheads="1" noTextEdit="1"/>
          </p:cNvSpPr>
          <p:nvPr>
            <p:ph type="sldImg"/>
          </p:nvPr>
        </p:nvSpPr>
        <p:spPr bwMode="auto">
          <a:xfrm>
            <a:off x="1001713" y="774700"/>
            <a:ext cx="5095875" cy="3822700"/>
          </a:xfrm>
          <a:solidFill>
            <a:srgbClr val="FFFFFF"/>
          </a:solidFill>
          <a:ln>
            <a:solidFill>
              <a:srgbClr val="000000"/>
            </a:solidFill>
            <a:miter lim="800000"/>
            <a:headEnd/>
            <a:tailEnd/>
          </a:ln>
        </p:spPr>
      </p:sp>
      <p:sp>
        <p:nvSpPr>
          <p:cNvPr id="230404" name="Rectangle 3"/>
          <p:cNvSpPr>
            <a:spLocks noGrp="1" noChangeArrowheads="1"/>
          </p:cNvSpPr>
          <p:nvPr>
            <p:ph type="body" idx="1"/>
          </p:nvPr>
        </p:nvSpPr>
        <p:spPr bwMode="auto">
          <a:xfrm>
            <a:off x="946573" y="4861442"/>
            <a:ext cx="5206154" cy="4605576"/>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113</a:t>
            </a:fld>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114</a:t>
            </a:fld>
            <a:endParaRPr lang="fr-FR" altLang="fr-FR"/>
          </a:p>
        </p:txBody>
      </p:sp>
    </p:spTree>
    <p:extLst>
      <p:ext uri="{BB962C8B-B14F-4D97-AF65-F5344CB8AC3E}">
        <p14:creationId xmlns:p14="http://schemas.microsoft.com/office/powerpoint/2010/main" val="36895806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pied de page 3"/>
          <p:cNvSpPr>
            <a:spLocks noGrp="1"/>
          </p:cNvSpPr>
          <p:nvPr>
            <p:ph type="ftr" sz="quarter" idx="10"/>
          </p:nvPr>
        </p:nvSpPr>
        <p:spPr/>
        <p:txBody>
          <a:bodyPr/>
          <a:lstStyle/>
          <a:p>
            <a:pPr>
              <a:defRPr/>
            </a:pPr>
            <a:r>
              <a:rPr lang="fr-FR"/>
              <a:t>Copy Right HAJJI Ouajih</a:t>
            </a:r>
          </a:p>
        </p:txBody>
      </p:sp>
      <p:sp>
        <p:nvSpPr>
          <p:cNvPr id="5" name="Espace réservé du numéro de diapositive 4"/>
          <p:cNvSpPr>
            <a:spLocks noGrp="1"/>
          </p:cNvSpPr>
          <p:nvPr>
            <p:ph type="sldNum" sz="quarter" idx="11"/>
          </p:nvPr>
        </p:nvSpPr>
        <p:spPr/>
        <p:txBody>
          <a:bodyPr/>
          <a:lstStyle/>
          <a:p>
            <a:fld id="{B15CDB59-A5E1-4A90-97F1-9DEF24C9D7F4}" type="slidenum">
              <a:rPr lang="fr-FR" altLang="fr-FR" smtClean="0"/>
              <a:pPr/>
              <a:t>115</a:t>
            </a:fld>
            <a:endParaRPr lang="fr-FR" altLang="fr-FR"/>
          </a:p>
        </p:txBody>
      </p:sp>
    </p:spTree>
    <p:extLst>
      <p:ext uri="{BB962C8B-B14F-4D97-AF65-F5344CB8AC3E}">
        <p14:creationId xmlns:p14="http://schemas.microsoft.com/office/powerpoint/2010/main" val="32083169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116</a:t>
            </a:fld>
            <a:endParaRPr lang="fr-FR" altLang="fr-FR"/>
          </a:p>
        </p:txBody>
      </p:sp>
    </p:spTree>
    <p:extLst>
      <p:ext uri="{BB962C8B-B14F-4D97-AF65-F5344CB8AC3E}">
        <p14:creationId xmlns:p14="http://schemas.microsoft.com/office/powerpoint/2010/main" val="14433849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117</a:t>
            </a:fld>
            <a:endParaRPr lang="fr-FR" altLang="fr-FR"/>
          </a:p>
        </p:txBody>
      </p:sp>
    </p:spTree>
    <p:extLst>
      <p:ext uri="{BB962C8B-B14F-4D97-AF65-F5344CB8AC3E}">
        <p14:creationId xmlns:p14="http://schemas.microsoft.com/office/powerpoint/2010/main" val="27546778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118</a:t>
            </a:fld>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119</a:t>
            </a:fld>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a:t>
            </a:fld>
            <a:endParaRPr lang="fr-FR" altLang="fr-FR"/>
          </a:p>
        </p:txBody>
      </p:sp>
    </p:spTree>
    <p:extLst>
      <p:ext uri="{BB962C8B-B14F-4D97-AF65-F5344CB8AC3E}">
        <p14:creationId xmlns:p14="http://schemas.microsoft.com/office/powerpoint/2010/main" val="17112546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3"/>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804838" indent="-309553">
              <a:defRPr>
                <a:solidFill>
                  <a:schemeClr val="tx1"/>
                </a:solidFill>
                <a:latin typeface="Calibri" pitchFamily="34" charset="0"/>
              </a:defRPr>
            </a:lvl2pPr>
            <a:lvl3pPr marL="1238212" indent="-247642">
              <a:defRPr>
                <a:solidFill>
                  <a:schemeClr val="tx1"/>
                </a:solidFill>
                <a:latin typeface="Calibri" pitchFamily="34" charset="0"/>
              </a:defRPr>
            </a:lvl3pPr>
            <a:lvl4pPr marL="1733497" indent="-247642">
              <a:defRPr>
                <a:solidFill>
                  <a:schemeClr val="tx1"/>
                </a:solidFill>
                <a:latin typeface="Calibri" pitchFamily="34" charset="0"/>
              </a:defRPr>
            </a:lvl4pPr>
            <a:lvl5pPr marL="2228781" indent="-247642">
              <a:defRPr>
                <a:solidFill>
                  <a:schemeClr val="tx1"/>
                </a:solidFill>
                <a:latin typeface="Calibri" pitchFamily="34" charset="0"/>
              </a:defRPr>
            </a:lvl5pPr>
            <a:lvl6pPr marL="2724066" indent="-247642" fontAlgn="base">
              <a:spcBef>
                <a:spcPct val="0"/>
              </a:spcBef>
              <a:spcAft>
                <a:spcPct val="0"/>
              </a:spcAft>
              <a:defRPr>
                <a:solidFill>
                  <a:schemeClr val="tx1"/>
                </a:solidFill>
                <a:latin typeface="Calibri" pitchFamily="34" charset="0"/>
              </a:defRPr>
            </a:lvl6pPr>
            <a:lvl7pPr marL="3219351" indent="-247642" fontAlgn="base">
              <a:spcBef>
                <a:spcPct val="0"/>
              </a:spcBef>
              <a:spcAft>
                <a:spcPct val="0"/>
              </a:spcAft>
              <a:defRPr>
                <a:solidFill>
                  <a:schemeClr val="tx1"/>
                </a:solidFill>
                <a:latin typeface="Calibri" pitchFamily="34" charset="0"/>
              </a:defRPr>
            </a:lvl7pPr>
            <a:lvl8pPr marL="3714636" indent="-247642" fontAlgn="base">
              <a:spcBef>
                <a:spcPct val="0"/>
              </a:spcBef>
              <a:spcAft>
                <a:spcPct val="0"/>
              </a:spcAft>
              <a:defRPr>
                <a:solidFill>
                  <a:schemeClr val="tx1"/>
                </a:solidFill>
                <a:latin typeface="Calibri" pitchFamily="34" charset="0"/>
              </a:defRPr>
            </a:lvl8pPr>
            <a:lvl9pPr marL="4209920" indent="-247642"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fr-FR" altLang="fr-FR"/>
              <a:t>Service Web Java</a:t>
            </a:r>
            <a:endParaRPr altLang="fr-FR"/>
          </a:p>
        </p:txBody>
      </p:sp>
      <p:sp>
        <p:nvSpPr>
          <p:cNvPr id="233477" name="Rectangle 2"/>
          <p:cNvSpPr>
            <a:spLocks noGrp="1" noRot="1" noChangeAspect="1" noChangeArrowheads="1" noTextEdit="1"/>
          </p:cNvSpPr>
          <p:nvPr>
            <p:ph type="sldImg"/>
          </p:nvPr>
        </p:nvSpPr>
        <p:spPr bwMode="auto">
          <a:xfrm>
            <a:off x="1008063" y="503238"/>
            <a:ext cx="5081587" cy="38131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8" name="Rectangle 3"/>
          <p:cNvSpPr>
            <a:spLocks noGrp="1" noChangeArrowheads="1"/>
          </p:cNvSpPr>
          <p:nvPr>
            <p:ph type="body" idx="1"/>
          </p:nvPr>
        </p:nvSpPr>
        <p:spPr bwMode="auto">
          <a:xfrm>
            <a:off x="318812" y="4634006"/>
            <a:ext cx="6481398" cy="51404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u pied de page 1"/>
          <p:cNvSpPr>
            <a:spLocks noGrp="1"/>
          </p:cNvSpPr>
          <p:nvPr>
            <p:ph type="ftr" sz="quarter" idx="10"/>
          </p:nvPr>
        </p:nvSpPr>
        <p:spPr/>
        <p:txBody>
          <a:bodyPr/>
          <a:lstStyle/>
          <a:p>
            <a:r>
              <a:rPr lang="en-US"/>
              <a:t>© 2017 Global Knowledge Training LLC. All rights reserved.</a:t>
            </a:r>
            <a:endParaRPr lang="fr-FR"/>
          </a:p>
        </p:txBody>
      </p:sp>
      <p:sp>
        <p:nvSpPr>
          <p:cNvPr id="3" name="Espace réservé du numéro de diapositive 2"/>
          <p:cNvSpPr>
            <a:spLocks noGrp="1"/>
          </p:cNvSpPr>
          <p:nvPr>
            <p:ph type="sldNum" sz="quarter" idx="11"/>
          </p:nvPr>
        </p:nvSpPr>
        <p:spPr/>
        <p:txBody>
          <a:bodyPr/>
          <a:lstStyle/>
          <a:p>
            <a:fld id="{B15CDB59-A5E1-4A90-97F1-9DEF24C9D7F4}" type="slidenum">
              <a:rPr lang="fr-FR" altLang="fr-FR" smtClean="0"/>
              <a:pPr/>
              <a:t>120</a:t>
            </a:fld>
            <a:endParaRPr lang="fr-FR" alt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121</a:t>
            </a:fld>
            <a:endParaRPr lang="fr-FR" altLang="fr-FR"/>
          </a:p>
        </p:txBody>
      </p:sp>
    </p:spTree>
    <p:extLst>
      <p:ext uri="{BB962C8B-B14F-4D97-AF65-F5344CB8AC3E}">
        <p14:creationId xmlns:p14="http://schemas.microsoft.com/office/powerpoint/2010/main" val="37854910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122</a:t>
            </a:fld>
            <a:endParaRPr lang="fr-FR" altLang="fr-FR"/>
          </a:p>
        </p:txBody>
      </p:sp>
    </p:spTree>
    <p:extLst>
      <p:ext uri="{BB962C8B-B14F-4D97-AF65-F5344CB8AC3E}">
        <p14:creationId xmlns:p14="http://schemas.microsoft.com/office/powerpoint/2010/main" val="41887186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123</a:t>
            </a:fld>
            <a:endParaRPr lang="fr-FR" altLang="fr-FR"/>
          </a:p>
        </p:txBody>
      </p:sp>
    </p:spTree>
    <p:extLst>
      <p:ext uri="{BB962C8B-B14F-4D97-AF65-F5344CB8AC3E}">
        <p14:creationId xmlns:p14="http://schemas.microsoft.com/office/powerpoint/2010/main" val="4686890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124</a:t>
            </a:fld>
            <a:endParaRPr lang="fr-FR" altLang="fr-FR"/>
          </a:p>
        </p:txBody>
      </p:sp>
    </p:spTree>
    <p:extLst>
      <p:ext uri="{BB962C8B-B14F-4D97-AF65-F5344CB8AC3E}">
        <p14:creationId xmlns:p14="http://schemas.microsoft.com/office/powerpoint/2010/main" val="412883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125</a:t>
            </a:fld>
            <a:endParaRPr lang="fr-FR" altLang="fr-FR"/>
          </a:p>
        </p:txBody>
      </p:sp>
    </p:spTree>
    <p:extLst>
      <p:ext uri="{BB962C8B-B14F-4D97-AF65-F5344CB8AC3E}">
        <p14:creationId xmlns:p14="http://schemas.microsoft.com/office/powerpoint/2010/main" val="12689556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126</a:t>
            </a:fld>
            <a:endParaRPr lang="fr-FR" altLang="fr-FR"/>
          </a:p>
        </p:txBody>
      </p:sp>
    </p:spTree>
    <p:extLst>
      <p:ext uri="{BB962C8B-B14F-4D97-AF65-F5344CB8AC3E}">
        <p14:creationId xmlns:p14="http://schemas.microsoft.com/office/powerpoint/2010/main" val="28436049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127</a:t>
            </a:fld>
            <a:endParaRPr lang="fr-FR" altLang="fr-FR"/>
          </a:p>
        </p:txBody>
      </p:sp>
    </p:spTree>
    <p:extLst>
      <p:ext uri="{BB962C8B-B14F-4D97-AF65-F5344CB8AC3E}">
        <p14:creationId xmlns:p14="http://schemas.microsoft.com/office/powerpoint/2010/main" val="3729352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128</a:t>
            </a:fld>
            <a:endParaRPr lang="fr-FR" altLang="fr-FR"/>
          </a:p>
        </p:txBody>
      </p:sp>
    </p:spTree>
    <p:extLst>
      <p:ext uri="{BB962C8B-B14F-4D97-AF65-F5344CB8AC3E}">
        <p14:creationId xmlns:p14="http://schemas.microsoft.com/office/powerpoint/2010/main" val="32788414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129</a:t>
            </a:fld>
            <a:endParaRPr lang="fr-FR" altLang="fr-FR"/>
          </a:p>
        </p:txBody>
      </p:sp>
    </p:spTree>
    <p:extLst>
      <p:ext uri="{BB962C8B-B14F-4D97-AF65-F5344CB8AC3E}">
        <p14:creationId xmlns:p14="http://schemas.microsoft.com/office/powerpoint/2010/main" val="384753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a:t>
            </a:fld>
            <a:endParaRPr lang="fr-FR" altLang="fr-FR"/>
          </a:p>
        </p:txBody>
      </p:sp>
    </p:spTree>
    <p:extLst>
      <p:ext uri="{BB962C8B-B14F-4D97-AF65-F5344CB8AC3E}">
        <p14:creationId xmlns:p14="http://schemas.microsoft.com/office/powerpoint/2010/main" val="28046397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130</a:t>
            </a:fld>
            <a:endParaRPr lang="fr-FR" altLang="fr-FR"/>
          </a:p>
        </p:txBody>
      </p:sp>
    </p:spTree>
    <p:extLst>
      <p:ext uri="{BB962C8B-B14F-4D97-AF65-F5344CB8AC3E}">
        <p14:creationId xmlns:p14="http://schemas.microsoft.com/office/powerpoint/2010/main" val="17464063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131</a:t>
            </a:fld>
            <a:endParaRPr lang="fr-FR" altLang="fr-FR"/>
          </a:p>
        </p:txBody>
      </p:sp>
    </p:spTree>
    <p:extLst>
      <p:ext uri="{BB962C8B-B14F-4D97-AF65-F5344CB8AC3E}">
        <p14:creationId xmlns:p14="http://schemas.microsoft.com/office/powerpoint/2010/main" val="32279242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132</a:t>
            </a:fld>
            <a:endParaRPr lang="fr-FR" altLang="fr-FR"/>
          </a:p>
        </p:txBody>
      </p:sp>
    </p:spTree>
    <p:extLst>
      <p:ext uri="{BB962C8B-B14F-4D97-AF65-F5344CB8AC3E}">
        <p14:creationId xmlns:p14="http://schemas.microsoft.com/office/powerpoint/2010/main" val="20366044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133</a:t>
            </a:fld>
            <a:endParaRPr lang="fr-FR" altLang="fr-FR"/>
          </a:p>
        </p:txBody>
      </p:sp>
    </p:spTree>
    <p:extLst>
      <p:ext uri="{BB962C8B-B14F-4D97-AF65-F5344CB8AC3E}">
        <p14:creationId xmlns:p14="http://schemas.microsoft.com/office/powerpoint/2010/main" val="9245100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134</a:t>
            </a:fld>
            <a:endParaRPr lang="fr-FR" altLang="fr-FR"/>
          </a:p>
        </p:txBody>
      </p:sp>
    </p:spTree>
    <p:extLst>
      <p:ext uri="{BB962C8B-B14F-4D97-AF65-F5344CB8AC3E}">
        <p14:creationId xmlns:p14="http://schemas.microsoft.com/office/powerpoint/2010/main" val="3475637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135</a:t>
            </a:fld>
            <a:endParaRPr lang="fr-FR" altLang="fr-FR"/>
          </a:p>
        </p:txBody>
      </p:sp>
    </p:spTree>
    <p:extLst>
      <p:ext uri="{BB962C8B-B14F-4D97-AF65-F5344CB8AC3E}">
        <p14:creationId xmlns:p14="http://schemas.microsoft.com/office/powerpoint/2010/main" val="8762662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136</a:t>
            </a:fld>
            <a:endParaRPr lang="fr-FR" altLang="fr-FR"/>
          </a:p>
        </p:txBody>
      </p:sp>
    </p:spTree>
    <p:extLst>
      <p:ext uri="{BB962C8B-B14F-4D97-AF65-F5344CB8AC3E}">
        <p14:creationId xmlns:p14="http://schemas.microsoft.com/office/powerpoint/2010/main" val="6464721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137</a:t>
            </a:fld>
            <a:endParaRPr lang="fr-FR" altLang="fr-FR"/>
          </a:p>
        </p:txBody>
      </p:sp>
    </p:spTree>
    <p:extLst>
      <p:ext uri="{BB962C8B-B14F-4D97-AF65-F5344CB8AC3E}">
        <p14:creationId xmlns:p14="http://schemas.microsoft.com/office/powerpoint/2010/main" val="29219631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138</a:t>
            </a:fld>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139</a:t>
            </a:fld>
            <a:endParaRPr lang="fr-FR" altLang="fr-FR"/>
          </a:p>
        </p:txBody>
      </p:sp>
    </p:spTree>
    <p:extLst>
      <p:ext uri="{BB962C8B-B14F-4D97-AF65-F5344CB8AC3E}">
        <p14:creationId xmlns:p14="http://schemas.microsoft.com/office/powerpoint/2010/main" val="3572256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dirty="0"/>
              <a:t>OPEN ESB  :  </a:t>
            </a:r>
            <a:r>
              <a:rPr lang="fr-FR" sz="1200" b="0" i="1" kern="1200" dirty="0" err="1">
                <a:solidFill>
                  <a:schemeClr val="tx1"/>
                </a:solidFill>
                <a:effectLst/>
                <a:latin typeface="+mn-lt"/>
                <a:ea typeface="+mn-ea"/>
                <a:cs typeface="+mn-cs"/>
              </a:rPr>
              <a:t>OpenESB</a:t>
            </a:r>
            <a:r>
              <a:rPr lang="fr-FR" sz="1200" b="0" i="0" kern="1200" dirty="0">
                <a:solidFill>
                  <a:schemeClr val="tx1"/>
                </a:solidFill>
                <a:effectLst/>
                <a:latin typeface="+mn-lt"/>
                <a:ea typeface="+mn-ea"/>
                <a:cs typeface="+mn-cs"/>
              </a:rPr>
              <a:t> est un Java </a:t>
            </a:r>
            <a:r>
              <a:rPr lang="fr-FR" sz="1200" b="0" i="0" u="none" strike="noStrike" kern="1200" dirty="0">
                <a:solidFill>
                  <a:schemeClr val="tx1"/>
                </a:solidFill>
                <a:effectLst/>
                <a:latin typeface="+mn-lt"/>
                <a:ea typeface="+mn-ea"/>
                <a:cs typeface="+mn-cs"/>
              </a:rPr>
              <a:t>open source</a:t>
            </a:r>
            <a:r>
              <a:rPr lang="fr-FR" sz="1200" b="0" i="0" kern="1200" dirty="0">
                <a:solidFill>
                  <a:schemeClr val="tx1"/>
                </a:solidFill>
                <a:effectLst/>
                <a:latin typeface="+mn-lt"/>
                <a:ea typeface="+mn-ea"/>
                <a:cs typeface="+mn-cs"/>
              </a:rPr>
              <a:t> Entreprise Service Bus. Il peut être utilisé comme une plate-forme d'intégration d'applications pour les entreprises dans  l'architecture orientée services. </a:t>
            </a:r>
            <a:r>
              <a:rPr lang="fr-FR" sz="1200" b="0" i="0" kern="1200" dirty="0" err="1">
                <a:solidFill>
                  <a:schemeClr val="tx1"/>
                </a:solidFill>
                <a:effectLst/>
                <a:latin typeface="+mn-lt"/>
                <a:ea typeface="+mn-ea"/>
                <a:cs typeface="+mn-cs"/>
              </a:rPr>
              <a:t>OpenESB</a:t>
            </a:r>
            <a:r>
              <a:rPr lang="fr-FR" sz="1200" b="0" i="0" kern="1200" dirty="0">
                <a:solidFill>
                  <a:schemeClr val="tx1"/>
                </a:solidFill>
                <a:effectLst/>
                <a:latin typeface="+mn-lt"/>
                <a:ea typeface="+mn-ea"/>
                <a:cs typeface="+mn-cs"/>
              </a:rPr>
              <a:t> permet d'intégrer des systèmes existants,</a:t>
            </a:r>
            <a:endParaRPr altLang="fr-FR" dirty="0"/>
          </a:p>
          <a:p>
            <a:pPr eaLnBrk="1" hangingPunct="1"/>
            <a:r>
              <a:rPr altLang="fr-FR" dirty="0"/>
              <a:t>Moteur Orchestration :</a:t>
            </a:r>
            <a:r>
              <a:rPr altLang="fr-FR" baseline="0" dirty="0"/>
              <a:t> </a:t>
            </a:r>
            <a:r>
              <a:rPr lang="fr-FR" sz="1200" b="0" i="0" kern="1200" dirty="0">
                <a:solidFill>
                  <a:schemeClr val="tx1"/>
                </a:solidFill>
                <a:effectLst/>
                <a:latin typeface="+mn-lt"/>
                <a:ea typeface="+mn-ea"/>
                <a:cs typeface="+mn-cs"/>
              </a:rPr>
              <a:t>décrit le processus automatique d'organisation, de coordination, et de gestion de systèmes informatiques complexes, de </a:t>
            </a:r>
            <a:r>
              <a:rPr lang="fr-FR" sz="1200" b="0" i="0" u="none" strike="noStrike" kern="1200" dirty="0">
                <a:solidFill>
                  <a:schemeClr val="tx1"/>
                </a:solidFill>
                <a:effectLst/>
                <a:latin typeface="+mn-lt"/>
                <a:ea typeface="+mn-ea"/>
                <a:cs typeface="+mn-cs"/>
              </a:rPr>
              <a:t>middleware</a:t>
            </a:r>
            <a:r>
              <a:rPr lang="fr-FR" sz="1200" b="0" i="0" kern="1200" dirty="0">
                <a:solidFill>
                  <a:schemeClr val="tx1"/>
                </a:solidFill>
                <a:effectLst/>
                <a:latin typeface="+mn-lt"/>
                <a:ea typeface="+mn-ea"/>
                <a:cs typeface="+mn-cs"/>
              </a:rPr>
              <a:t> et de services</a:t>
            </a: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14</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140</a:t>
            </a:fld>
            <a:endParaRPr lang="fr-FR" altLang="fr-FR"/>
          </a:p>
        </p:txBody>
      </p:sp>
    </p:spTree>
    <p:extLst>
      <p:ext uri="{BB962C8B-B14F-4D97-AF65-F5344CB8AC3E}">
        <p14:creationId xmlns:p14="http://schemas.microsoft.com/office/powerpoint/2010/main" val="26887543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141</a:t>
            </a:fld>
            <a:endParaRPr lang="fr-FR" altLang="fr-FR"/>
          </a:p>
        </p:txBody>
      </p:sp>
    </p:spTree>
    <p:extLst>
      <p:ext uri="{BB962C8B-B14F-4D97-AF65-F5344CB8AC3E}">
        <p14:creationId xmlns:p14="http://schemas.microsoft.com/office/powerpoint/2010/main" val="32003813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142</a:t>
            </a:fld>
            <a:endParaRPr lang="fr-FR" altLang="fr-FR"/>
          </a:p>
        </p:txBody>
      </p:sp>
    </p:spTree>
    <p:extLst>
      <p:ext uri="{BB962C8B-B14F-4D97-AF65-F5344CB8AC3E}">
        <p14:creationId xmlns:p14="http://schemas.microsoft.com/office/powerpoint/2010/main" val="34485716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143</a:t>
            </a:fld>
            <a:endParaRPr lang="fr-FR" altLang="fr-FR"/>
          </a:p>
        </p:txBody>
      </p:sp>
    </p:spTree>
    <p:extLst>
      <p:ext uri="{BB962C8B-B14F-4D97-AF65-F5344CB8AC3E}">
        <p14:creationId xmlns:p14="http://schemas.microsoft.com/office/powerpoint/2010/main" val="39229714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144</a:t>
            </a:fld>
            <a:endParaRPr lang="fr-FR" altLang="fr-FR"/>
          </a:p>
        </p:txBody>
      </p:sp>
    </p:spTree>
    <p:extLst>
      <p:ext uri="{BB962C8B-B14F-4D97-AF65-F5344CB8AC3E}">
        <p14:creationId xmlns:p14="http://schemas.microsoft.com/office/powerpoint/2010/main" val="2317689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altLang="fr-FR"/>
              <a:t>L’élément &lt;types&gt; contient la définition des types utilisés pour décrire la structure des messages échangés par le Web Service</a:t>
            </a:r>
          </a:p>
          <a:p>
            <a:r>
              <a:rPr altLang="fr-FR"/>
              <a:t>Le système de typage est généralement un Schema XSD mais d’autres systèmes sont autorisés (RELAX NG par exemple) </a:t>
            </a:r>
          </a:p>
          <a:p>
            <a:r>
              <a:rPr altLang="fr-FR"/>
              <a:t>Cet élément peut être facultatif si les types utilisés par les messages sont des types de bases (Integer, Boolean, … )</a:t>
            </a:r>
          </a:p>
          <a:p>
            <a:endParaRPr altLang="fr-FR"/>
          </a:p>
          <a:p>
            <a:r>
              <a:rPr altLang="fr-FR"/>
              <a:t>Dans le cas de structures complexes (Person par exemple) un Schema XML est alors employé</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145</a:t>
            </a:fld>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146</a:t>
            </a:fld>
            <a:endParaRPr lang="fr-FR" altLang="fr-FR"/>
          </a:p>
        </p:txBody>
      </p:sp>
    </p:spTree>
    <p:extLst>
      <p:ext uri="{BB962C8B-B14F-4D97-AF65-F5344CB8AC3E}">
        <p14:creationId xmlns:p14="http://schemas.microsoft.com/office/powerpoint/2010/main" val="21619476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147</a:t>
            </a:fld>
            <a:endParaRPr lang="fr-FR" altLang="fr-FR"/>
          </a:p>
        </p:txBody>
      </p:sp>
    </p:spTree>
    <p:extLst>
      <p:ext uri="{BB962C8B-B14F-4D97-AF65-F5344CB8AC3E}">
        <p14:creationId xmlns:p14="http://schemas.microsoft.com/office/powerpoint/2010/main" val="11257942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148</a:t>
            </a:fld>
            <a:endParaRPr lang="fr-FR" altLang="fr-FR"/>
          </a:p>
        </p:txBody>
      </p:sp>
    </p:spTree>
    <p:extLst>
      <p:ext uri="{BB962C8B-B14F-4D97-AF65-F5344CB8AC3E}">
        <p14:creationId xmlns:p14="http://schemas.microsoft.com/office/powerpoint/2010/main" val="14515053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149</a:t>
            </a:fld>
            <a:endParaRPr lang="fr-FR" altLang="fr-FR"/>
          </a:p>
        </p:txBody>
      </p:sp>
    </p:spTree>
    <p:extLst>
      <p:ext uri="{BB962C8B-B14F-4D97-AF65-F5344CB8AC3E}">
        <p14:creationId xmlns:p14="http://schemas.microsoft.com/office/powerpoint/2010/main" val="62679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15</a:t>
            </a:fld>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150</a:t>
            </a:fld>
            <a:endParaRPr lang="fr-FR" altLang="fr-FR"/>
          </a:p>
        </p:txBody>
      </p:sp>
    </p:spTree>
    <p:extLst>
      <p:ext uri="{BB962C8B-B14F-4D97-AF65-F5344CB8AC3E}">
        <p14:creationId xmlns:p14="http://schemas.microsoft.com/office/powerpoint/2010/main" val="35199334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151</a:t>
            </a:fld>
            <a:endParaRPr lang="fr-FR" altLang="fr-FR"/>
          </a:p>
        </p:txBody>
      </p:sp>
    </p:spTree>
    <p:extLst>
      <p:ext uri="{BB962C8B-B14F-4D97-AF65-F5344CB8AC3E}">
        <p14:creationId xmlns:p14="http://schemas.microsoft.com/office/powerpoint/2010/main" val="18759330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152</a:t>
            </a:fld>
            <a:endParaRPr lang="fr-FR" altLang="fr-FR"/>
          </a:p>
        </p:txBody>
      </p:sp>
    </p:spTree>
    <p:extLst>
      <p:ext uri="{BB962C8B-B14F-4D97-AF65-F5344CB8AC3E}">
        <p14:creationId xmlns:p14="http://schemas.microsoft.com/office/powerpoint/2010/main" val="33791869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153</a:t>
            </a:fld>
            <a:endParaRPr lang="fr-FR" altLang="fr-FR"/>
          </a:p>
        </p:txBody>
      </p:sp>
    </p:spTree>
    <p:extLst>
      <p:ext uri="{BB962C8B-B14F-4D97-AF65-F5344CB8AC3E}">
        <p14:creationId xmlns:p14="http://schemas.microsoft.com/office/powerpoint/2010/main" val="34759967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p:cNvSpPr>
            <a:spLocks noGrp="1"/>
          </p:cNvSpPr>
          <p:nvPr>
            <p:ph type="body" idx="1"/>
          </p:nvPr>
        </p:nvSpPr>
        <p:spPr/>
        <p:txBody>
          <a:bodyPr/>
          <a:lstStyle/>
          <a:p>
            <a:pPr>
              <a:defRPr/>
            </a:pPr>
            <a:r>
              <a:rPr b="1" dirty="0"/>
              <a:t>Binding SOAP</a:t>
            </a:r>
          </a:p>
          <a:p>
            <a:pPr>
              <a:defRPr/>
            </a:pPr>
            <a:r>
              <a:rPr dirty="0"/>
              <a:t> Le binding SOAP est défini par l’espace de noms suivant</a:t>
            </a:r>
          </a:p>
          <a:p>
            <a:pPr>
              <a:defRPr/>
            </a:pPr>
            <a:r>
              <a:rPr dirty="0"/>
              <a:t> http://schemas.xmlsoap.org/wsdl/soap/</a:t>
            </a:r>
          </a:p>
          <a:p>
            <a:pPr>
              <a:defRPr/>
            </a:pPr>
            <a:r>
              <a:rPr dirty="0"/>
              <a:t> Préfixe utilisé est généralement soap (de la forme &lt;</a:t>
            </a:r>
            <a:r>
              <a:rPr dirty="0" err="1"/>
              <a:t>soap:binding</a:t>
            </a:r>
            <a:r>
              <a:rPr dirty="0"/>
              <a:t>&gt;)</a:t>
            </a:r>
          </a:p>
          <a:p>
            <a:pPr>
              <a:defRPr/>
            </a:pPr>
            <a:r>
              <a:rPr dirty="0"/>
              <a:t> Différentes versions peuvent être utilisées : 1.1 et 1.2 (dans la suite nous utiliserons la version 1.1)</a:t>
            </a:r>
          </a:p>
          <a:p>
            <a:pPr>
              <a:defRPr/>
            </a:pPr>
            <a:r>
              <a:rPr dirty="0"/>
              <a:t> Les principales balises à exploiter dans le binding sont</a:t>
            </a:r>
          </a:p>
          <a:p>
            <a:pPr>
              <a:defRPr/>
            </a:pPr>
            <a:r>
              <a:rPr dirty="0"/>
              <a:t> </a:t>
            </a:r>
            <a:r>
              <a:rPr b="1" dirty="0"/>
              <a:t>&lt;</a:t>
            </a:r>
            <a:r>
              <a:rPr b="1" dirty="0" err="1"/>
              <a:t>soap:binding</a:t>
            </a:r>
            <a:r>
              <a:rPr b="1" dirty="0"/>
              <a:t>&gt;</a:t>
            </a:r>
          </a:p>
          <a:p>
            <a:pPr>
              <a:defRPr/>
            </a:pPr>
            <a:r>
              <a:rPr dirty="0"/>
              <a:t> L’élément &lt;</a:t>
            </a:r>
            <a:r>
              <a:rPr dirty="0" err="1"/>
              <a:t>soap:binding</a:t>
            </a:r>
            <a:r>
              <a:rPr dirty="0"/>
              <a:t>&gt; doit être présent lors de la définition d’un binding à base de messages SOAP</a:t>
            </a:r>
          </a:p>
          <a:p>
            <a:pPr>
              <a:defRPr/>
            </a:pPr>
            <a:r>
              <a:rPr dirty="0"/>
              <a:t> L’attribut style permet d’indiquer la façon dont sont créés les messages SOAP pour l’ensemble des opérations</a:t>
            </a:r>
          </a:p>
          <a:p>
            <a:pPr marL="185732" indent="-185732">
              <a:buFont typeface="Arial" panose="020B0604020202020204" pitchFamily="34" charset="0"/>
              <a:buChar char="•"/>
              <a:defRPr/>
            </a:pPr>
            <a:r>
              <a:rPr dirty="0"/>
              <a:t> </a:t>
            </a:r>
            <a:r>
              <a:rPr dirty="0" err="1"/>
              <a:t>rpc</a:t>
            </a:r>
            <a:r>
              <a:rPr dirty="0"/>
              <a:t> : encodage défini par SOAP RPC</a:t>
            </a:r>
          </a:p>
          <a:p>
            <a:pPr marL="185732" indent="-185732">
              <a:buFont typeface="Arial" panose="020B0604020202020204" pitchFamily="34" charset="0"/>
              <a:buChar char="•"/>
              <a:defRPr/>
            </a:pPr>
            <a:r>
              <a:rPr dirty="0"/>
              <a:t> document : encodage sous forme d’élément XML</a:t>
            </a:r>
          </a:p>
          <a:p>
            <a:pPr>
              <a:defRPr/>
            </a:pPr>
            <a:r>
              <a:rPr dirty="0"/>
              <a:t> L’attribut transport permet de préciser le protocole à utiliser pour le transport des messages SOAP</a:t>
            </a:r>
          </a:p>
          <a:p>
            <a:pPr marL="185732" indent="-185732">
              <a:buFont typeface="Arial" panose="020B0604020202020204" pitchFamily="34" charset="0"/>
              <a:buChar char="•"/>
              <a:defRPr/>
            </a:pPr>
            <a:r>
              <a:rPr dirty="0"/>
              <a:t> HTTP : http://schemas.xmlsoap.org/soap/http</a:t>
            </a:r>
          </a:p>
          <a:p>
            <a:pPr marL="185732" indent="-185732">
              <a:buFont typeface="Arial" panose="020B0604020202020204" pitchFamily="34" charset="0"/>
              <a:buChar char="•"/>
              <a:defRPr/>
            </a:pPr>
            <a:r>
              <a:rPr dirty="0"/>
              <a:t> SMTP :</a:t>
            </a:r>
          </a:p>
          <a:p>
            <a:pPr marL="185732" indent="-185732">
              <a:buFont typeface="Arial" panose="020B0604020202020204" pitchFamily="34" charset="0"/>
              <a:buChar char="•"/>
              <a:defRPr/>
            </a:pPr>
            <a:r>
              <a:rPr dirty="0"/>
              <a:t> FTP</a:t>
            </a:r>
            <a:endParaRPr b="1" dirty="0"/>
          </a:p>
          <a:p>
            <a:pPr>
              <a:defRPr/>
            </a:pPr>
            <a:r>
              <a:rPr b="1" dirty="0"/>
              <a:t> &lt;</a:t>
            </a:r>
            <a:r>
              <a:rPr b="1" dirty="0" err="1"/>
              <a:t>soap:operation</a:t>
            </a:r>
            <a:r>
              <a:rPr b="1" dirty="0"/>
              <a:t>&gt;</a:t>
            </a:r>
          </a:p>
          <a:p>
            <a:pPr>
              <a:defRPr/>
            </a:pPr>
            <a:r>
              <a:rPr dirty="0"/>
              <a:t> L’élément &lt;</a:t>
            </a:r>
            <a:r>
              <a:rPr dirty="0" err="1"/>
              <a:t>soap:operation</a:t>
            </a:r>
            <a:r>
              <a:rPr dirty="0"/>
              <a:t>&gt; doit être présent pour chaque opération définie dans la partie abstraite du document</a:t>
            </a:r>
          </a:p>
          <a:p>
            <a:pPr>
              <a:defRPr/>
            </a:pPr>
            <a:r>
              <a:rPr dirty="0"/>
              <a:t> L’attribut </a:t>
            </a:r>
            <a:r>
              <a:rPr dirty="0" err="1"/>
              <a:t>soapAction</a:t>
            </a:r>
            <a:r>
              <a:rPr dirty="0"/>
              <a:t> permet de préciser la valeur de l’en-tête HTTP (dans notre cas la valeur sera vide)</a:t>
            </a:r>
          </a:p>
          <a:p>
            <a:pPr>
              <a:defRPr/>
            </a:pPr>
            <a:r>
              <a:rPr dirty="0"/>
              <a:t> L’attribut style permet de préciser la façon dont sont créés le messages SOAP de l’opération en question (RPC ou document)</a:t>
            </a:r>
            <a:endParaRPr b="1" dirty="0"/>
          </a:p>
          <a:p>
            <a:pPr>
              <a:defRPr/>
            </a:pPr>
            <a:r>
              <a:rPr b="1" dirty="0"/>
              <a:t> &lt;</a:t>
            </a:r>
            <a:r>
              <a:rPr b="1" dirty="0" err="1"/>
              <a:t>soap:body</a:t>
            </a:r>
            <a:r>
              <a:rPr b="1" dirty="0"/>
              <a:t>&gt;, &lt;</a:t>
            </a:r>
            <a:r>
              <a:rPr b="1" dirty="0" err="1"/>
              <a:t>soap:header</a:t>
            </a:r>
            <a:r>
              <a:rPr b="1" dirty="0"/>
              <a:t>&gt;, &lt;</a:t>
            </a:r>
            <a:r>
              <a:rPr b="1" dirty="0" err="1"/>
              <a:t>soap:headerfault</a:t>
            </a:r>
            <a:r>
              <a:rPr b="1" dirty="0"/>
              <a:t>&gt;</a:t>
            </a:r>
          </a:p>
          <a:p>
            <a:pPr>
              <a:defRPr/>
            </a:pPr>
            <a:r>
              <a:rPr dirty="0"/>
              <a:t>L’élément &lt;</a:t>
            </a:r>
            <a:r>
              <a:rPr dirty="0" err="1"/>
              <a:t>soap:body</a:t>
            </a:r>
            <a:r>
              <a:rPr dirty="0"/>
              <a:t>&gt; précise le format des messages échangés par une opération</a:t>
            </a:r>
          </a:p>
          <a:p>
            <a:pPr>
              <a:defRPr/>
            </a:pPr>
            <a:r>
              <a:rPr dirty="0"/>
              <a:t> Il y a autant d’élément &lt;</a:t>
            </a:r>
            <a:r>
              <a:rPr dirty="0" err="1"/>
              <a:t>soap:body</a:t>
            </a:r>
            <a:r>
              <a:rPr dirty="0"/>
              <a:t>&gt; qu’il y a de messages définis par une opération (&lt;input&gt;, &lt;</a:t>
            </a:r>
            <a:r>
              <a:rPr dirty="0" err="1"/>
              <a:t>ouput</a:t>
            </a:r>
            <a:r>
              <a:rPr dirty="0"/>
              <a:t>&gt; et &lt;</a:t>
            </a:r>
            <a:r>
              <a:rPr dirty="0" err="1"/>
              <a:t>fault</a:t>
            </a:r>
            <a:r>
              <a:rPr dirty="0"/>
              <a:t>&gt;)</a:t>
            </a:r>
          </a:p>
          <a:p>
            <a:pPr>
              <a:defRPr/>
            </a:pPr>
            <a:r>
              <a:rPr dirty="0"/>
              <a:t> L’attribut use caractérise la forme des parties des messages </a:t>
            </a:r>
          </a:p>
          <a:p>
            <a:pPr marL="185732" indent="-185732">
              <a:buFont typeface="Arial" panose="020B0604020202020204" pitchFamily="34" charset="0"/>
              <a:buChar char="•"/>
              <a:defRPr/>
            </a:pPr>
            <a:r>
              <a:rPr dirty="0" err="1"/>
              <a:t>encoded</a:t>
            </a:r>
            <a:r>
              <a:rPr dirty="0"/>
              <a:t> : transformation suivant un mécanisme défini par l’attribut </a:t>
            </a:r>
            <a:r>
              <a:rPr dirty="0" err="1"/>
              <a:t>encodingStyle</a:t>
            </a:r>
            <a:endParaRPr dirty="0"/>
          </a:p>
          <a:p>
            <a:pPr marL="185732" indent="-185732">
              <a:buFont typeface="Arial" panose="020B0604020202020204" pitchFamily="34" charset="0"/>
              <a:buChar char="•"/>
              <a:defRPr/>
            </a:pPr>
            <a:r>
              <a:rPr dirty="0"/>
              <a:t> </a:t>
            </a:r>
            <a:r>
              <a:rPr dirty="0" err="1"/>
              <a:t>litteral</a:t>
            </a:r>
            <a:r>
              <a:rPr dirty="0"/>
              <a:t> : pas de transformation des parties des messages, elles apparaissent directement</a:t>
            </a:r>
            <a:endParaRPr b="1" dirty="0"/>
          </a:p>
          <a:p>
            <a:pPr>
              <a:defRPr/>
            </a:pPr>
            <a:r>
              <a:rPr b="1" dirty="0"/>
              <a:t> &lt;</a:t>
            </a:r>
            <a:r>
              <a:rPr b="1" dirty="0" err="1"/>
              <a:t>soap:fault</a:t>
            </a:r>
            <a:r>
              <a:rPr b="1" dirty="0"/>
              <a:t>&gt;</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4" name="Espace réservé du pied de page 3"/>
          <p:cNvSpPr>
            <a:spLocks noGrp="1"/>
          </p:cNvSpPr>
          <p:nvPr>
            <p:ph type="ftr" sz="quarter" idx="11"/>
          </p:nvPr>
        </p:nvSpPr>
        <p:spPr/>
        <p:txBody>
          <a:bodyPr/>
          <a:lstStyle/>
          <a:p>
            <a:r>
              <a:rPr lang="en-US"/>
              <a:t>© 2017 Global Knowledge Training LLC. All rights reserved.</a:t>
            </a:r>
            <a:endParaRPr lang="fr-FR"/>
          </a:p>
        </p:txBody>
      </p:sp>
      <p:sp>
        <p:nvSpPr>
          <p:cNvPr id="5" name="Espace réservé du numéro de diapositive 4"/>
          <p:cNvSpPr>
            <a:spLocks noGrp="1"/>
          </p:cNvSpPr>
          <p:nvPr>
            <p:ph type="sldNum" sz="quarter" idx="12"/>
          </p:nvPr>
        </p:nvSpPr>
        <p:spPr/>
        <p:txBody>
          <a:bodyPr/>
          <a:lstStyle/>
          <a:p>
            <a:fld id="{B15CDB59-A5E1-4A90-97F1-9DEF24C9D7F4}" type="slidenum">
              <a:rPr lang="fr-FR" altLang="fr-FR" smtClean="0"/>
              <a:pPr/>
              <a:t>154</a:t>
            </a:fld>
            <a:endParaRPr lang="fr-FR" alt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155</a:t>
            </a:fld>
            <a:endParaRPr lang="fr-FR" altLang="fr-FR"/>
          </a:p>
        </p:txBody>
      </p:sp>
    </p:spTree>
    <p:extLst>
      <p:ext uri="{BB962C8B-B14F-4D97-AF65-F5344CB8AC3E}">
        <p14:creationId xmlns:p14="http://schemas.microsoft.com/office/powerpoint/2010/main" val="1529876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156</a:t>
            </a:fld>
            <a:endParaRPr lang="fr-FR" altLang="fr-FR"/>
          </a:p>
        </p:txBody>
      </p:sp>
    </p:spTree>
    <p:extLst>
      <p:ext uri="{BB962C8B-B14F-4D97-AF65-F5344CB8AC3E}">
        <p14:creationId xmlns:p14="http://schemas.microsoft.com/office/powerpoint/2010/main" val="194651208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157</a:t>
            </a:fld>
            <a:endParaRPr lang="fr-FR" altLang="fr-FR"/>
          </a:p>
        </p:txBody>
      </p:sp>
    </p:spTree>
    <p:extLst>
      <p:ext uri="{BB962C8B-B14F-4D97-AF65-F5344CB8AC3E}">
        <p14:creationId xmlns:p14="http://schemas.microsoft.com/office/powerpoint/2010/main" val="16093764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158</a:t>
            </a:fld>
            <a:endParaRPr lang="fr-FR" altLang="fr-FR"/>
          </a:p>
        </p:txBody>
      </p:sp>
    </p:spTree>
    <p:extLst>
      <p:ext uri="{BB962C8B-B14F-4D97-AF65-F5344CB8AC3E}">
        <p14:creationId xmlns:p14="http://schemas.microsoft.com/office/powerpoint/2010/main" val="317849711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159</a:t>
            </a:fld>
            <a:endParaRPr lang="fr-FR" altLang="fr-FR"/>
          </a:p>
        </p:txBody>
      </p:sp>
    </p:spTree>
    <p:extLst>
      <p:ext uri="{BB962C8B-B14F-4D97-AF65-F5344CB8AC3E}">
        <p14:creationId xmlns:p14="http://schemas.microsoft.com/office/powerpoint/2010/main" val="102917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altLang="fr-FR" dirty="0"/>
              <a:t>UDDI</a:t>
            </a:r>
            <a:r>
              <a:rPr altLang="fr-FR" baseline="0" dirty="0"/>
              <a:t> :</a:t>
            </a:r>
            <a:r>
              <a:rPr altLang="fr-FR" dirty="0"/>
              <a:t>est un </a:t>
            </a:r>
            <a:r>
              <a:rPr altLang="fr-FR" dirty="0">
                <a:hlinkClick r:id="rId3" tooltip="Annuaire"/>
              </a:rPr>
              <a:t>annuaire</a:t>
            </a:r>
            <a:r>
              <a:rPr altLang="fr-FR" dirty="0"/>
              <a:t> de services fondé sur </a:t>
            </a:r>
            <a:r>
              <a:rPr altLang="fr-FR" dirty="0">
                <a:hlinkClick r:id="rId4" tooltip="Extensible Markup Language"/>
              </a:rPr>
              <a:t>XML</a:t>
            </a:r>
            <a:r>
              <a:rPr altLang="fr-FR" dirty="0"/>
              <a:t> et plus particulièrement destiné aux </a:t>
            </a:r>
            <a:r>
              <a:rPr altLang="fr-FR" dirty="0">
                <a:hlinkClick r:id="rId5" tooltip="Service Web"/>
              </a:rPr>
              <a:t>services Web</a:t>
            </a:r>
            <a:r>
              <a:rPr altLang="fr-FR" dirty="0"/>
              <a:t>.</a:t>
            </a:r>
          </a:p>
          <a:p>
            <a:r>
              <a:rPr altLang="fr-FR" dirty="0"/>
              <a:t>UDDI a été conçu pour une utilisation conjointe avec le </a:t>
            </a:r>
            <a:r>
              <a:rPr altLang="fr-FR" dirty="0" err="1">
                <a:hlinkClick r:id="rId6" tooltip="Electronic Business using XML"/>
              </a:rPr>
              <a:t>ebXML</a:t>
            </a:r>
            <a:r>
              <a:rPr altLang="fr-FR" dirty="0"/>
              <a:t> pour le </a:t>
            </a:r>
            <a:r>
              <a:rPr altLang="fr-FR" dirty="0">
                <a:hlinkClick r:id="rId7" tooltip="Commerce électronique"/>
              </a:rPr>
              <a:t>commerce électronique</a:t>
            </a:r>
            <a:r>
              <a:rPr altLang="fr-FR" dirty="0"/>
              <a:t>.</a:t>
            </a:r>
          </a:p>
          <a:p>
            <a:pPr eaLnBrk="1" hangingPunct="1"/>
            <a:endParaRPr altLang="fr-FR" dirty="0"/>
          </a:p>
          <a:p>
            <a:pPr eaLnBrk="1" hangingPunct="1"/>
            <a:r>
              <a:rPr altLang="fr-FR" dirty="0" err="1"/>
              <a:t>ebXML</a:t>
            </a:r>
            <a:r>
              <a:rPr altLang="fr-FR" dirty="0"/>
              <a:t> : </a:t>
            </a:r>
            <a:r>
              <a:rPr lang="fr-FR" sz="1200" b="0" i="1" kern="1200" dirty="0">
                <a:solidFill>
                  <a:schemeClr val="tx1"/>
                </a:solidFill>
                <a:effectLst/>
                <a:latin typeface="+mn-lt"/>
                <a:ea typeface="+mn-ea"/>
                <a:cs typeface="+mn-cs"/>
              </a:rPr>
              <a:t> </a:t>
            </a:r>
            <a:r>
              <a:rPr lang="fr-FR" sz="1200" b="0" i="1" kern="1200" dirty="0" err="1">
                <a:solidFill>
                  <a:schemeClr val="tx1"/>
                </a:solidFill>
                <a:effectLst/>
                <a:latin typeface="+mn-lt"/>
                <a:ea typeface="+mn-ea"/>
                <a:cs typeface="+mn-cs"/>
              </a:rPr>
              <a:t>Language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signifiant</a:t>
            </a:r>
            <a:r>
              <a:rPr lang="fr-FR" sz="1200" b="0" i="1" kern="1200" dirty="0" err="1">
                <a:solidFill>
                  <a:schemeClr val="tx1"/>
                </a:solidFill>
                <a:effectLst/>
                <a:latin typeface="+mn-lt"/>
                <a:ea typeface="+mn-ea"/>
                <a:cs typeface="+mn-cs"/>
              </a:rPr>
              <a:t>commerce</a:t>
            </a:r>
            <a:r>
              <a:rPr lang="fr-FR" sz="1200" b="0" i="1" kern="1200" dirty="0">
                <a:solidFill>
                  <a:schemeClr val="tx1"/>
                </a:solidFill>
                <a:effectLst/>
                <a:latin typeface="+mn-lt"/>
                <a:ea typeface="+mn-ea"/>
                <a:cs typeface="+mn-cs"/>
              </a:rPr>
              <a:t> électronique en utilisant </a:t>
            </a:r>
            <a:r>
              <a:rPr lang="fr-FR" sz="1200" b="0" i="1" u="none" strike="noStrike" kern="1200" dirty="0">
                <a:solidFill>
                  <a:schemeClr val="tx1"/>
                </a:solidFill>
                <a:effectLst/>
                <a:latin typeface="+mn-lt"/>
                <a:ea typeface="+mn-ea"/>
                <a:cs typeface="+mn-cs"/>
                <a:hlinkClick r:id="rId8" tooltip="Extensible Markup Language"/>
              </a:rPr>
              <a:t>XML</a:t>
            </a:r>
            <a:r>
              <a:rPr lang="fr-FR" sz="1200" b="0" i="0" kern="1200" dirty="0">
                <a:solidFill>
                  <a:schemeClr val="tx1"/>
                </a:solidFill>
                <a:effectLst/>
                <a:latin typeface="+mn-lt"/>
                <a:ea typeface="+mn-ea"/>
                <a:cs typeface="+mn-cs"/>
              </a:rPr>
              <a:t>, est une suite de spécifications basées sur le langage </a:t>
            </a:r>
            <a:r>
              <a:rPr lang="fr-FR" sz="1200" b="0" i="0" u="none" strike="noStrike" kern="1200" dirty="0">
                <a:solidFill>
                  <a:schemeClr val="tx1"/>
                </a:solidFill>
                <a:effectLst/>
                <a:latin typeface="+mn-lt"/>
                <a:ea typeface="+mn-ea"/>
                <a:cs typeface="+mn-cs"/>
                <a:hlinkClick r:id="rId9" tooltip="Extensible markup language"/>
              </a:rPr>
              <a:t>XML</a:t>
            </a:r>
            <a:r>
              <a:rPr lang="fr-FR" sz="1200" b="0" i="0" kern="1200" dirty="0">
                <a:solidFill>
                  <a:schemeClr val="tx1"/>
                </a:solidFill>
                <a:effectLst/>
                <a:latin typeface="+mn-lt"/>
                <a:ea typeface="+mn-ea"/>
                <a:cs typeface="+mn-cs"/>
              </a:rPr>
              <a:t> utilisable pour le </a:t>
            </a:r>
            <a:r>
              <a:rPr lang="fr-FR" sz="1200" b="0" i="0" u="none" strike="noStrike" kern="1200" dirty="0">
                <a:solidFill>
                  <a:schemeClr val="tx1"/>
                </a:solidFill>
                <a:effectLst/>
                <a:latin typeface="+mn-lt"/>
                <a:ea typeface="+mn-ea"/>
                <a:cs typeface="+mn-cs"/>
                <a:hlinkClick r:id="rId10" tooltip="Commerce électronique"/>
              </a:rPr>
              <a:t>commerce électronique</a:t>
            </a:r>
            <a:r>
              <a:rPr lang="fr-FR" sz="1200" b="0" i="0" kern="1200" dirty="0">
                <a:solidFill>
                  <a:schemeClr val="tx1"/>
                </a:solidFill>
                <a:effectLst/>
                <a:latin typeface="+mn-lt"/>
                <a:ea typeface="+mn-ea"/>
                <a:cs typeface="+mn-cs"/>
              </a:rPr>
              <a:t>.</a:t>
            </a: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16</a:t>
            </a:fld>
            <a:endParaRPr lang="fr-FR" alt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160</a:t>
            </a:fld>
            <a:endParaRPr lang="fr-FR" altLang="fr-FR"/>
          </a:p>
        </p:txBody>
      </p:sp>
    </p:spTree>
    <p:extLst>
      <p:ext uri="{BB962C8B-B14F-4D97-AF65-F5344CB8AC3E}">
        <p14:creationId xmlns:p14="http://schemas.microsoft.com/office/powerpoint/2010/main" val="4534976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161</a:t>
            </a:fld>
            <a:endParaRPr lang="fr-FR" altLang="fr-FR"/>
          </a:p>
        </p:txBody>
      </p:sp>
    </p:spTree>
    <p:extLst>
      <p:ext uri="{BB962C8B-B14F-4D97-AF65-F5344CB8AC3E}">
        <p14:creationId xmlns:p14="http://schemas.microsoft.com/office/powerpoint/2010/main" val="3830289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162</a:t>
            </a:fld>
            <a:endParaRPr lang="fr-FR" altLang="fr-FR"/>
          </a:p>
        </p:txBody>
      </p:sp>
    </p:spTree>
    <p:extLst>
      <p:ext uri="{BB962C8B-B14F-4D97-AF65-F5344CB8AC3E}">
        <p14:creationId xmlns:p14="http://schemas.microsoft.com/office/powerpoint/2010/main" val="375111780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163</a:t>
            </a:fld>
            <a:endParaRPr lang="fr-FR" altLang="fr-FR"/>
          </a:p>
        </p:txBody>
      </p:sp>
    </p:spTree>
    <p:extLst>
      <p:ext uri="{BB962C8B-B14F-4D97-AF65-F5344CB8AC3E}">
        <p14:creationId xmlns:p14="http://schemas.microsoft.com/office/powerpoint/2010/main" val="425886020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164</a:t>
            </a:fld>
            <a:endParaRPr lang="fr-FR" altLang="fr-FR"/>
          </a:p>
        </p:txBody>
      </p:sp>
    </p:spTree>
    <p:extLst>
      <p:ext uri="{BB962C8B-B14F-4D97-AF65-F5344CB8AC3E}">
        <p14:creationId xmlns:p14="http://schemas.microsoft.com/office/powerpoint/2010/main" val="5592407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165</a:t>
            </a:fld>
            <a:endParaRPr lang="fr-FR" altLang="fr-FR"/>
          </a:p>
        </p:txBody>
      </p:sp>
    </p:spTree>
    <p:extLst>
      <p:ext uri="{BB962C8B-B14F-4D97-AF65-F5344CB8AC3E}">
        <p14:creationId xmlns:p14="http://schemas.microsoft.com/office/powerpoint/2010/main" val="32823928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166</a:t>
            </a:fld>
            <a:endParaRPr lang="fr-FR" altLang="fr-FR"/>
          </a:p>
        </p:txBody>
      </p:sp>
    </p:spTree>
    <p:extLst>
      <p:ext uri="{BB962C8B-B14F-4D97-AF65-F5344CB8AC3E}">
        <p14:creationId xmlns:p14="http://schemas.microsoft.com/office/powerpoint/2010/main" val="27479823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167</a:t>
            </a:fld>
            <a:endParaRPr lang="fr-FR" altLang="fr-FR"/>
          </a:p>
        </p:txBody>
      </p:sp>
    </p:spTree>
    <p:extLst>
      <p:ext uri="{BB962C8B-B14F-4D97-AF65-F5344CB8AC3E}">
        <p14:creationId xmlns:p14="http://schemas.microsoft.com/office/powerpoint/2010/main" val="138468181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168</a:t>
            </a:fld>
            <a:endParaRPr lang="fr-FR" altLang="fr-FR"/>
          </a:p>
        </p:txBody>
      </p:sp>
    </p:spTree>
    <p:extLst>
      <p:ext uri="{BB962C8B-B14F-4D97-AF65-F5344CB8AC3E}">
        <p14:creationId xmlns:p14="http://schemas.microsoft.com/office/powerpoint/2010/main" val="232272974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169</a:t>
            </a:fld>
            <a:endParaRPr lang="fr-FR" altLang="fr-FR"/>
          </a:p>
        </p:txBody>
      </p:sp>
    </p:spTree>
    <p:extLst>
      <p:ext uri="{BB962C8B-B14F-4D97-AF65-F5344CB8AC3E}">
        <p14:creationId xmlns:p14="http://schemas.microsoft.com/office/powerpoint/2010/main" val="311361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a:t>
            </a:fld>
            <a:endParaRPr lang="fr-FR" altLang="fr-FR"/>
          </a:p>
        </p:txBody>
      </p:sp>
    </p:spTree>
    <p:extLst>
      <p:ext uri="{BB962C8B-B14F-4D97-AF65-F5344CB8AC3E}">
        <p14:creationId xmlns:p14="http://schemas.microsoft.com/office/powerpoint/2010/main" val="19912951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170</a:t>
            </a:fld>
            <a:endParaRPr lang="fr-FR" altLang="fr-FR"/>
          </a:p>
        </p:txBody>
      </p:sp>
    </p:spTree>
    <p:extLst>
      <p:ext uri="{BB962C8B-B14F-4D97-AF65-F5344CB8AC3E}">
        <p14:creationId xmlns:p14="http://schemas.microsoft.com/office/powerpoint/2010/main" val="13241449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171</a:t>
            </a:fld>
            <a:endParaRPr lang="fr-FR" altLang="fr-FR"/>
          </a:p>
        </p:txBody>
      </p:sp>
    </p:spTree>
    <p:extLst>
      <p:ext uri="{BB962C8B-B14F-4D97-AF65-F5344CB8AC3E}">
        <p14:creationId xmlns:p14="http://schemas.microsoft.com/office/powerpoint/2010/main" val="217892015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172</a:t>
            </a:fld>
            <a:endParaRPr lang="fr-FR" altLang="fr-FR"/>
          </a:p>
        </p:txBody>
      </p:sp>
    </p:spTree>
    <p:extLst>
      <p:ext uri="{BB962C8B-B14F-4D97-AF65-F5344CB8AC3E}">
        <p14:creationId xmlns:p14="http://schemas.microsoft.com/office/powerpoint/2010/main" val="11924000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173</a:t>
            </a:fld>
            <a:endParaRPr lang="fr-FR" altLang="fr-FR"/>
          </a:p>
        </p:txBody>
      </p:sp>
    </p:spTree>
    <p:extLst>
      <p:ext uri="{BB962C8B-B14F-4D97-AF65-F5344CB8AC3E}">
        <p14:creationId xmlns:p14="http://schemas.microsoft.com/office/powerpoint/2010/main" val="320146808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174</a:t>
            </a:fld>
            <a:endParaRPr lang="fr-FR" altLang="fr-FR"/>
          </a:p>
        </p:txBody>
      </p:sp>
    </p:spTree>
    <p:extLst>
      <p:ext uri="{BB962C8B-B14F-4D97-AF65-F5344CB8AC3E}">
        <p14:creationId xmlns:p14="http://schemas.microsoft.com/office/powerpoint/2010/main" val="40566252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175</a:t>
            </a:fld>
            <a:endParaRPr lang="fr-FR" altLang="fr-FR"/>
          </a:p>
        </p:txBody>
      </p:sp>
    </p:spTree>
    <p:extLst>
      <p:ext uri="{BB962C8B-B14F-4D97-AF65-F5344CB8AC3E}">
        <p14:creationId xmlns:p14="http://schemas.microsoft.com/office/powerpoint/2010/main" val="26396335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176</a:t>
            </a:fld>
            <a:endParaRPr lang="fr-FR" altLang="fr-FR"/>
          </a:p>
        </p:txBody>
      </p:sp>
    </p:spTree>
    <p:extLst>
      <p:ext uri="{BB962C8B-B14F-4D97-AF65-F5344CB8AC3E}">
        <p14:creationId xmlns:p14="http://schemas.microsoft.com/office/powerpoint/2010/main" val="9045094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177</a:t>
            </a:fld>
            <a:endParaRPr lang="fr-FR" altLang="fr-FR"/>
          </a:p>
        </p:txBody>
      </p:sp>
    </p:spTree>
    <p:extLst>
      <p:ext uri="{BB962C8B-B14F-4D97-AF65-F5344CB8AC3E}">
        <p14:creationId xmlns:p14="http://schemas.microsoft.com/office/powerpoint/2010/main" val="131469672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178</a:t>
            </a:fld>
            <a:endParaRPr lang="fr-FR" altLang="fr-FR"/>
          </a:p>
        </p:txBody>
      </p:sp>
    </p:spTree>
    <p:extLst>
      <p:ext uri="{BB962C8B-B14F-4D97-AF65-F5344CB8AC3E}">
        <p14:creationId xmlns:p14="http://schemas.microsoft.com/office/powerpoint/2010/main" val="150259722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179</a:t>
            </a:fld>
            <a:endParaRPr lang="fr-FR" altLang="fr-FR"/>
          </a:p>
        </p:txBody>
      </p:sp>
    </p:spTree>
    <p:extLst>
      <p:ext uri="{BB962C8B-B14F-4D97-AF65-F5344CB8AC3E}">
        <p14:creationId xmlns:p14="http://schemas.microsoft.com/office/powerpoint/2010/main" val="223717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a:t>
            </a:fld>
            <a:endParaRPr lang="fr-FR" altLang="fr-FR"/>
          </a:p>
        </p:txBody>
      </p:sp>
    </p:spTree>
    <p:extLst>
      <p:ext uri="{BB962C8B-B14F-4D97-AF65-F5344CB8AC3E}">
        <p14:creationId xmlns:p14="http://schemas.microsoft.com/office/powerpoint/2010/main" val="423477599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180</a:t>
            </a:fld>
            <a:endParaRPr lang="fr-FR" altLang="fr-FR"/>
          </a:p>
        </p:txBody>
      </p:sp>
    </p:spTree>
    <p:extLst>
      <p:ext uri="{BB962C8B-B14F-4D97-AF65-F5344CB8AC3E}">
        <p14:creationId xmlns:p14="http://schemas.microsoft.com/office/powerpoint/2010/main" val="20246562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181</a:t>
            </a:fld>
            <a:endParaRPr lang="fr-FR" altLang="fr-FR"/>
          </a:p>
        </p:txBody>
      </p:sp>
    </p:spTree>
    <p:extLst>
      <p:ext uri="{BB962C8B-B14F-4D97-AF65-F5344CB8AC3E}">
        <p14:creationId xmlns:p14="http://schemas.microsoft.com/office/powerpoint/2010/main" val="231678926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182</a:t>
            </a:fld>
            <a:endParaRPr lang="fr-FR" altLang="fr-FR"/>
          </a:p>
        </p:txBody>
      </p:sp>
    </p:spTree>
    <p:extLst>
      <p:ext uri="{BB962C8B-B14F-4D97-AF65-F5344CB8AC3E}">
        <p14:creationId xmlns:p14="http://schemas.microsoft.com/office/powerpoint/2010/main" val="12969659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183</a:t>
            </a:fld>
            <a:endParaRPr lang="fr-FR" altLang="fr-FR"/>
          </a:p>
        </p:txBody>
      </p:sp>
    </p:spTree>
    <p:extLst>
      <p:ext uri="{BB962C8B-B14F-4D97-AF65-F5344CB8AC3E}">
        <p14:creationId xmlns:p14="http://schemas.microsoft.com/office/powerpoint/2010/main" val="16616838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184</a:t>
            </a:fld>
            <a:endParaRPr lang="fr-FR" altLang="fr-FR"/>
          </a:p>
        </p:txBody>
      </p:sp>
    </p:spTree>
    <p:extLst>
      <p:ext uri="{BB962C8B-B14F-4D97-AF65-F5344CB8AC3E}">
        <p14:creationId xmlns:p14="http://schemas.microsoft.com/office/powerpoint/2010/main" val="198916231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185</a:t>
            </a:fld>
            <a:endParaRPr lang="fr-FR" altLang="fr-FR"/>
          </a:p>
        </p:txBody>
      </p:sp>
    </p:spTree>
    <p:extLst>
      <p:ext uri="{BB962C8B-B14F-4D97-AF65-F5344CB8AC3E}">
        <p14:creationId xmlns:p14="http://schemas.microsoft.com/office/powerpoint/2010/main" val="175380158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186</a:t>
            </a:fld>
            <a:endParaRPr lang="fr-FR" altLang="fr-FR"/>
          </a:p>
        </p:txBody>
      </p:sp>
    </p:spTree>
    <p:extLst>
      <p:ext uri="{BB962C8B-B14F-4D97-AF65-F5344CB8AC3E}">
        <p14:creationId xmlns:p14="http://schemas.microsoft.com/office/powerpoint/2010/main" val="121929522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187</a:t>
            </a:fld>
            <a:endParaRPr lang="fr-FR" altLang="fr-FR"/>
          </a:p>
        </p:txBody>
      </p:sp>
    </p:spTree>
    <p:extLst>
      <p:ext uri="{BB962C8B-B14F-4D97-AF65-F5344CB8AC3E}">
        <p14:creationId xmlns:p14="http://schemas.microsoft.com/office/powerpoint/2010/main" val="240475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188</a:t>
            </a:fld>
            <a:endParaRPr lang="fr-FR" altLang="fr-FR"/>
          </a:p>
        </p:txBody>
      </p:sp>
    </p:spTree>
    <p:extLst>
      <p:ext uri="{BB962C8B-B14F-4D97-AF65-F5344CB8AC3E}">
        <p14:creationId xmlns:p14="http://schemas.microsoft.com/office/powerpoint/2010/main" val="14796966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189</a:t>
            </a:fld>
            <a:endParaRPr lang="fr-FR" altLang="fr-FR"/>
          </a:p>
        </p:txBody>
      </p:sp>
    </p:spTree>
    <p:extLst>
      <p:ext uri="{BB962C8B-B14F-4D97-AF65-F5344CB8AC3E}">
        <p14:creationId xmlns:p14="http://schemas.microsoft.com/office/powerpoint/2010/main" val="327473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19</a:t>
            </a:fld>
            <a:endParaRPr lang="fr-FR" altLang="fr-FR"/>
          </a:p>
        </p:txBody>
      </p:sp>
    </p:spTree>
    <p:extLst>
      <p:ext uri="{BB962C8B-B14F-4D97-AF65-F5344CB8AC3E}">
        <p14:creationId xmlns:p14="http://schemas.microsoft.com/office/powerpoint/2010/main" val="351832378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190</a:t>
            </a:fld>
            <a:endParaRPr lang="fr-FR" altLang="fr-FR"/>
          </a:p>
        </p:txBody>
      </p:sp>
    </p:spTree>
    <p:extLst>
      <p:ext uri="{BB962C8B-B14F-4D97-AF65-F5344CB8AC3E}">
        <p14:creationId xmlns:p14="http://schemas.microsoft.com/office/powerpoint/2010/main" val="29770399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191</a:t>
            </a:fld>
            <a:endParaRPr lang="fr-FR" altLang="fr-FR"/>
          </a:p>
        </p:txBody>
      </p:sp>
    </p:spTree>
    <p:extLst>
      <p:ext uri="{BB962C8B-B14F-4D97-AF65-F5344CB8AC3E}">
        <p14:creationId xmlns:p14="http://schemas.microsoft.com/office/powerpoint/2010/main" val="394869321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192</a:t>
            </a:fld>
            <a:endParaRPr lang="fr-FR" altLang="fr-FR"/>
          </a:p>
        </p:txBody>
      </p:sp>
    </p:spTree>
    <p:extLst>
      <p:ext uri="{BB962C8B-B14F-4D97-AF65-F5344CB8AC3E}">
        <p14:creationId xmlns:p14="http://schemas.microsoft.com/office/powerpoint/2010/main" val="104758389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98114">
            <a:noAutofit/>
          </a:bodyPr>
          <a:lstStyle/>
          <a:p>
            <a:pPr marL="247642" indent="-247642" eaLnBrk="1" fontAlgn="auto" hangingPunct="1">
              <a:spcBef>
                <a:spcPts val="0"/>
              </a:spcBef>
              <a:spcAft>
                <a:spcPts val="0"/>
              </a:spcAft>
              <a:defRPr/>
            </a:pPr>
            <a:endParaRPr dirty="0"/>
          </a:p>
        </p:txBody>
      </p:sp>
      <p:sp>
        <p:nvSpPr>
          <p:cNvPr id="237571" name="Slide Image Placeholder 4"/>
          <p:cNvSpPr>
            <a:spLocks noGrp="1" noRot="1" noChangeAspect="1" noTextEdit="1"/>
          </p:cNvSpPr>
          <p:nvPr>
            <p:ph type="sldImg"/>
          </p:nvPr>
        </p:nvSpPr>
        <p:spPr bwMode="auto">
          <a:xfrm>
            <a:off x="427038" y="563563"/>
            <a:ext cx="3517900" cy="26400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Espace réservé de l'en-tête 1"/>
          <p:cNvSpPr>
            <a:spLocks noGrp="1"/>
          </p:cNvSpPr>
          <p:nvPr>
            <p:ph type="hdr" sz="quarter" idx="10"/>
          </p:nvPr>
        </p:nvSpPr>
        <p:spPr/>
        <p:txBody>
          <a:bodyPr/>
          <a:lstStyle/>
          <a:p>
            <a:pPr>
              <a:defRPr/>
            </a:pPr>
            <a:r>
              <a:rPr lang="fr-FR"/>
              <a:t>Service Web Java</a:t>
            </a:r>
          </a:p>
        </p:txBody>
      </p:sp>
      <p:sp>
        <p:nvSpPr>
          <p:cNvPr id="4" name="Espace réservé du pied de page 3"/>
          <p:cNvSpPr>
            <a:spLocks noGrp="1"/>
          </p:cNvSpPr>
          <p:nvPr>
            <p:ph type="ftr" sz="quarter" idx="11"/>
          </p:nvPr>
        </p:nvSpPr>
        <p:spPr/>
        <p:txBody>
          <a:bodyPr/>
          <a:lstStyle/>
          <a:p>
            <a:r>
              <a:rPr lang="en-US"/>
              <a:t>© 2017 Global Knowledge Training LLC. All rights reserved.</a:t>
            </a:r>
            <a:endParaRPr lang="fr-FR"/>
          </a:p>
        </p:txBody>
      </p:sp>
      <p:sp>
        <p:nvSpPr>
          <p:cNvPr id="5" name="Espace réservé du numéro de diapositive 4"/>
          <p:cNvSpPr>
            <a:spLocks noGrp="1"/>
          </p:cNvSpPr>
          <p:nvPr>
            <p:ph type="sldNum" sz="quarter" idx="12"/>
          </p:nvPr>
        </p:nvSpPr>
        <p:spPr/>
        <p:txBody>
          <a:bodyPr/>
          <a:lstStyle/>
          <a:p>
            <a:fld id="{B15CDB59-A5E1-4A90-97F1-9DEF24C9D7F4}" type="slidenum">
              <a:rPr lang="fr-FR" altLang="fr-FR" smtClean="0"/>
              <a:pPr/>
              <a:t>193</a:t>
            </a:fld>
            <a:endParaRPr lang="fr-FR" altLang="fr-F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3"/>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804838" indent="-309553">
              <a:defRPr>
                <a:solidFill>
                  <a:schemeClr val="tx1"/>
                </a:solidFill>
                <a:latin typeface="Calibri" pitchFamily="34" charset="0"/>
              </a:defRPr>
            </a:lvl2pPr>
            <a:lvl3pPr marL="1238212" indent="-247642">
              <a:defRPr>
                <a:solidFill>
                  <a:schemeClr val="tx1"/>
                </a:solidFill>
                <a:latin typeface="Calibri" pitchFamily="34" charset="0"/>
              </a:defRPr>
            </a:lvl3pPr>
            <a:lvl4pPr marL="1733497" indent="-247642">
              <a:defRPr>
                <a:solidFill>
                  <a:schemeClr val="tx1"/>
                </a:solidFill>
                <a:latin typeface="Calibri" pitchFamily="34" charset="0"/>
              </a:defRPr>
            </a:lvl4pPr>
            <a:lvl5pPr marL="2228781" indent="-247642">
              <a:defRPr>
                <a:solidFill>
                  <a:schemeClr val="tx1"/>
                </a:solidFill>
                <a:latin typeface="Calibri" pitchFamily="34" charset="0"/>
              </a:defRPr>
            </a:lvl5pPr>
            <a:lvl6pPr marL="2724066" indent="-247642" fontAlgn="base">
              <a:spcBef>
                <a:spcPct val="0"/>
              </a:spcBef>
              <a:spcAft>
                <a:spcPct val="0"/>
              </a:spcAft>
              <a:defRPr>
                <a:solidFill>
                  <a:schemeClr val="tx1"/>
                </a:solidFill>
                <a:latin typeface="Calibri" pitchFamily="34" charset="0"/>
              </a:defRPr>
            </a:lvl6pPr>
            <a:lvl7pPr marL="3219351" indent="-247642" fontAlgn="base">
              <a:spcBef>
                <a:spcPct val="0"/>
              </a:spcBef>
              <a:spcAft>
                <a:spcPct val="0"/>
              </a:spcAft>
              <a:defRPr>
                <a:solidFill>
                  <a:schemeClr val="tx1"/>
                </a:solidFill>
                <a:latin typeface="Calibri" pitchFamily="34" charset="0"/>
              </a:defRPr>
            </a:lvl7pPr>
            <a:lvl8pPr marL="3714636" indent="-247642" fontAlgn="base">
              <a:spcBef>
                <a:spcPct val="0"/>
              </a:spcBef>
              <a:spcAft>
                <a:spcPct val="0"/>
              </a:spcAft>
              <a:defRPr>
                <a:solidFill>
                  <a:schemeClr val="tx1"/>
                </a:solidFill>
                <a:latin typeface="Calibri" pitchFamily="34" charset="0"/>
              </a:defRPr>
            </a:lvl8pPr>
            <a:lvl9pPr marL="4209920" indent="-247642"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fr-FR" altLang="fr-FR"/>
              <a:t>Service Web Java</a:t>
            </a:r>
            <a:endParaRPr altLang="fr-FR"/>
          </a:p>
        </p:txBody>
      </p:sp>
      <p:sp>
        <p:nvSpPr>
          <p:cNvPr id="238597" name="Rectangle 2"/>
          <p:cNvSpPr>
            <a:spLocks noGrp="1" noRot="1" noChangeAspect="1" noChangeArrowheads="1" noTextEdit="1"/>
          </p:cNvSpPr>
          <p:nvPr>
            <p:ph type="sldImg"/>
          </p:nvPr>
        </p:nvSpPr>
        <p:spPr bwMode="auto">
          <a:xfrm>
            <a:off x="1008063" y="503238"/>
            <a:ext cx="5081587" cy="38131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8" name="Rectangle 3"/>
          <p:cNvSpPr>
            <a:spLocks noGrp="1" noChangeArrowheads="1"/>
          </p:cNvSpPr>
          <p:nvPr>
            <p:ph type="body" idx="1"/>
          </p:nvPr>
        </p:nvSpPr>
        <p:spPr bwMode="auto">
          <a:xfrm>
            <a:off x="318812" y="4634006"/>
            <a:ext cx="6481398" cy="51404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u pied de page 1"/>
          <p:cNvSpPr>
            <a:spLocks noGrp="1"/>
          </p:cNvSpPr>
          <p:nvPr>
            <p:ph type="ftr" sz="quarter" idx="10"/>
          </p:nvPr>
        </p:nvSpPr>
        <p:spPr/>
        <p:txBody>
          <a:bodyPr/>
          <a:lstStyle/>
          <a:p>
            <a:r>
              <a:rPr lang="en-US"/>
              <a:t>© 2017 Global Knowledge Training LLC. All rights reserved.</a:t>
            </a:r>
            <a:endParaRPr lang="fr-FR"/>
          </a:p>
        </p:txBody>
      </p:sp>
      <p:sp>
        <p:nvSpPr>
          <p:cNvPr id="3" name="Espace réservé du numéro de diapositive 2"/>
          <p:cNvSpPr>
            <a:spLocks noGrp="1"/>
          </p:cNvSpPr>
          <p:nvPr>
            <p:ph type="sldNum" sz="quarter" idx="11"/>
          </p:nvPr>
        </p:nvSpPr>
        <p:spPr/>
        <p:txBody>
          <a:bodyPr/>
          <a:lstStyle/>
          <a:p>
            <a:fld id="{B15CDB59-A5E1-4A90-97F1-9DEF24C9D7F4}" type="slidenum">
              <a:rPr lang="fr-FR" altLang="fr-FR" smtClean="0"/>
              <a:pPr/>
              <a:t>194</a:t>
            </a:fld>
            <a:endParaRPr lang="fr-FR" altLang="fr-F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numéro de diapositive 4"/>
          <p:cNvSpPr>
            <a:spLocks noGrp="1"/>
          </p:cNvSpPr>
          <p:nvPr>
            <p:ph type="sldNum" sz="quarter" idx="11"/>
          </p:nvPr>
        </p:nvSpPr>
        <p:spPr/>
        <p:txBody>
          <a:bodyPr/>
          <a:lstStyle/>
          <a:p>
            <a:fld id="{B15CDB59-A5E1-4A90-97F1-9DEF24C9D7F4}" type="slidenum">
              <a:rPr lang="fr-FR" altLang="fr-FR" smtClean="0"/>
              <a:pPr/>
              <a:t>195</a:t>
            </a:fld>
            <a:endParaRPr lang="fr-FR" altLang="fr-FR"/>
          </a:p>
        </p:txBody>
      </p:sp>
      <p:sp>
        <p:nvSpPr>
          <p:cNvPr id="6" name="Espace réservé du pied de page 5"/>
          <p:cNvSpPr>
            <a:spLocks noGrp="1"/>
          </p:cNvSpPr>
          <p:nvPr>
            <p:ph type="ftr" sz="quarter" idx="12"/>
          </p:nvPr>
        </p:nvSpPr>
        <p:spPr/>
        <p:txBody>
          <a:bodyPr/>
          <a:lstStyle/>
          <a:p>
            <a:r>
              <a:rPr lang="en-US"/>
              <a:t>© 2017 Global Knowledge Training LLC. All rights reserved.</a:t>
            </a:r>
            <a:endParaRPr lang="fr-FR"/>
          </a:p>
        </p:txBody>
      </p:sp>
    </p:spTree>
    <p:extLst>
      <p:ext uri="{BB962C8B-B14F-4D97-AF65-F5344CB8AC3E}">
        <p14:creationId xmlns:p14="http://schemas.microsoft.com/office/powerpoint/2010/main" val="261768269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altLang="fr-FR"/>
              <a:t>JOUR 1</a:t>
            </a:r>
          </a:p>
          <a:p>
            <a:pPr eaLnBrk="1" hangingPunct="1">
              <a:spcBef>
                <a:spcPct val="0"/>
              </a:spcBef>
            </a:pPr>
            <a:endParaRPr altLang="fr-FR"/>
          </a:p>
          <a:p>
            <a:pPr eaLnBrk="1" hangingPunct="1">
              <a:spcBef>
                <a:spcPct val="0"/>
              </a:spcBef>
            </a:pPr>
            <a:r>
              <a:rPr altLang="fr-FR"/>
              <a:t>Chapitre 1 : INTRODUCTION</a:t>
            </a:r>
          </a:p>
          <a:p>
            <a:pPr eaLnBrk="1" hangingPunct="1">
              <a:spcBef>
                <a:spcPct val="0"/>
              </a:spcBef>
            </a:pPr>
            <a:endParaRPr altLang="fr-FR"/>
          </a:p>
          <a:p>
            <a:pPr eaLnBrk="1" hangingPunct="1">
              <a:spcBef>
                <a:spcPct val="0"/>
              </a:spcBef>
            </a:pPr>
            <a:r>
              <a:rPr altLang="fr-FR"/>
              <a:t>- L’architecture Orienté Service SOA</a:t>
            </a:r>
          </a:p>
          <a:p>
            <a:pPr eaLnBrk="1" hangingPunct="1">
              <a:spcBef>
                <a:spcPct val="0"/>
              </a:spcBef>
            </a:pPr>
            <a:endParaRPr altLang="fr-FR"/>
          </a:p>
          <a:p>
            <a:pPr eaLnBrk="1" hangingPunct="1">
              <a:spcBef>
                <a:spcPct val="0"/>
              </a:spcBef>
            </a:pPr>
            <a:r>
              <a:rPr altLang="fr-FR"/>
              <a:t>- Définition d’un service</a:t>
            </a:r>
          </a:p>
          <a:p>
            <a:pPr eaLnBrk="1" hangingPunct="1">
              <a:spcBef>
                <a:spcPct val="0"/>
              </a:spcBef>
            </a:pPr>
            <a:endParaRPr altLang="fr-FR"/>
          </a:p>
          <a:p>
            <a:pPr eaLnBrk="1" hangingPunct="1">
              <a:spcBef>
                <a:spcPct val="0"/>
              </a:spcBef>
            </a:pPr>
            <a:r>
              <a:rPr altLang="fr-FR"/>
              <a:t>- Services Web étendus et REST</a:t>
            </a:r>
          </a:p>
          <a:p>
            <a:pPr eaLnBrk="1" hangingPunct="1">
              <a:spcBef>
                <a:spcPct val="0"/>
              </a:spcBef>
            </a:pPr>
            <a:endParaRPr altLang="fr-FR"/>
          </a:p>
          <a:p>
            <a:pPr eaLnBrk="1" hangingPunct="1">
              <a:spcBef>
                <a:spcPct val="0"/>
              </a:spcBef>
            </a:pPr>
            <a:r>
              <a:rPr altLang="fr-FR"/>
              <a:t>- Plateformes de développement</a:t>
            </a:r>
          </a:p>
          <a:p>
            <a:pPr eaLnBrk="1" hangingPunct="1">
              <a:spcBef>
                <a:spcPct val="0"/>
              </a:spcBef>
            </a:pPr>
            <a:endParaRPr altLang="fr-FR"/>
          </a:p>
          <a:p>
            <a:pPr eaLnBrk="1" hangingPunct="1">
              <a:spcBef>
                <a:spcPct val="0"/>
              </a:spcBef>
            </a:pPr>
            <a:r>
              <a:rPr altLang="fr-FR"/>
              <a:t>Chapitre 2 : Technologies des services Web</a:t>
            </a:r>
          </a:p>
          <a:p>
            <a:pPr eaLnBrk="1" hangingPunct="1">
              <a:spcBef>
                <a:spcPct val="0"/>
              </a:spcBef>
            </a:pPr>
            <a:endParaRPr altLang="fr-FR"/>
          </a:p>
          <a:p>
            <a:pPr eaLnBrk="1" hangingPunct="1">
              <a:spcBef>
                <a:spcPct val="0"/>
              </a:spcBef>
            </a:pPr>
            <a:r>
              <a:rPr altLang="fr-FR"/>
              <a:t>- Fondation des services Web (les protocoles Internet)</a:t>
            </a:r>
          </a:p>
          <a:p>
            <a:pPr eaLnBrk="1" hangingPunct="1">
              <a:spcBef>
                <a:spcPct val="0"/>
              </a:spcBef>
            </a:pPr>
            <a:endParaRPr altLang="fr-FR"/>
          </a:p>
          <a:p>
            <a:pPr eaLnBrk="1" hangingPunct="1">
              <a:spcBef>
                <a:spcPct val="0"/>
              </a:spcBef>
            </a:pPr>
            <a:r>
              <a:rPr altLang="fr-FR"/>
              <a:t>o URI, URL, URN </a:t>
            </a:r>
          </a:p>
          <a:p>
            <a:pPr eaLnBrk="1" hangingPunct="1">
              <a:spcBef>
                <a:spcPct val="0"/>
              </a:spcBef>
            </a:pPr>
            <a:endParaRPr altLang="fr-FR"/>
          </a:p>
          <a:p>
            <a:pPr eaLnBrk="1" hangingPunct="1">
              <a:spcBef>
                <a:spcPct val="0"/>
              </a:spcBef>
            </a:pPr>
            <a:r>
              <a:rPr altLang="fr-FR"/>
              <a:t>o MIME </a:t>
            </a:r>
          </a:p>
          <a:p>
            <a:pPr eaLnBrk="1" hangingPunct="1">
              <a:spcBef>
                <a:spcPct val="0"/>
              </a:spcBef>
            </a:pPr>
            <a:endParaRPr altLang="fr-FR"/>
          </a:p>
          <a:p>
            <a:pPr eaLnBrk="1" hangingPunct="1">
              <a:spcBef>
                <a:spcPct val="0"/>
              </a:spcBef>
            </a:pPr>
            <a:r>
              <a:rPr altLang="fr-FR"/>
              <a:t>o HTTP 1.1 </a:t>
            </a:r>
          </a:p>
          <a:p>
            <a:pPr eaLnBrk="1" hangingPunct="1">
              <a:spcBef>
                <a:spcPct val="0"/>
              </a:spcBef>
            </a:pPr>
            <a:endParaRPr altLang="fr-FR"/>
          </a:p>
          <a:p>
            <a:pPr eaLnBrk="1" hangingPunct="1">
              <a:spcBef>
                <a:spcPct val="0"/>
              </a:spcBef>
            </a:pPr>
            <a:r>
              <a:rPr altLang="fr-FR"/>
              <a:t>o SMTP </a:t>
            </a:r>
          </a:p>
          <a:p>
            <a:pPr eaLnBrk="1" hangingPunct="1">
              <a:spcBef>
                <a:spcPct val="0"/>
              </a:spcBef>
            </a:pPr>
            <a:endParaRPr altLang="fr-FR"/>
          </a:p>
          <a:p>
            <a:pPr eaLnBrk="1" hangingPunct="1">
              <a:spcBef>
                <a:spcPct val="0"/>
              </a:spcBef>
            </a:pPr>
            <a:r>
              <a:rPr altLang="fr-FR"/>
              <a:t>o les protocoles SSL et TLS </a:t>
            </a:r>
          </a:p>
          <a:p>
            <a:pPr eaLnBrk="1" hangingPunct="1">
              <a:spcBef>
                <a:spcPct val="0"/>
              </a:spcBef>
            </a:pPr>
            <a:endParaRPr altLang="fr-FR"/>
          </a:p>
          <a:p>
            <a:pPr eaLnBrk="1" hangingPunct="1">
              <a:spcBef>
                <a:spcPct val="0"/>
              </a:spcBef>
            </a:pPr>
            <a:r>
              <a:rPr altLang="fr-FR"/>
              <a:t>- Fondation des services Web (les technologies XML)</a:t>
            </a:r>
          </a:p>
          <a:p>
            <a:pPr eaLnBrk="1" hangingPunct="1">
              <a:spcBef>
                <a:spcPct val="0"/>
              </a:spcBef>
            </a:pPr>
            <a:endParaRPr altLang="fr-FR"/>
          </a:p>
          <a:p>
            <a:pPr eaLnBrk="1" hangingPunct="1">
              <a:spcBef>
                <a:spcPct val="0"/>
              </a:spcBef>
            </a:pPr>
            <a:r>
              <a:rPr altLang="fr-FR"/>
              <a:t>o XML1.0</a:t>
            </a:r>
          </a:p>
          <a:p>
            <a:pPr eaLnBrk="1" hangingPunct="1">
              <a:spcBef>
                <a:spcPct val="0"/>
              </a:spcBef>
            </a:pPr>
            <a:endParaRPr altLang="fr-FR"/>
          </a:p>
          <a:p>
            <a:pPr eaLnBrk="1" hangingPunct="1">
              <a:spcBef>
                <a:spcPct val="0"/>
              </a:spcBef>
            </a:pPr>
            <a:r>
              <a:rPr altLang="fr-FR"/>
              <a:t>o XML namespaces</a:t>
            </a:r>
          </a:p>
          <a:p>
            <a:pPr eaLnBrk="1" hangingPunct="1">
              <a:spcBef>
                <a:spcPct val="0"/>
              </a:spcBef>
            </a:pPr>
            <a:endParaRPr altLang="fr-FR"/>
          </a:p>
          <a:p>
            <a:pPr eaLnBrk="1" hangingPunct="1">
              <a:spcBef>
                <a:spcPct val="0"/>
              </a:spcBef>
            </a:pPr>
            <a:r>
              <a:rPr altLang="fr-FR"/>
              <a:t>o Xlink</a:t>
            </a:r>
          </a:p>
          <a:p>
            <a:pPr eaLnBrk="1" hangingPunct="1">
              <a:spcBef>
                <a:spcPct val="0"/>
              </a:spcBef>
            </a:pPr>
            <a:endParaRPr altLang="fr-FR"/>
          </a:p>
          <a:p>
            <a:pPr eaLnBrk="1" hangingPunct="1">
              <a:spcBef>
                <a:spcPct val="0"/>
              </a:spcBef>
            </a:pPr>
            <a:r>
              <a:rPr altLang="fr-FR"/>
              <a:t>o XML Base</a:t>
            </a:r>
          </a:p>
          <a:p>
            <a:pPr eaLnBrk="1" hangingPunct="1">
              <a:spcBef>
                <a:spcPct val="0"/>
              </a:spcBef>
            </a:pPr>
            <a:endParaRPr altLang="fr-FR"/>
          </a:p>
          <a:p>
            <a:pPr eaLnBrk="1" hangingPunct="1">
              <a:spcBef>
                <a:spcPct val="0"/>
              </a:spcBef>
            </a:pPr>
            <a:r>
              <a:rPr altLang="fr-FR"/>
              <a:t>o XPath</a:t>
            </a:r>
          </a:p>
          <a:p>
            <a:pPr eaLnBrk="1" hangingPunct="1">
              <a:spcBef>
                <a:spcPct val="0"/>
              </a:spcBef>
            </a:pPr>
            <a:endParaRPr altLang="fr-FR"/>
          </a:p>
          <a:p>
            <a:pPr eaLnBrk="1" hangingPunct="1">
              <a:spcBef>
                <a:spcPct val="0"/>
              </a:spcBef>
            </a:pPr>
            <a:r>
              <a:rPr altLang="fr-FR"/>
              <a:t>o XML Schema</a:t>
            </a:r>
          </a:p>
          <a:p>
            <a:pPr eaLnBrk="1" hangingPunct="1">
              <a:spcBef>
                <a:spcPct val="0"/>
              </a:spcBef>
            </a:pPr>
            <a:endParaRPr altLang="fr-FR"/>
          </a:p>
          <a:p>
            <a:pPr eaLnBrk="1" hangingPunct="1">
              <a:spcBef>
                <a:spcPct val="0"/>
              </a:spcBef>
            </a:pPr>
            <a:r>
              <a:rPr altLang="fr-FR"/>
              <a:t>o L’interface DOM</a:t>
            </a:r>
          </a:p>
          <a:p>
            <a:pPr eaLnBrk="1" hangingPunct="1">
              <a:spcBef>
                <a:spcPct val="0"/>
              </a:spcBef>
            </a:pPr>
            <a:endParaRPr altLang="fr-FR"/>
          </a:p>
          <a:p>
            <a:pPr eaLnBrk="1" hangingPunct="1">
              <a:spcBef>
                <a:spcPct val="0"/>
              </a:spcBef>
            </a:pPr>
            <a:r>
              <a:rPr altLang="fr-FR"/>
              <a:t>o Les analyseurs syntaxiques XML</a:t>
            </a:r>
          </a:p>
          <a:p>
            <a:pPr eaLnBrk="1" hangingPunct="1">
              <a:spcBef>
                <a:spcPct val="0"/>
              </a:spcBef>
            </a:pPr>
            <a:endParaRPr altLang="fr-FR"/>
          </a:p>
          <a:p>
            <a:pPr eaLnBrk="1" hangingPunct="1">
              <a:spcBef>
                <a:spcPct val="0"/>
              </a:spcBef>
            </a:pPr>
            <a:r>
              <a:rPr altLang="fr-FR"/>
              <a:t>- Principe et objectifs des Services Web SOAP</a:t>
            </a:r>
          </a:p>
          <a:p>
            <a:pPr eaLnBrk="1" hangingPunct="1">
              <a:spcBef>
                <a:spcPct val="0"/>
              </a:spcBef>
            </a:pPr>
            <a:endParaRPr altLang="fr-FR"/>
          </a:p>
          <a:p>
            <a:pPr eaLnBrk="1" hangingPunct="1">
              <a:spcBef>
                <a:spcPct val="0"/>
              </a:spcBef>
            </a:pPr>
            <a:r>
              <a:rPr altLang="fr-FR"/>
              <a:t>o SOAP par l’exemple HelloWorld Service</a:t>
            </a:r>
          </a:p>
          <a:p>
            <a:pPr eaLnBrk="1" hangingPunct="1">
              <a:spcBef>
                <a:spcPct val="0"/>
              </a:spcBef>
            </a:pPr>
            <a:endParaRPr altLang="fr-FR"/>
          </a:p>
          <a:p>
            <a:pPr eaLnBrk="1" hangingPunct="1">
              <a:spcBef>
                <a:spcPct val="0"/>
              </a:spcBef>
            </a:pPr>
            <a:r>
              <a:rPr altLang="fr-FR"/>
              <a:t>o Structure message SOAP</a:t>
            </a:r>
          </a:p>
          <a:p>
            <a:pPr eaLnBrk="1" hangingPunct="1">
              <a:spcBef>
                <a:spcPct val="0"/>
              </a:spcBef>
            </a:pPr>
            <a:endParaRPr altLang="fr-FR"/>
          </a:p>
          <a:p>
            <a:pPr eaLnBrk="1" hangingPunct="1">
              <a:spcBef>
                <a:spcPct val="0"/>
              </a:spcBef>
            </a:pPr>
            <a:r>
              <a:rPr altLang="fr-FR"/>
              <a:t>o SOAP et le transport http</a:t>
            </a:r>
          </a:p>
          <a:p>
            <a:pPr eaLnBrk="1" hangingPunct="1">
              <a:spcBef>
                <a:spcPct val="0"/>
              </a:spcBef>
            </a:pPr>
            <a:endParaRPr altLang="fr-FR"/>
          </a:p>
          <a:p>
            <a:pPr eaLnBrk="1" hangingPunct="1">
              <a:spcBef>
                <a:spcPct val="0"/>
              </a:spcBef>
            </a:pPr>
            <a:r>
              <a:rPr altLang="fr-FR"/>
              <a:t>o Client SOAP UI</a:t>
            </a:r>
          </a:p>
          <a:p>
            <a:pPr eaLnBrk="1" hangingPunct="1">
              <a:spcBef>
                <a:spcPct val="0"/>
              </a:spcBef>
            </a:pPr>
            <a:endParaRPr altLang="fr-FR"/>
          </a:p>
          <a:p>
            <a:pPr eaLnBrk="1" hangingPunct="1">
              <a:spcBef>
                <a:spcPct val="0"/>
              </a:spcBef>
            </a:pPr>
            <a:r>
              <a:rPr altLang="fr-FR"/>
              <a:t>o WSDL</a:t>
            </a:r>
          </a:p>
          <a:p>
            <a:pPr eaLnBrk="1" hangingPunct="1">
              <a:spcBef>
                <a:spcPct val="0"/>
              </a:spcBef>
            </a:pPr>
            <a:endParaRPr altLang="fr-FR"/>
          </a:p>
          <a:p>
            <a:pPr eaLnBrk="1" hangingPunct="1">
              <a:spcBef>
                <a:spcPct val="0"/>
              </a:spcBef>
            </a:pPr>
            <a:r>
              <a:rPr altLang="fr-FR"/>
              <a:t>- Exemple pratique de création et de déploiement d’un Webservice SOAP et de son client </a:t>
            </a:r>
          </a:p>
          <a:p>
            <a:pPr eaLnBrk="1" hangingPunct="1">
              <a:spcBef>
                <a:spcPct val="0"/>
              </a:spcBef>
            </a:pPr>
            <a:endParaRPr altLang="fr-FR"/>
          </a:p>
          <a:p>
            <a:pPr eaLnBrk="1" hangingPunct="1">
              <a:spcBef>
                <a:spcPct val="0"/>
              </a:spcBef>
            </a:pPr>
            <a:r>
              <a:rPr altLang="fr-FR"/>
              <a:t>JOUR 2 </a:t>
            </a:r>
          </a:p>
          <a:p>
            <a:pPr eaLnBrk="1" hangingPunct="1">
              <a:spcBef>
                <a:spcPct val="0"/>
              </a:spcBef>
            </a:pPr>
            <a:endParaRPr altLang="fr-FR"/>
          </a:p>
          <a:p>
            <a:pPr eaLnBrk="1" hangingPunct="1">
              <a:spcBef>
                <a:spcPct val="0"/>
              </a:spcBef>
            </a:pPr>
            <a:r>
              <a:rPr altLang="fr-FR"/>
              <a:t>Chapitre 3 : Service Web REST</a:t>
            </a:r>
          </a:p>
          <a:p>
            <a:pPr eaLnBrk="1" hangingPunct="1">
              <a:spcBef>
                <a:spcPct val="0"/>
              </a:spcBef>
            </a:pPr>
            <a:endParaRPr altLang="fr-FR"/>
          </a:p>
          <a:p>
            <a:pPr eaLnBrk="1" hangingPunct="1">
              <a:spcBef>
                <a:spcPct val="0"/>
              </a:spcBef>
            </a:pPr>
            <a:r>
              <a:rPr altLang="fr-FR"/>
              <a:t>- C’est quoi REST</a:t>
            </a:r>
          </a:p>
          <a:p>
            <a:pPr eaLnBrk="1" hangingPunct="1">
              <a:spcBef>
                <a:spcPct val="0"/>
              </a:spcBef>
            </a:pPr>
            <a:endParaRPr altLang="fr-FR"/>
          </a:p>
          <a:p>
            <a:pPr eaLnBrk="1" hangingPunct="1">
              <a:spcBef>
                <a:spcPct val="0"/>
              </a:spcBef>
            </a:pPr>
            <a:r>
              <a:rPr altLang="fr-FR"/>
              <a:t>o Ressources</a:t>
            </a:r>
          </a:p>
          <a:p>
            <a:pPr eaLnBrk="1" hangingPunct="1">
              <a:spcBef>
                <a:spcPct val="0"/>
              </a:spcBef>
            </a:pPr>
            <a:endParaRPr altLang="fr-FR"/>
          </a:p>
          <a:p>
            <a:pPr eaLnBrk="1" hangingPunct="1">
              <a:spcBef>
                <a:spcPct val="0"/>
              </a:spcBef>
            </a:pPr>
            <a:r>
              <a:rPr altLang="fr-FR"/>
              <a:t>o Verbes</a:t>
            </a:r>
          </a:p>
          <a:p>
            <a:pPr eaLnBrk="1" hangingPunct="1">
              <a:spcBef>
                <a:spcPct val="0"/>
              </a:spcBef>
            </a:pPr>
            <a:endParaRPr altLang="fr-FR"/>
          </a:p>
          <a:p>
            <a:pPr eaLnBrk="1" hangingPunct="1">
              <a:spcBef>
                <a:spcPct val="0"/>
              </a:spcBef>
            </a:pPr>
            <a:r>
              <a:rPr altLang="fr-FR"/>
              <a:t>o Représentations</a:t>
            </a:r>
          </a:p>
          <a:p>
            <a:pPr eaLnBrk="1" hangingPunct="1">
              <a:spcBef>
                <a:spcPct val="0"/>
              </a:spcBef>
            </a:pPr>
            <a:endParaRPr altLang="fr-FR"/>
          </a:p>
          <a:p>
            <a:pPr eaLnBrk="1" hangingPunct="1">
              <a:spcBef>
                <a:spcPct val="0"/>
              </a:spcBef>
            </a:pPr>
            <a:r>
              <a:rPr altLang="fr-FR"/>
              <a:t>- Exemples</a:t>
            </a:r>
          </a:p>
          <a:p>
            <a:pPr eaLnBrk="1" hangingPunct="1">
              <a:spcBef>
                <a:spcPct val="0"/>
              </a:spcBef>
            </a:pPr>
            <a:endParaRPr altLang="fr-FR"/>
          </a:p>
          <a:p>
            <a:pPr eaLnBrk="1" hangingPunct="1">
              <a:spcBef>
                <a:spcPct val="0"/>
              </a:spcBef>
            </a:pPr>
            <a:r>
              <a:rPr altLang="fr-FR"/>
              <a:t>- REST VS SOAP</a:t>
            </a:r>
          </a:p>
          <a:p>
            <a:pPr eaLnBrk="1" hangingPunct="1">
              <a:spcBef>
                <a:spcPct val="0"/>
              </a:spcBef>
            </a:pPr>
            <a:endParaRPr altLang="fr-FR"/>
          </a:p>
          <a:p>
            <a:pPr eaLnBrk="1" hangingPunct="1">
              <a:spcBef>
                <a:spcPct val="0"/>
              </a:spcBef>
            </a:pPr>
            <a:r>
              <a:rPr altLang="fr-FR"/>
              <a:t>- Outils</a:t>
            </a:r>
          </a:p>
          <a:p>
            <a:pPr eaLnBrk="1" hangingPunct="1">
              <a:spcBef>
                <a:spcPct val="0"/>
              </a:spcBef>
            </a:pPr>
            <a:endParaRPr altLang="fr-FR"/>
          </a:p>
          <a:p>
            <a:pPr eaLnBrk="1" hangingPunct="1">
              <a:spcBef>
                <a:spcPct val="0"/>
              </a:spcBef>
            </a:pPr>
            <a:r>
              <a:rPr altLang="fr-FR"/>
              <a:t>Chapitre 4 : Développement de service web REST avac JAX-RS</a:t>
            </a:r>
          </a:p>
          <a:p>
            <a:pPr eaLnBrk="1" hangingPunct="1">
              <a:spcBef>
                <a:spcPct val="0"/>
              </a:spcBef>
            </a:pPr>
            <a:endParaRPr altLang="fr-FR"/>
          </a:p>
          <a:p>
            <a:pPr eaLnBrk="1" hangingPunct="1">
              <a:spcBef>
                <a:spcPct val="0"/>
              </a:spcBef>
            </a:pPr>
            <a:r>
              <a:rPr altLang="fr-FR"/>
              <a:t>- Généralité JAX-RS</a:t>
            </a:r>
          </a:p>
          <a:p>
            <a:pPr eaLnBrk="1" hangingPunct="1">
              <a:spcBef>
                <a:spcPct val="0"/>
              </a:spcBef>
            </a:pPr>
            <a:endParaRPr altLang="fr-FR"/>
          </a:p>
          <a:p>
            <a:pPr eaLnBrk="1" hangingPunct="1">
              <a:spcBef>
                <a:spcPct val="0"/>
              </a:spcBef>
            </a:pPr>
            <a:r>
              <a:rPr altLang="fr-FR"/>
              <a:t>- Premier service Web JAX-RS</a:t>
            </a:r>
          </a:p>
          <a:p>
            <a:pPr eaLnBrk="1" hangingPunct="1">
              <a:spcBef>
                <a:spcPct val="0"/>
              </a:spcBef>
            </a:pPr>
            <a:endParaRPr altLang="fr-FR"/>
          </a:p>
          <a:p>
            <a:pPr eaLnBrk="1" hangingPunct="1">
              <a:spcBef>
                <a:spcPct val="0"/>
              </a:spcBef>
            </a:pPr>
            <a:r>
              <a:rPr altLang="fr-FR"/>
              <a:t>- Rappels http </a:t>
            </a:r>
          </a:p>
          <a:p>
            <a:pPr eaLnBrk="1" hangingPunct="1">
              <a:spcBef>
                <a:spcPct val="0"/>
              </a:spcBef>
            </a:pPr>
            <a:endParaRPr altLang="fr-FR"/>
          </a:p>
          <a:p>
            <a:pPr eaLnBrk="1" hangingPunct="1">
              <a:spcBef>
                <a:spcPct val="0"/>
              </a:spcBef>
            </a:pPr>
            <a:r>
              <a:rPr altLang="fr-FR"/>
              <a:t>- Développement Serveur</a:t>
            </a:r>
          </a:p>
          <a:p>
            <a:pPr eaLnBrk="1" hangingPunct="1">
              <a:spcBef>
                <a:spcPct val="0"/>
              </a:spcBef>
            </a:pPr>
            <a:endParaRPr altLang="fr-FR"/>
          </a:p>
          <a:p>
            <a:pPr eaLnBrk="1" hangingPunct="1">
              <a:spcBef>
                <a:spcPct val="0"/>
              </a:spcBef>
            </a:pPr>
            <a:r>
              <a:rPr altLang="fr-FR"/>
              <a:t>o Chemin de ressource @Path</a:t>
            </a:r>
          </a:p>
          <a:p>
            <a:pPr eaLnBrk="1" hangingPunct="1">
              <a:spcBef>
                <a:spcPct val="0"/>
              </a:spcBef>
            </a:pPr>
            <a:endParaRPr altLang="fr-FR"/>
          </a:p>
          <a:p>
            <a:pPr eaLnBrk="1" hangingPunct="1">
              <a:spcBef>
                <a:spcPct val="0"/>
              </a:spcBef>
            </a:pPr>
            <a:r>
              <a:rPr altLang="fr-FR"/>
              <a:t>o Paramètres des requêtes</a:t>
            </a:r>
          </a:p>
          <a:p>
            <a:pPr eaLnBrk="1" hangingPunct="1">
              <a:spcBef>
                <a:spcPct val="0"/>
              </a:spcBef>
            </a:pPr>
            <a:endParaRPr altLang="fr-FR"/>
          </a:p>
          <a:p>
            <a:pPr eaLnBrk="1" hangingPunct="1">
              <a:spcBef>
                <a:spcPct val="0"/>
              </a:spcBef>
            </a:pPr>
            <a:r>
              <a:rPr altLang="fr-FR"/>
              <a:t>o Gestion du contenu, Response et UriBuilder</a:t>
            </a:r>
          </a:p>
          <a:p>
            <a:pPr eaLnBrk="1" hangingPunct="1">
              <a:spcBef>
                <a:spcPct val="0"/>
              </a:spcBef>
            </a:pPr>
            <a:endParaRPr altLang="fr-FR"/>
          </a:p>
          <a:p>
            <a:pPr eaLnBrk="1" hangingPunct="1">
              <a:spcBef>
                <a:spcPct val="0"/>
              </a:spcBef>
            </a:pPr>
            <a:r>
              <a:rPr altLang="fr-FR"/>
              <a:t>o Déploiement</a:t>
            </a:r>
          </a:p>
          <a:p>
            <a:pPr eaLnBrk="1" hangingPunct="1">
              <a:spcBef>
                <a:spcPct val="0"/>
              </a:spcBef>
            </a:pPr>
            <a:endParaRPr altLang="fr-FR"/>
          </a:p>
          <a:p>
            <a:pPr eaLnBrk="1" hangingPunct="1">
              <a:spcBef>
                <a:spcPct val="0"/>
              </a:spcBef>
            </a:pPr>
            <a:r>
              <a:rPr altLang="fr-FR"/>
              <a:t>- Développement Client</a:t>
            </a:r>
          </a:p>
          <a:p>
            <a:pPr eaLnBrk="1" hangingPunct="1">
              <a:spcBef>
                <a:spcPct val="0"/>
              </a:spcBef>
            </a:pPr>
            <a:endParaRPr altLang="fr-FR"/>
          </a:p>
          <a:p>
            <a:pPr eaLnBrk="1" hangingPunct="1">
              <a:spcBef>
                <a:spcPct val="0"/>
              </a:spcBef>
            </a:pPr>
            <a:r>
              <a:rPr altLang="fr-FR"/>
              <a:t>- Outils</a:t>
            </a:r>
          </a:p>
          <a:p>
            <a:pPr eaLnBrk="1" hangingPunct="1">
              <a:spcBef>
                <a:spcPct val="0"/>
              </a:spcBef>
            </a:pPr>
            <a:endParaRPr altLang="fr-FR"/>
          </a:p>
          <a:p>
            <a:pPr eaLnBrk="1" hangingPunct="1">
              <a:spcBef>
                <a:spcPct val="0"/>
              </a:spcBef>
            </a:pPr>
            <a:r>
              <a:rPr altLang="fr-FR"/>
              <a:t>JOUR 3 </a:t>
            </a:r>
          </a:p>
          <a:p>
            <a:pPr eaLnBrk="1" hangingPunct="1">
              <a:spcBef>
                <a:spcPct val="0"/>
              </a:spcBef>
            </a:pPr>
            <a:endParaRPr altLang="fr-FR"/>
          </a:p>
          <a:p>
            <a:pPr eaLnBrk="1" hangingPunct="1">
              <a:spcBef>
                <a:spcPct val="0"/>
              </a:spcBef>
            </a:pPr>
            <a:r>
              <a:rPr altLang="fr-FR"/>
              <a:t>Etude de cas :</a:t>
            </a:r>
          </a:p>
          <a:p>
            <a:pPr eaLnBrk="1" hangingPunct="1">
              <a:spcBef>
                <a:spcPct val="0"/>
              </a:spcBef>
            </a:pPr>
            <a:endParaRPr altLang="fr-FR"/>
          </a:p>
          <a:p>
            <a:pPr eaLnBrk="1" hangingPunct="1">
              <a:spcBef>
                <a:spcPct val="0"/>
              </a:spcBef>
            </a:pPr>
            <a:r>
              <a:rPr altLang="fr-FR"/>
              <a:t>Développement d'un service RESTful retournant un flux JSON. + Invocation du service et parsing du </a:t>
            </a:r>
          </a:p>
          <a:p>
            <a:pPr eaLnBrk="1" hangingPunct="1">
              <a:spcBef>
                <a:spcPct val="0"/>
              </a:spcBef>
            </a:pPr>
            <a:endParaRPr altLang="fr-FR"/>
          </a:p>
          <a:p>
            <a:pPr eaLnBrk="1" hangingPunct="1">
              <a:spcBef>
                <a:spcPct val="0"/>
              </a:spcBef>
            </a:pPr>
            <a:r>
              <a:rPr altLang="fr-FR"/>
              <a:t>résultat en Java.</a:t>
            </a:r>
          </a:p>
          <a:p>
            <a:pPr eaLnBrk="1" hangingPunct="1">
              <a:spcBef>
                <a:spcPct val="0"/>
              </a:spcBef>
            </a:pPr>
            <a:endParaRPr altLang="fr-FR"/>
          </a:p>
          <a:p>
            <a:pPr eaLnBrk="1" hangingPunct="1">
              <a:spcBef>
                <a:spcPct val="0"/>
              </a:spcBef>
            </a:pPr>
            <a:r>
              <a:rPr altLang="fr-FR"/>
              <a:t>Technologie : </a:t>
            </a:r>
          </a:p>
          <a:p>
            <a:pPr eaLnBrk="1" hangingPunct="1">
              <a:spcBef>
                <a:spcPct val="0"/>
              </a:spcBef>
            </a:pPr>
            <a:endParaRPr altLang="fr-FR"/>
          </a:p>
          <a:p>
            <a:pPr eaLnBrk="1" hangingPunct="1">
              <a:spcBef>
                <a:spcPct val="0"/>
              </a:spcBef>
            </a:pPr>
            <a:r>
              <a:rPr altLang="fr-FR"/>
              <a:t>MAVEN, Eclipse4, JERSEY, HTML5</a:t>
            </a:r>
          </a:p>
          <a:p>
            <a:pPr eaLnBrk="1" hangingPunct="1">
              <a:spcBef>
                <a:spcPct val="0"/>
              </a:spcBef>
            </a:pPr>
            <a:endParaRPr altLang="fr-FR"/>
          </a:p>
          <a:p>
            <a:pPr eaLnBrk="1" hangingPunct="1">
              <a:spcBef>
                <a:spcPct val="0"/>
              </a:spcBef>
            </a:pPr>
            <a:r>
              <a:rPr altLang="fr-FR"/>
              <a:t>Chapitre 5 : Étude de cas de binding d'un Service Web type XML Schéma</a:t>
            </a:r>
          </a:p>
          <a:p>
            <a:pPr eaLnBrk="1" hangingPunct="1">
              <a:spcBef>
                <a:spcPct val="0"/>
              </a:spcBef>
            </a:pPr>
            <a:endParaRPr altLang="fr-FR"/>
          </a:p>
          <a:p>
            <a:pPr eaLnBrk="1" hangingPunct="1">
              <a:spcBef>
                <a:spcPct val="0"/>
              </a:spcBef>
            </a:pPr>
            <a:r>
              <a:rPr altLang="fr-FR"/>
              <a:t>- introduction aux Services Web type XML Schéma</a:t>
            </a:r>
          </a:p>
          <a:p>
            <a:pPr eaLnBrk="1" hangingPunct="1">
              <a:spcBef>
                <a:spcPct val="0"/>
              </a:spcBef>
            </a:pPr>
            <a:endParaRPr altLang="fr-FR"/>
          </a:p>
          <a:p>
            <a:pPr eaLnBrk="1" hangingPunct="1">
              <a:spcBef>
                <a:spcPct val="0"/>
              </a:spcBef>
            </a:pPr>
            <a:r>
              <a:rPr altLang="fr-FR"/>
              <a:t>- introduction à JaxB</a:t>
            </a:r>
          </a:p>
          <a:p>
            <a:pPr eaLnBrk="1" hangingPunct="1">
              <a:spcBef>
                <a:spcPct val="0"/>
              </a:spcBef>
            </a:pPr>
            <a:endParaRPr altLang="fr-FR"/>
          </a:p>
          <a:p>
            <a:pPr eaLnBrk="1" hangingPunct="1">
              <a:spcBef>
                <a:spcPct val="0"/>
              </a:spcBef>
            </a:pPr>
            <a:r>
              <a:rPr altLang="fr-FR"/>
              <a:t>- Mapping XML Schéma vers Java avec JAxB</a:t>
            </a:r>
          </a:p>
          <a:p>
            <a:pPr eaLnBrk="1" hangingPunct="1">
              <a:spcBef>
                <a:spcPct val="0"/>
              </a:spcBef>
            </a:pPr>
            <a:endParaRPr altLang="fr-FR"/>
          </a:p>
          <a:p>
            <a:pPr eaLnBrk="1" hangingPunct="1">
              <a:spcBef>
                <a:spcPct val="0"/>
              </a:spcBef>
            </a:pPr>
            <a:r>
              <a:rPr altLang="fr-FR"/>
              <a:t>Chapitre 6 : Sécurité des Web services SOAP VS REST</a:t>
            </a:r>
          </a:p>
          <a:p>
            <a:pPr eaLnBrk="1" hangingPunct="1">
              <a:spcBef>
                <a:spcPct val="0"/>
              </a:spcBef>
            </a:pPr>
            <a:endParaRPr altLang="fr-FR"/>
          </a:p>
          <a:p>
            <a:pPr eaLnBrk="1" hangingPunct="1">
              <a:spcBef>
                <a:spcPct val="0"/>
              </a:spcBef>
            </a:pPr>
            <a:r>
              <a:rPr altLang="fr-FR"/>
              <a:t>- Identification des attaques Web</a:t>
            </a:r>
          </a:p>
          <a:p>
            <a:pPr eaLnBrk="1" hangingPunct="1">
              <a:spcBef>
                <a:spcPct val="0"/>
              </a:spcBef>
            </a:pPr>
            <a:endParaRPr altLang="fr-FR"/>
          </a:p>
          <a:p>
            <a:pPr eaLnBrk="1" hangingPunct="1">
              <a:spcBef>
                <a:spcPct val="0"/>
              </a:spcBef>
            </a:pPr>
            <a:r>
              <a:rPr altLang="fr-FR"/>
              <a:t>- Les niveaux d’intervention :</a:t>
            </a:r>
          </a:p>
          <a:p>
            <a:pPr eaLnBrk="1" hangingPunct="1">
              <a:spcBef>
                <a:spcPct val="0"/>
              </a:spcBef>
            </a:pPr>
            <a:endParaRPr altLang="fr-FR"/>
          </a:p>
          <a:p>
            <a:pPr eaLnBrk="1" hangingPunct="1">
              <a:spcBef>
                <a:spcPct val="0"/>
              </a:spcBef>
            </a:pPr>
            <a:r>
              <a:rPr altLang="fr-FR"/>
              <a:t>o Authentification</a:t>
            </a:r>
          </a:p>
          <a:p>
            <a:pPr eaLnBrk="1" hangingPunct="1">
              <a:spcBef>
                <a:spcPct val="0"/>
              </a:spcBef>
            </a:pPr>
            <a:endParaRPr altLang="fr-FR"/>
          </a:p>
          <a:p>
            <a:pPr eaLnBrk="1" hangingPunct="1">
              <a:spcBef>
                <a:spcPct val="0"/>
              </a:spcBef>
            </a:pPr>
            <a:r>
              <a:rPr altLang="fr-FR"/>
              <a:t>o Autorisation</a:t>
            </a:r>
          </a:p>
          <a:p>
            <a:pPr eaLnBrk="1" hangingPunct="1">
              <a:spcBef>
                <a:spcPct val="0"/>
              </a:spcBef>
            </a:pPr>
            <a:endParaRPr altLang="fr-FR"/>
          </a:p>
          <a:p>
            <a:pPr eaLnBrk="1" hangingPunct="1">
              <a:spcBef>
                <a:spcPct val="0"/>
              </a:spcBef>
            </a:pPr>
            <a:r>
              <a:rPr altLang="fr-FR"/>
              <a:t>o Confidentialité</a:t>
            </a:r>
          </a:p>
          <a:p>
            <a:pPr eaLnBrk="1" hangingPunct="1">
              <a:spcBef>
                <a:spcPct val="0"/>
              </a:spcBef>
            </a:pPr>
            <a:endParaRPr altLang="fr-FR"/>
          </a:p>
          <a:p>
            <a:pPr eaLnBrk="1" hangingPunct="1">
              <a:spcBef>
                <a:spcPct val="0"/>
              </a:spcBef>
            </a:pPr>
            <a:r>
              <a:rPr altLang="fr-FR"/>
              <a:t>o Intégrité </a:t>
            </a:r>
          </a:p>
          <a:p>
            <a:pPr eaLnBrk="1" hangingPunct="1">
              <a:spcBef>
                <a:spcPct val="0"/>
              </a:spcBef>
            </a:pPr>
            <a:endParaRPr altLang="fr-FR"/>
          </a:p>
          <a:p>
            <a:pPr eaLnBrk="1" hangingPunct="1">
              <a:spcBef>
                <a:spcPct val="0"/>
              </a:spcBef>
            </a:pPr>
            <a:r>
              <a:rPr altLang="fr-FR"/>
              <a:t>o Non répudiation</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196</a:t>
            </a:fld>
            <a:endParaRPr lang="fr-FR" altLang="fr-FR"/>
          </a:p>
        </p:txBody>
      </p:sp>
    </p:spTree>
    <p:extLst>
      <p:ext uri="{BB962C8B-B14F-4D97-AF65-F5344CB8AC3E}">
        <p14:creationId xmlns:p14="http://schemas.microsoft.com/office/powerpoint/2010/main" val="17029542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altLang="fr-FR"/>
              <a:t>Voici un autre exemple de diapositives de vue d’ensemble utilisant des transitions.</a:t>
            </a:r>
          </a:p>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197</a:t>
            </a:fld>
            <a:endParaRPr lang="fr-FR" altLang="fr-FR"/>
          </a:p>
        </p:txBody>
      </p:sp>
    </p:spTree>
    <p:extLst>
      <p:ext uri="{BB962C8B-B14F-4D97-AF65-F5344CB8AC3E}">
        <p14:creationId xmlns:p14="http://schemas.microsoft.com/office/powerpoint/2010/main" val="19645266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198</a:t>
            </a:fld>
            <a:endParaRPr lang="fr-FR" altLang="fr-FR"/>
          </a:p>
        </p:txBody>
      </p:sp>
    </p:spTree>
    <p:extLst>
      <p:ext uri="{BB962C8B-B14F-4D97-AF65-F5344CB8AC3E}">
        <p14:creationId xmlns:p14="http://schemas.microsoft.com/office/powerpoint/2010/main" val="168110289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199</a:t>
            </a:fld>
            <a:endParaRPr lang="fr-FR" altLang="fr-FR"/>
          </a:p>
        </p:txBody>
      </p:sp>
    </p:spTree>
    <p:extLst>
      <p:ext uri="{BB962C8B-B14F-4D97-AF65-F5344CB8AC3E}">
        <p14:creationId xmlns:p14="http://schemas.microsoft.com/office/powerpoint/2010/main" val="402016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a:t>
            </a:fld>
            <a:endParaRPr lang="fr-FR" altLang="fr-FR"/>
          </a:p>
        </p:txBody>
      </p:sp>
    </p:spTree>
    <p:extLst>
      <p:ext uri="{BB962C8B-B14F-4D97-AF65-F5344CB8AC3E}">
        <p14:creationId xmlns:p14="http://schemas.microsoft.com/office/powerpoint/2010/main" val="397870197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200</a:t>
            </a:fld>
            <a:endParaRPr lang="fr-FR" altLang="fr-FR"/>
          </a:p>
        </p:txBody>
      </p:sp>
    </p:spTree>
    <p:extLst>
      <p:ext uri="{BB962C8B-B14F-4D97-AF65-F5344CB8AC3E}">
        <p14:creationId xmlns:p14="http://schemas.microsoft.com/office/powerpoint/2010/main" val="15985924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201</a:t>
            </a:fld>
            <a:endParaRPr lang="fr-FR" altLang="fr-FR"/>
          </a:p>
        </p:txBody>
      </p:sp>
    </p:spTree>
    <p:extLst>
      <p:ext uri="{BB962C8B-B14F-4D97-AF65-F5344CB8AC3E}">
        <p14:creationId xmlns:p14="http://schemas.microsoft.com/office/powerpoint/2010/main" val="87229799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202</a:t>
            </a:fld>
            <a:endParaRPr lang="fr-FR" altLang="fr-FR"/>
          </a:p>
        </p:txBody>
      </p:sp>
    </p:spTree>
    <p:extLst>
      <p:ext uri="{BB962C8B-B14F-4D97-AF65-F5344CB8AC3E}">
        <p14:creationId xmlns:p14="http://schemas.microsoft.com/office/powerpoint/2010/main" val="244499941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203</a:t>
            </a:fld>
            <a:endParaRPr lang="fr-FR" altLang="fr-FR"/>
          </a:p>
        </p:txBody>
      </p:sp>
    </p:spTree>
    <p:extLst>
      <p:ext uri="{BB962C8B-B14F-4D97-AF65-F5344CB8AC3E}">
        <p14:creationId xmlns:p14="http://schemas.microsoft.com/office/powerpoint/2010/main" val="179561608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204</a:t>
            </a:fld>
            <a:endParaRPr lang="fr-FR" altLang="fr-FR"/>
          </a:p>
        </p:txBody>
      </p:sp>
    </p:spTree>
    <p:extLst>
      <p:ext uri="{BB962C8B-B14F-4D97-AF65-F5344CB8AC3E}">
        <p14:creationId xmlns:p14="http://schemas.microsoft.com/office/powerpoint/2010/main" val="28277328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205</a:t>
            </a:fld>
            <a:endParaRPr lang="fr-FR" altLang="fr-FR"/>
          </a:p>
        </p:txBody>
      </p:sp>
    </p:spTree>
    <p:extLst>
      <p:ext uri="{BB962C8B-B14F-4D97-AF65-F5344CB8AC3E}">
        <p14:creationId xmlns:p14="http://schemas.microsoft.com/office/powerpoint/2010/main" val="280501385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206</a:t>
            </a:fld>
            <a:endParaRPr lang="fr-FR" altLang="fr-FR"/>
          </a:p>
        </p:txBody>
      </p:sp>
    </p:spTree>
    <p:extLst>
      <p:ext uri="{BB962C8B-B14F-4D97-AF65-F5344CB8AC3E}">
        <p14:creationId xmlns:p14="http://schemas.microsoft.com/office/powerpoint/2010/main" val="4692079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207</a:t>
            </a:fld>
            <a:endParaRPr lang="fr-FR" altLang="fr-FR"/>
          </a:p>
        </p:txBody>
      </p:sp>
    </p:spTree>
    <p:extLst>
      <p:ext uri="{BB962C8B-B14F-4D97-AF65-F5344CB8AC3E}">
        <p14:creationId xmlns:p14="http://schemas.microsoft.com/office/powerpoint/2010/main" val="24576774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208</a:t>
            </a:fld>
            <a:endParaRPr lang="fr-FR" altLang="fr-FR"/>
          </a:p>
        </p:txBody>
      </p:sp>
    </p:spTree>
    <p:extLst>
      <p:ext uri="{BB962C8B-B14F-4D97-AF65-F5344CB8AC3E}">
        <p14:creationId xmlns:p14="http://schemas.microsoft.com/office/powerpoint/2010/main" val="34465330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209</a:t>
            </a:fld>
            <a:endParaRPr lang="fr-FR" altLang="fr-FR"/>
          </a:p>
        </p:txBody>
      </p:sp>
    </p:spTree>
    <p:extLst>
      <p:ext uri="{BB962C8B-B14F-4D97-AF65-F5344CB8AC3E}">
        <p14:creationId xmlns:p14="http://schemas.microsoft.com/office/powerpoint/2010/main" val="1749619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21</a:t>
            </a:fld>
            <a:endParaRPr lang="fr-FR" alt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210</a:t>
            </a:fld>
            <a:endParaRPr lang="fr-FR" altLang="fr-FR"/>
          </a:p>
        </p:txBody>
      </p:sp>
    </p:spTree>
    <p:extLst>
      <p:ext uri="{BB962C8B-B14F-4D97-AF65-F5344CB8AC3E}">
        <p14:creationId xmlns:p14="http://schemas.microsoft.com/office/powerpoint/2010/main" val="280517577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211</a:t>
            </a:fld>
            <a:endParaRPr lang="fr-FR" altLang="fr-FR"/>
          </a:p>
        </p:txBody>
      </p:sp>
    </p:spTree>
    <p:extLst>
      <p:ext uri="{BB962C8B-B14F-4D97-AF65-F5344CB8AC3E}">
        <p14:creationId xmlns:p14="http://schemas.microsoft.com/office/powerpoint/2010/main" val="26301856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212</a:t>
            </a:fld>
            <a:endParaRPr lang="fr-FR" altLang="fr-FR"/>
          </a:p>
        </p:txBody>
      </p:sp>
    </p:spTree>
    <p:extLst>
      <p:ext uri="{BB962C8B-B14F-4D97-AF65-F5344CB8AC3E}">
        <p14:creationId xmlns:p14="http://schemas.microsoft.com/office/powerpoint/2010/main" val="1866579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213</a:t>
            </a:fld>
            <a:endParaRPr lang="fr-FR" altLang="fr-FR"/>
          </a:p>
        </p:txBody>
      </p:sp>
    </p:spTree>
    <p:extLst>
      <p:ext uri="{BB962C8B-B14F-4D97-AF65-F5344CB8AC3E}">
        <p14:creationId xmlns:p14="http://schemas.microsoft.com/office/powerpoint/2010/main" val="456654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214</a:t>
            </a:fld>
            <a:endParaRPr lang="fr-FR" altLang="fr-FR"/>
          </a:p>
        </p:txBody>
      </p:sp>
    </p:spTree>
    <p:extLst>
      <p:ext uri="{BB962C8B-B14F-4D97-AF65-F5344CB8AC3E}">
        <p14:creationId xmlns:p14="http://schemas.microsoft.com/office/powerpoint/2010/main" val="3376236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215</a:t>
            </a:fld>
            <a:endParaRPr lang="fr-FR" altLang="fr-FR"/>
          </a:p>
        </p:txBody>
      </p:sp>
    </p:spTree>
    <p:extLst>
      <p:ext uri="{BB962C8B-B14F-4D97-AF65-F5344CB8AC3E}">
        <p14:creationId xmlns:p14="http://schemas.microsoft.com/office/powerpoint/2010/main" val="12356389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216</a:t>
            </a:fld>
            <a:endParaRPr lang="fr-FR" altLang="fr-FR"/>
          </a:p>
        </p:txBody>
      </p:sp>
    </p:spTree>
    <p:extLst>
      <p:ext uri="{BB962C8B-B14F-4D97-AF65-F5344CB8AC3E}">
        <p14:creationId xmlns:p14="http://schemas.microsoft.com/office/powerpoint/2010/main" val="80733737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217</a:t>
            </a:fld>
            <a:endParaRPr lang="fr-FR" altLang="fr-FR"/>
          </a:p>
        </p:txBody>
      </p:sp>
    </p:spTree>
    <p:extLst>
      <p:ext uri="{BB962C8B-B14F-4D97-AF65-F5344CB8AC3E}">
        <p14:creationId xmlns:p14="http://schemas.microsoft.com/office/powerpoint/2010/main" val="386609487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altLang="fr-FR"/>
              <a:t>Voici un autre exemple de diapositives de vue d’ensemble utilisant des transitions.</a:t>
            </a:r>
          </a:p>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218</a:t>
            </a:fld>
            <a:endParaRPr lang="fr-FR" altLang="fr-FR"/>
          </a:p>
        </p:txBody>
      </p:sp>
    </p:spTree>
    <p:extLst>
      <p:ext uri="{BB962C8B-B14F-4D97-AF65-F5344CB8AC3E}">
        <p14:creationId xmlns:p14="http://schemas.microsoft.com/office/powerpoint/2010/main" val="71611693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219</a:t>
            </a:fld>
            <a:endParaRPr lang="fr-FR" altLang="fr-FR"/>
          </a:p>
        </p:txBody>
      </p:sp>
    </p:spTree>
    <p:extLst>
      <p:ext uri="{BB962C8B-B14F-4D97-AF65-F5344CB8AC3E}">
        <p14:creationId xmlns:p14="http://schemas.microsoft.com/office/powerpoint/2010/main" val="1048130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22</a:t>
            </a:fld>
            <a:endParaRPr lang="fr-FR" alt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220</a:t>
            </a:fld>
            <a:endParaRPr lang="fr-FR" altLang="fr-FR"/>
          </a:p>
        </p:txBody>
      </p:sp>
    </p:spTree>
    <p:extLst>
      <p:ext uri="{BB962C8B-B14F-4D97-AF65-F5344CB8AC3E}">
        <p14:creationId xmlns:p14="http://schemas.microsoft.com/office/powerpoint/2010/main" val="146078445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221</a:t>
            </a:fld>
            <a:endParaRPr lang="fr-FR" altLang="fr-FR"/>
          </a:p>
        </p:txBody>
      </p:sp>
    </p:spTree>
    <p:extLst>
      <p:ext uri="{BB962C8B-B14F-4D97-AF65-F5344CB8AC3E}">
        <p14:creationId xmlns:p14="http://schemas.microsoft.com/office/powerpoint/2010/main" val="414253485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222</a:t>
            </a:fld>
            <a:endParaRPr lang="fr-FR" altLang="fr-FR"/>
          </a:p>
        </p:txBody>
      </p:sp>
    </p:spTree>
    <p:extLst>
      <p:ext uri="{BB962C8B-B14F-4D97-AF65-F5344CB8AC3E}">
        <p14:creationId xmlns:p14="http://schemas.microsoft.com/office/powerpoint/2010/main" val="11800648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223</a:t>
            </a:fld>
            <a:endParaRPr lang="fr-FR" altLang="fr-FR"/>
          </a:p>
        </p:txBody>
      </p:sp>
    </p:spTree>
    <p:extLst>
      <p:ext uri="{BB962C8B-B14F-4D97-AF65-F5344CB8AC3E}">
        <p14:creationId xmlns:p14="http://schemas.microsoft.com/office/powerpoint/2010/main" val="164971128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224</a:t>
            </a:fld>
            <a:endParaRPr lang="fr-FR" altLang="fr-FR"/>
          </a:p>
        </p:txBody>
      </p:sp>
    </p:spTree>
    <p:extLst>
      <p:ext uri="{BB962C8B-B14F-4D97-AF65-F5344CB8AC3E}">
        <p14:creationId xmlns:p14="http://schemas.microsoft.com/office/powerpoint/2010/main" val="275378520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225</a:t>
            </a:fld>
            <a:endParaRPr lang="fr-FR" altLang="fr-FR"/>
          </a:p>
        </p:txBody>
      </p:sp>
    </p:spTree>
    <p:extLst>
      <p:ext uri="{BB962C8B-B14F-4D97-AF65-F5344CB8AC3E}">
        <p14:creationId xmlns:p14="http://schemas.microsoft.com/office/powerpoint/2010/main" val="324352246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226</a:t>
            </a:fld>
            <a:endParaRPr lang="fr-FR" altLang="fr-FR"/>
          </a:p>
        </p:txBody>
      </p:sp>
    </p:spTree>
    <p:extLst>
      <p:ext uri="{BB962C8B-B14F-4D97-AF65-F5344CB8AC3E}">
        <p14:creationId xmlns:p14="http://schemas.microsoft.com/office/powerpoint/2010/main" val="123314116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227</a:t>
            </a:fld>
            <a:endParaRPr lang="fr-FR" altLang="fr-FR"/>
          </a:p>
        </p:txBody>
      </p:sp>
    </p:spTree>
    <p:extLst>
      <p:ext uri="{BB962C8B-B14F-4D97-AF65-F5344CB8AC3E}">
        <p14:creationId xmlns:p14="http://schemas.microsoft.com/office/powerpoint/2010/main" val="371828452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228</a:t>
            </a:fld>
            <a:endParaRPr lang="fr-FR" altLang="fr-FR"/>
          </a:p>
        </p:txBody>
      </p:sp>
    </p:spTree>
    <p:extLst>
      <p:ext uri="{BB962C8B-B14F-4D97-AF65-F5344CB8AC3E}">
        <p14:creationId xmlns:p14="http://schemas.microsoft.com/office/powerpoint/2010/main" val="326582012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229</a:t>
            </a:fld>
            <a:endParaRPr lang="fr-FR" altLang="fr-FR"/>
          </a:p>
        </p:txBody>
      </p:sp>
    </p:spTree>
    <p:extLst>
      <p:ext uri="{BB962C8B-B14F-4D97-AF65-F5344CB8AC3E}">
        <p14:creationId xmlns:p14="http://schemas.microsoft.com/office/powerpoint/2010/main" val="1002405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a:t>
            </a:fld>
            <a:endParaRPr lang="fr-FR" altLang="fr-FR"/>
          </a:p>
        </p:txBody>
      </p:sp>
    </p:spTree>
    <p:extLst>
      <p:ext uri="{BB962C8B-B14F-4D97-AF65-F5344CB8AC3E}">
        <p14:creationId xmlns:p14="http://schemas.microsoft.com/office/powerpoint/2010/main" val="794807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230</a:t>
            </a:fld>
            <a:endParaRPr lang="fr-FR" altLang="fr-FR"/>
          </a:p>
        </p:txBody>
      </p:sp>
    </p:spTree>
    <p:extLst>
      <p:ext uri="{BB962C8B-B14F-4D97-AF65-F5344CB8AC3E}">
        <p14:creationId xmlns:p14="http://schemas.microsoft.com/office/powerpoint/2010/main" val="48108366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231</a:t>
            </a:fld>
            <a:endParaRPr lang="fr-FR" altLang="fr-FR"/>
          </a:p>
        </p:txBody>
      </p:sp>
    </p:spTree>
    <p:extLst>
      <p:ext uri="{BB962C8B-B14F-4D97-AF65-F5344CB8AC3E}">
        <p14:creationId xmlns:p14="http://schemas.microsoft.com/office/powerpoint/2010/main" val="302370835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232</a:t>
            </a:fld>
            <a:endParaRPr lang="fr-FR" altLang="fr-FR"/>
          </a:p>
        </p:txBody>
      </p:sp>
    </p:spTree>
    <p:extLst>
      <p:ext uri="{BB962C8B-B14F-4D97-AF65-F5344CB8AC3E}">
        <p14:creationId xmlns:p14="http://schemas.microsoft.com/office/powerpoint/2010/main" val="32084462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233</a:t>
            </a:fld>
            <a:endParaRPr lang="fr-FR" altLang="fr-FR"/>
          </a:p>
        </p:txBody>
      </p:sp>
    </p:spTree>
    <p:extLst>
      <p:ext uri="{BB962C8B-B14F-4D97-AF65-F5344CB8AC3E}">
        <p14:creationId xmlns:p14="http://schemas.microsoft.com/office/powerpoint/2010/main" val="404554400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234</a:t>
            </a:fld>
            <a:endParaRPr lang="fr-FR" altLang="fr-FR"/>
          </a:p>
        </p:txBody>
      </p:sp>
    </p:spTree>
    <p:extLst>
      <p:ext uri="{BB962C8B-B14F-4D97-AF65-F5344CB8AC3E}">
        <p14:creationId xmlns:p14="http://schemas.microsoft.com/office/powerpoint/2010/main" val="317048804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235</a:t>
            </a:fld>
            <a:endParaRPr lang="fr-FR" altLang="fr-FR"/>
          </a:p>
        </p:txBody>
      </p:sp>
    </p:spTree>
    <p:extLst>
      <p:ext uri="{BB962C8B-B14F-4D97-AF65-F5344CB8AC3E}">
        <p14:creationId xmlns:p14="http://schemas.microsoft.com/office/powerpoint/2010/main" val="421295437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236</a:t>
            </a:fld>
            <a:endParaRPr lang="fr-FR" altLang="fr-FR"/>
          </a:p>
        </p:txBody>
      </p:sp>
    </p:spTree>
    <p:extLst>
      <p:ext uri="{BB962C8B-B14F-4D97-AF65-F5344CB8AC3E}">
        <p14:creationId xmlns:p14="http://schemas.microsoft.com/office/powerpoint/2010/main" val="280780156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237</a:t>
            </a:fld>
            <a:endParaRPr lang="fr-FR" altLang="fr-FR"/>
          </a:p>
        </p:txBody>
      </p:sp>
    </p:spTree>
    <p:extLst>
      <p:ext uri="{BB962C8B-B14F-4D97-AF65-F5344CB8AC3E}">
        <p14:creationId xmlns:p14="http://schemas.microsoft.com/office/powerpoint/2010/main" val="230486081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238</a:t>
            </a:fld>
            <a:endParaRPr lang="fr-FR" altLang="fr-FR"/>
          </a:p>
        </p:txBody>
      </p:sp>
    </p:spTree>
    <p:extLst>
      <p:ext uri="{BB962C8B-B14F-4D97-AF65-F5344CB8AC3E}">
        <p14:creationId xmlns:p14="http://schemas.microsoft.com/office/powerpoint/2010/main" val="4681132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239</a:t>
            </a:fld>
            <a:endParaRPr lang="fr-FR" altLang="fr-FR"/>
          </a:p>
        </p:txBody>
      </p:sp>
    </p:spTree>
    <p:extLst>
      <p:ext uri="{BB962C8B-B14F-4D97-AF65-F5344CB8AC3E}">
        <p14:creationId xmlns:p14="http://schemas.microsoft.com/office/powerpoint/2010/main" val="2848096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a:t>
            </a:fld>
            <a:endParaRPr lang="fr-FR" altLang="fr-FR"/>
          </a:p>
        </p:txBody>
      </p:sp>
    </p:spTree>
    <p:extLst>
      <p:ext uri="{BB962C8B-B14F-4D97-AF65-F5344CB8AC3E}">
        <p14:creationId xmlns:p14="http://schemas.microsoft.com/office/powerpoint/2010/main" val="38210997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240</a:t>
            </a:fld>
            <a:endParaRPr lang="fr-FR" altLang="fr-FR"/>
          </a:p>
        </p:txBody>
      </p:sp>
    </p:spTree>
    <p:extLst>
      <p:ext uri="{BB962C8B-B14F-4D97-AF65-F5344CB8AC3E}">
        <p14:creationId xmlns:p14="http://schemas.microsoft.com/office/powerpoint/2010/main" val="149576792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241</a:t>
            </a:fld>
            <a:endParaRPr lang="fr-FR" altLang="fr-FR"/>
          </a:p>
        </p:txBody>
      </p:sp>
    </p:spTree>
    <p:extLst>
      <p:ext uri="{BB962C8B-B14F-4D97-AF65-F5344CB8AC3E}">
        <p14:creationId xmlns:p14="http://schemas.microsoft.com/office/powerpoint/2010/main" val="392867554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242</a:t>
            </a:fld>
            <a:endParaRPr lang="fr-FR" altLang="fr-FR"/>
          </a:p>
        </p:txBody>
      </p:sp>
    </p:spTree>
    <p:extLst>
      <p:ext uri="{BB962C8B-B14F-4D97-AF65-F5344CB8AC3E}">
        <p14:creationId xmlns:p14="http://schemas.microsoft.com/office/powerpoint/2010/main" val="310649049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243</a:t>
            </a:fld>
            <a:endParaRPr lang="fr-FR" altLang="fr-FR"/>
          </a:p>
        </p:txBody>
      </p:sp>
    </p:spTree>
    <p:extLst>
      <p:ext uri="{BB962C8B-B14F-4D97-AF65-F5344CB8AC3E}">
        <p14:creationId xmlns:p14="http://schemas.microsoft.com/office/powerpoint/2010/main" val="69701483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244</a:t>
            </a:fld>
            <a:endParaRPr lang="fr-FR" altLang="fr-FR"/>
          </a:p>
        </p:txBody>
      </p:sp>
    </p:spTree>
    <p:extLst>
      <p:ext uri="{BB962C8B-B14F-4D97-AF65-F5344CB8AC3E}">
        <p14:creationId xmlns:p14="http://schemas.microsoft.com/office/powerpoint/2010/main" val="112648296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245</a:t>
            </a:fld>
            <a:endParaRPr lang="fr-FR" altLang="fr-FR"/>
          </a:p>
        </p:txBody>
      </p:sp>
    </p:spTree>
    <p:extLst>
      <p:ext uri="{BB962C8B-B14F-4D97-AF65-F5344CB8AC3E}">
        <p14:creationId xmlns:p14="http://schemas.microsoft.com/office/powerpoint/2010/main" val="6797765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246</a:t>
            </a:fld>
            <a:endParaRPr lang="fr-FR" altLang="fr-FR"/>
          </a:p>
        </p:txBody>
      </p:sp>
    </p:spTree>
    <p:extLst>
      <p:ext uri="{BB962C8B-B14F-4D97-AF65-F5344CB8AC3E}">
        <p14:creationId xmlns:p14="http://schemas.microsoft.com/office/powerpoint/2010/main" val="24252561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247</a:t>
            </a:fld>
            <a:endParaRPr lang="fr-FR" altLang="fr-FR"/>
          </a:p>
        </p:txBody>
      </p:sp>
    </p:spTree>
    <p:extLst>
      <p:ext uri="{BB962C8B-B14F-4D97-AF65-F5344CB8AC3E}">
        <p14:creationId xmlns:p14="http://schemas.microsoft.com/office/powerpoint/2010/main" val="18917946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248</a:t>
            </a:fld>
            <a:endParaRPr lang="fr-FR" altLang="fr-FR"/>
          </a:p>
        </p:txBody>
      </p:sp>
    </p:spTree>
    <p:extLst>
      <p:ext uri="{BB962C8B-B14F-4D97-AF65-F5344CB8AC3E}">
        <p14:creationId xmlns:p14="http://schemas.microsoft.com/office/powerpoint/2010/main" val="38894352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249</a:t>
            </a:fld>
            <a:endParaRPr lang="fr-FR" altLang="fr-FR"/>
          </a:p>
        </p:txBody>
      </p:sp>
    </p:spTree>
    <p:extLst>
      <p:ext uri="{BB962C8B-B14F-4D97-AF65-F5344CB8AC3E}">
        <p14:creationId xmlns:p14="http://schemas.microsoft.com/office/powerpoint/2010/main" val="2682339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a:t>
            </a:fld>
            <a:endParaRPr lang="fr-FR" altLang="fr-FR"/>
          </a:p>
        </p:txBody>
      </p:sp>
    </p:spTree>
    <p:extLst>
      <p:ext uri="{BB962C8B-B14F-4D97-AF65-F5344CB8AC3E}">
        <p14:creationId xmlns:p14="http://schemas.microsoft.com/office/powerpoint/2010/main" val="46845823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250</a:t>
            </a:fld>
            <a:endParaRPr lang="fr-FR" altLang="fr-FR"/>
          </a:p>
        </p:txBody>
      </p:sp>
    </p:spTree>
    <p:extLst>
      <p:ext uri="{BB962C8B-B14F-4D97-AF65-F5344CB8AC3E}">
        <p14:creationId xmlns:p14="http://schemas.microsoft.com/office/powerpoint/2010/main" val="21134363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252</a:t>
            </a:fld>
            <a:endParaRPr lang="fr-FR" altLang="fr-FR"/>
          </a:p>
        </p:txBody>
      </p:sp>
    </p:spTree>
    <p:extLst>
      <p:ext uri="{BB962C8B-B14F-4D97-AF65-F5344CB8AC3E}">
        <p14:creationId xmlns:p14="http://schemas.microsoft.com/office/powerpoint/2010/main" val="89858508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253</a:t>
            </a:fld>
            <a:endParaRPr lang="fr-FR" altLang="fr-FR"/>
          </a:p>
        </p:txBody>
      </p:sp>
    </p:spTree>
    <p:extLst>
      <p:ext uri="{BB962C8B-B14F-4D97-AF65-F5344CB8AC3E}">
        <p14:creationId xmlns:p14="http://schemas.microsoft.com/office/powerpoint/2010/main" val="20808615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254</a:t>
            </a:fld>
            <a:endParaRPr lang="fr-FR" altLang="fr-FR"/>
          </a:p>
        </p:txBody>
      </p:sp>
    </p:spTree>
    <p:extLst>
      <p:ext uri="{BB962C8B-B14F-4D97-AF65-F5344CB8AC3E}">
        <p14:creationId xmlns:p14="http://schemas.microsoft.com/office/powerpoint/2010/main" val="428620181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255</a:t>
            </a:fld>
            <a:endParaRPr lang="fr-FR" altLang="fr-FR"/>
          </a:p>
        </p:txBody>
      </p:sp>
    </p:spTree>
    <p:extLst>
      <p:ext uri="{BB962C8B-B14F-4D97-AF65-F5344CB8AC3E}">
        <p14:creationId xmlns:p14="http://schemas.microsoft.com/office/powerpoint/2010/main" val="122466585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256</a:t>
            </a:fld>
            <a:endParaRPr lang="fr-FR" altLang="fr-FR"/>
          </a:p>
        </p:txBody>
      </p:sp>
    </p:spTree>
    <p:extLst>
      <p:ext uri="{BB962C8B-B14F-4D97-AF65-F5344CB8AC3E}">
        <p14:creationId xmlns:p14="http://schemas.microsoft.com/office/powerpoint/2010/main" val="187371025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257</a:t>
            </a:fld>
            <a:endParaRPr lang="fr-FR" altLang="fr-FR"/>
          </a:p>
        </p:txBody>
      </p:sp>
    </p:spTree>
    <p:extLst>
      <p:ext uri="{BB962C8B-B14F-4D97-AF65-F5344CB8AC3E}">
        <p14:creationId xmlns:p14="http://schemas.microsoft.com/office/powerpoint/2010/main" val="281725707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258</a:t>
            </a:fld>
            <a:endParaRPr lang="fr-FR" altLang="fr-FR"/>
          </a:p>
        </p:txBody>
      </p:sp>
    </p:spTree>
    <p:extLst>
      <p:ext uri="{BB962C8B-B14F-4D97-AF65-F5344CB8AC3E}">
        <p14:creationId xmlns:p14="http://schemas.microsoft.com/office/powerpoint/2010/main" val="78717304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259</a:t>
            </a:fld>
            <a:endParaRPr lang="fr-FR" altLang="fr-FR"/>
          </a:p>
        </p:txBody>
      </p:sp>
    </p:spTree>
    <p:extLst>
      <p:ext uri="{BB962C8B-B14F-4D97-AF65-F5344CB8AC3E}">
        <p14:creationId xmlns:p14="http://schemas.microsoft.com/office/powerpoint/2010/main" val="298743495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260</a:t>
            </a:fld>
            <a:endParaRPr lang="fr-FR" altLang="fr-FR"/>
          </a:p>
        </p:txBody>
      </p:sp>
    </p:spTree>
    <p:extLst>
      <p:ext uri="{BB962C8B-B14F-4D97-AF65-F5344CB8AC3E}">
        <p14:creationId xmlns:p14="http://schemas.microsoft.com/office/powerpoint/2010/main" val="791961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a:t>
            </a:fld>
            <a:endParaRPr lang="fr-FR" altLang="fr-FR"/>
          </a:p>
        </p:txBody>
      </p:sp>
    </p:spTree>
    <p:extLst>
      <p:ext uri="{BB962C8B-B14F-4D97-AF65-F5344CB8AC3E}">
        <p14:creationId xmlns:p14="http://schemas.microsoft.com/office/powerpoint/2010/main" val="275957633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261</a:t>
            </a:fld>
            <a:endParaRPr lang="fr-FR" altLang="fr-FR"/>
          </a:p>
        </p:txBody>
      </p:sp>
    </p:spTree>
    <p:extLst>
      <p:ext uri="{BB962C8B-B14F-4D97-AF65-F5344CB8AC3E}">
        <p14:creationId xmlns:p14="http://schemas.microsoft.com/office/powerpoint/2010/main" val="12140174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262</a:t>
            </a:fld>
            <a:endParaRPr lang="fr-FR" altLang="fr-FR"/>
          </a:p>
        </p:txBody>
      </p:sp>
    </p:spTree>
    <p:extLst>
      <p:ext uri="{BB962C8B-B14F-4D97-AF65-F5344CB8AC3E}">
        <p14:creationId xmlns:p14="http://schemas.microsoft.com/office/powerpoint/2010/main" val="220151356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263</a:t>
            </a:fld>
            <a:endParaRPr lang="fr-FR" altLang="fr-FR"/>
          </a:p>
        </p:txBody>
      </p:sp>
    </p:spTree>
    <p:extLst>
      <p:ext uri="{BB962C8B-B14F-4D97-AF65-F5344CB8AC3E}">
        <p14:creationId xmlns:p14="http://schemas.microsoft.com/office/powerpoint/2010/main" val="45824750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264</a:t>
            </a:fld>
            <a:endParaRPr lang="fr-FR" altLang="fr-FR"/>
          </a:p>
        </p:txBody>
      </p:sp>
    </p:spTree>
    <p:extLst>
      <p:ext uri="{BB962C8B-B14F-4D97-AF65-F5344CB8AC3E}">
        <p14:creationId xmlns:p14="http://schemas.microsoft.com/office/powerpoint/2010/main" val="157276366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265</a:t>
            </a:fld>
            <a:endParaRPr lang="fr-FR" altLang="fr-FR"/>
          </a:p>
        </p:txBody>
      </p:sp>
    </p:spTree>
    <p:extLst>
      <p:ext uri="{BB962C8B-B14F-4D97-AF65-F5344CB8AC3E}">
        <p14:creationId xmlns:p14="http://schemas.microsoft.com/office/powerpoint/2010/main" val="389508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266</a:t>
            </a:fld>
            <a:endParaRPr lang="fr-FR" altLang="fr-FR"/>
          </a:p>
        </p:txBody>
      </p:sp>
    </p:spTree>
    <p:extLst>
      <p:ext uri="{BB962C8B-B14F-4D97-AF65-F5344CB8AC3E}">
        <p14:creationId xmlns:p14="http://schemas.microsoft.com/office/powerpoint/2010/main" val="165440810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267</a:t>
            </a:fld>
            <a:endParaRPr lang="fr-FR" altLang="fr-FR"/>
          </a:p>
        </p:txBody>
      </p:sp>
    </p:spTree>
    <p:extLst>
      <p:ext uri="{BB962C8B-B14F-4D97-AF65-F5344CB8AC3E}">
        <p14:creationId xmlns:p14="http://schemas.microsoft.com/office/powerpoint/2010/main" val="397597215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268</a:t>
            </a:fld>
            <a:endParaRPr lang="fr-FR" altLang="fr-FR"/>
          </a:p>
        </p:txBody>
      </p:sp>
    </p:spTree>
    <p:extLst>
      <p:ext uri="{BB962C8B-B14F-4D97-AF65-F5344CB8AC3E}">
        <p14:creationId xmlns:p14="http://schemas.microsoft.com/office/powerpoint/2010/main" val="276154896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269</a:t>
            </a:fld>
            <a:endParaRPr lang="fr-FR" altLang="fr-FR"/>
          </a:p>
        </p:txBody>
      </p:sp>
    </p:spTree>
    <p:extLst>
      <p:ext uri="{BB962C8B-B14F-4D97-AF65-F5344CB8AC3E}">
        <p14:creationId xmlns:p14="http://schemas.microsoft.com/office/powerpoint/2010/main" val="322011943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270</a:t>
            </a:fld>
            <a:endParaRPr lang="fr-FR" altLang="fr-FR"/>
          </a:p>
        </p:txBody>
      </p:sp>
    </p:spTree>
    <p:extLst>
      <p:ext uri="{BB962C8B-B14F-4D97-AF65-F5344CB8AC3E}">
        <p14:creationId xmlns:p14="http://schemas.microsoft.com/office/powerpoint/2010/main" val="2578244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a:t>
            </a:fld>
            <a:endParaRPr lang="fr-FR" altLang="fr-FR"/>
          </a:p>
        </p:txBody>
      </p:sp>
    </p:spTree>
    <p:extLst>
      <p:ext uri="{BB962C8B-B14F-4D97-AF65-F5344CB8AC3E}">
        <p14:creationId xmlns:p14="http://schemas.microsoft.com/office/powerpoint/2010/main" val="257997879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271</a:t>
            </a:fld>
            <a:endParaRPr lang="fr-FR" altLang="fr-FR"/>
          </a:p>
        </p:txBody>
      </p:sp>
    </p:spTree>
    <p:extLst>
      <p:ext uri="{BB962C8B-B14F-4D97-AF65-F5344CB8AC3E}">
        <p14:creationId xmlns:p14="http://schemas.microsoft.com/office/powerpoint/2010/main" val="46844696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272</a:t>
            </a:fld>
            <a:endParaRPr lang="fr-FR" altLang="fr-FR"/>
          </a:p>
        </p:txBody>
      </p:sp>
    </p:spTree>
    <p:extLst>
      <p:ext uri="{BB962C8B-B14F-4D97-AF65-F5344CB8AC3E}">
        <p14:creationId xmlns:p14="http://schemas.microsoft.com/office/powerpoint/2010/main" val="382798082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273</a:t>
            </a:fld>
            <a:endParaRPr lang="fr-FR" altLang="fr-FR"/>
          </a:p>
        </p:txBody>
      </p:sp>
    </p:spTree>
    <p:extLst>
      <p:ext uri="{BB962C8B-B14F-4D97-AF65-F5344CB8AC3E}">
        <p14:creationId xmlns:p14="http://schemas.microsoft.com/office/powerpoint/2010/main" val="172196675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274</a:t>
            </a:fld>
            <a:endParaRPr lang="fr-FR" altLang="fr-FR"/>
          </a:p>
        </p:txBody>
      </p:sp>
    </p:spTree>
    <p:extLst>
      <p:ext uri="{BB962C8B-B14F-4D97-AF65-F5344CB8AC3E}">
        <p14:creationId xmlns:p14="http://schemas.microsoft.com/office/powerpoint/2010/main" val="199430768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275</a:t>
            </a:fld>
            <a:endParaRPr lang="fr-FR" altLang="fr-FR"/>
          </a:p>
        </p:txBody>
      </p:sp>
    </p:spTree>
    <p:extLst>
      <p:ext uri="{BB962C8B-B14F-4D97-AF65-F5344CB8AC3E}">
        <p14:creationId xmlns:p14="http://schemas.microsoft.com/office/powerpoint/2010/main" val="280118675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276</a:t>
            </a:fld>
            <a:endParaRPr lang="fr-FR" altLang="fr-FR"/>
          </a:p>
        </p:txBody>
      </p:sp>
    </p:spTree>
    <p:extLst>
      <p:ext uri="{BB962C8B-B14F-4D97-AF65-F5344CB8AC3E}">
        <p14:creationId xmlns:p14="http://schemas.microsoft.com/office/powerpoint/2010/main" val="209195062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277</a:t>
            </a:fld>
            <a:endParaRPr lang="fr-FR" altLang="fr-FR"/>
          </a:p>
        </p:txBody>
      </p:sp>
    </p:spTree>
    <p:extLst>
      <p:ext uri="{BB962C8B-B14F-4D97-AF65-F5344CB8AC3E}">
        <p14:creationId xmlns:p14="http://schemas.microsoft.com/office/powerpoint/2010/main" val="83359697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278</a:t>
            </a:fld>
            <a:endParaRPr lang="fr-FR" altLang="fr-FR"/>
          </a:p>
        </p:txBody>
      </p:sp>
    </p:spTree>
    <p:extLst>
      <p:ext uri="{BB962C8B-B14F-4D97-AF65-F5344CB8AC3E}">
        <p14:creationId xmlns:p14="http://schemas.microsoft.com/office/powerpoint/2010/main" val="13609991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279</a:t>
            </a:fld>
            <a:endParaRPr lang="fr-FR" altLang="fr-FR"/>
          </a:p>
        </p:txBody>
      </p:sp>
    </p:spTree>
    <p:extLst>
      <p:ext uri="{BB962C8B-B14F-4D97-AF65-F5344CB8AC3E}">
        <p14:creationId xmlns:p14="http://schemas.microsoft.com/office/powerpoint/2010/main" val="300228907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280</a:t>
            </a:fld>
            <a:endParaRPr lang="fr-FR" altLang="fr-FR"/>
          </a:p>
        </p:txBody>
      </p:sp>
    </p:spTree>
    <p:extLst>
      <p:ext uri="{BB962C8B-B14F-4D97-AF65-F5344CB8AC3E}">
        <p14:creationId xmlns:p14="http://schemas.microsoft.com/office/powerpoint/2010/main" val="1533826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a:t>
            </a:fld>
            <a:endParaRPr lang="fr-FR" altLang="fr-FR"/>
          </a:p>
        </p:txBody>
      </p:sp>
    </p:spTree>
    <p:extLst>
      <p:ext uri="{BB962C8B-B14F-4D97-AF65-F5344CB8AC3E}">
        <p14:creationId xmlns:p14="http://schemas.microsoft.com/office/powerpoint/2010/main" val="357027861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r>
              <a:rPr lang="en-GB" dirty="0"/>
              <a:t>Attention pour jersey </a:t>
            </a:r>
            <a:r>
              <a:rPr lang="en-GB" dirty="0" err="1"/>
              <a:t>il</a:t>
            </a:r>
            <a:r>
              <a:rPr lang="en-GB" dirty="0"/>
              <a:t> </a:t>
            </a:r>
            <a:r>
              <a:rPr lang="en-GB" dirty="0" err="1"/>
              <a:t>faut</a:t>
            </a:r>
            <a:r>
              <a:rPr lang="en-GB" dirty="0"/>
              <a:t> </a:t>
            </a:r>
            <a:r>
              <a:rPr lang="en-GB" dirty="0" err="1"/>
              <a:t>ajouter</a:t>
            </a:r>
            <a:r>
              <a:rPr lang="en-GB" dirty="0"/>
              <a:t> le mapping </a:t>
            </a:r>
            <a:r>
              <a:rPr lang="en-GB" dirty="0" err="1"/>
              <a:t>Json</a:t>
            </a:r>
            <a:r>
              <a:rPr lang="en-GB" dirty="0"/>
              <a:t> du package Jackson </a:t>
            </a:r>
            <a:r>
              <a:rPr lang="en-GB" dirty="0" err="1"/>
              <a:t>dans</a:t>
            </a:r>
            <a:r>
              <a:rPr lang="en-GB" dirty="0"/>
              <a:t> web.xml</a:t>
            </a:r>
          </a:p>
          <a:p>
            <a:endParaRPr lang="en-GB" dirty="0"/>
          </a:p>
          <a:p>
            <a:r>
              <a:rPr lang="fr-FR" sz="1200" kern="1200" dirty="0">
                <a:solidFill>
                  <a:schemeClr val="tx1"/>
                </a:solidFill>
                <a:effectLst/>
                <a:latin typeface="+mn-lt"/>
                <a:ea typeface="+mn-ea"/>
                <a:cs typeface="+mn-cs"/>
              </a:rPr>
              <a:t>&lt;param-value&gt;&lt;</a:t>
            </a:r>
            <a:r>
              <a:rPr lang="fr-FR" sz="1200" kern="1200" dirty="0" err="1">
                <a:solidFill>
                  <a:schemeClr val="tx1"/>
                </a:solidFill>
                <a:effectLst/>
                <a:latin typeface="+mn-lt"/>
                <a:ea typeface="+mn-ea"/>
                <a:cs typeface="+mn-cs"/>
              </a:rPr>
              <a:t>my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webapp</a:t>
            </a:r>
            <a:r>
              <a:rPr lang="fr-FR" sz="1200" kern="1200" dirty="0">
                <a:solidFill>
                  <a:schemeClr val="tx1"/>
                </a:solidFill>
                <a:effectLst/>
                <a:latin typeface="+mn-lt"/>
                <a:ea typeface="+mn-ea"/>
                <a:cs typeface="+mn-cs"/>
              </a:rPr>
              <a:t> packages&gt;;</a:t>
            </a:r>
            <a:r>
              <a:rPr lang="fr-FR" sz="1200" kern="1200" dirty="0" err="1">
                <a:solidFill>
                  <a:schemeClr val="tx1"/>
                </a:solidFill>
                <a:effectLst/>
                <a:latin typeface="+mn-lt"/>
                <a:ea typeface="+mn-ea"/>
                <a:cs typeface="+mn-cs"/>
              </a:rPr>
              <a:t>org.codehaus.jackson.jaxrs</a:t>
            </a:r>
            <a:r>
              <a:rPr lang="fr-FR" sz="1200" kern="1200">
                <a:solidFill>
                  <a:schemeClr val="tx1"/>
                </a:solidFill>
                <a:effectLst/>
                <a:latin typeface="+mn-lt"/>
                <a:ea typeface="+mn-ea"/>
                <a:cs typeface="+mn-cs"/>
              </a:rPr>
              <a:t>&lt;/param-value&gt;</a:t>
            </a:r>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281</a:t>
            </a:fld>
            <a:endParaRPr lang="fr-FR" altLang="fr-FR"/>
          </a:p>
        </p:txBody>
      </p:sp>
    </p:spTree>
    <p:extLst>
      <p:ext uri="{BB962C8B-B14F-4D97-AF65-F5344CB8AC3E}">
        <p14:creationId xmlns:p14="http://schemas.microsoft.com/office/powerpoint/2010/main" val="129140202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282</a:t>
            </a:fld>
            <a:endParaRPr lang="fr-FR" altLang="fr-FR"/>
          </a:p>
        </p:txBody>
      </p:sp>
    </p:spTree>
    <p:extLst>
      <p:ext uri="{BB962C8B-B14F-4D97-AF65-F5344CB8AC3E}">
        <p14:creationId xmlns:p14="http://schemas.microsoft.com/office/powerpoint/2010/main" val="418760089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283</a:t>
            </a:fld>
            <a:endParaRPr lang="fr-FR" altLang="fr-FR"/>
          </a:p>
        </p:txBody>
      </p:sp>
    </p:spTree>
    <p:extLst>
      <p:ext uri="{BB962C8B-B14F-4D97-AF65-F5344CB8AC3E}">
        <p14:creationId xmlns:p14="http://schemas.microsoft.com/office/powerpoint/2010/main" val="52368971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284</a:t>
            </a:fld>
            <a:endParaRPr lang="fr-FR" altLang="fr-FR"/>
          </a:p>
        </p:txBody>
      </p:sp>
    </p:spTree>
    <p:extLst>
      <p:ext uri="{BB962C8B-B14F-4D97-AF65-F5344CB8AC3E}">
        <p14:creationId xmlns:p14="http://schemas.microsoft.com/office/powerpoint/2010/main" val="309516407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285</a:t>
            </a:fld>
            <a:endParaRPr lang="fr-FR" altLang="fr-FR"/>
          </a:p>
        </p:txBody>
      </p:sp>
    </p:spTree>
    <p:extLst>
      <p:ext uri="{BB962C8B-B14F-4D97-AF65-F5344CB8AC3E}">
        <p14:creationId xmlns:p14="http://schemas.microsoft.com/office/powerpoint/2010/main" val="26442589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286</a:t>
            </a:fld>
            <a:endParaRPr lang="fr-FR" altLang="fr-FR"/>
          </a:p>
        </p:txBody>
      </p:sp>
    </p:spTree>
    <p:extLst>
      <p:ext uri="{BB962C8B-B14F-4D97-AF65-F5344CB8AC3E}">
        <p14:creationId xmlns:p14="http://schemas.microsoft.com/office/powerpoint/2010/main" val="124223731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287</a:t>
            </a:fld>
            <a:endParaRPr lang="fr-FR" altLang="fr-FR"/>
          </a:p>
        </p:txBody>
      </p:sp>
    </p:spTree>
    <p:extLst>
      <p:ext uri="{BB962C8B-B14F-4D97-AF65-F5344CB8AC3E}">
        <p14:creationId xmlns:p14="http://schemas.microsoft.com/office/powerpoint/2010/main" val="68256739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288</a:t>
            </a:fld>
            <a:endParaRPr lang="fr-FR" altLang="fr-FR"/>
          </a:p>
        </p:txBody>
      </p:sp>
    </p:spTree>
    <p:extLst>
      <p:ext uri="{BB962C8B-B14F-4D97-AF65-F5344CB8AC3E}">
        <p14:creationId xmlns:p14="http://schemas.microsoft.com/office/powerpoint/2010/main" val="25215170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289</a:t>
            </a:fld>
            <a:endParaRPr lang="fr-FR" altLang="fr-FR"/>
          </a:p>
        </p:txBody>
      </p:sp>
    </p:spTree>
    <p:extLst>
      <p:ext uri="{BB962C8B-B14F-4D97-AF65-F5344CB8AC3E}">
        <p14:creationId xmlns:p14="http://schemas.microsoft.com/office/powerpoint/2010/main" val="93874232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290</a:t>
            </a:fld>
            <a:endParaRPr lang="fr-FR" altLang="fr-FR"/>
          </a:p>
        </p:txBody>
      </p:sp>
    </p:spTree>
    <p:extLst>
      <p:ext uri="{BB962C8B-B14F-4D97-AF65-F5344CB8AC3E}">
        <p14:creationId xmlns:p14="http://schemas.microsoft.com/office/powerpoint/2010/main" val="1447315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a:t>
            </a:fld>
            <a:endParaRPr lang="fr-FR" altLang="fr-FR"/>
          </a:p>
        </p:txBody>
      </p:sp>
    </p:spTree>
    <p:extLst>
      <p:ext uri="{BB962C8B-B14F-4D97-AF65-F5344CB8AC3E}">
        <p14:creationId xmlns:p14="http://schemas.microsoft.com/office/powerpoint/2010/main" val="50722331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291</a:t>
            </a:fld>
            <a:endParaRPr lang="fr-FR" altLang="fr-FR"/>
          </a:p>
        </p:txBody>
      </p:sp>
    </p:spTree>
    <p:extLst>
      <p:ext uri="{BB962C8B-B14F-4D97-AF65-F5344CB8AC3E}">
        <p14:creationId xmlns:p14="http://schemas.microsoft.com/office/powerpoint/2010/main" val="71191414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292</a:t>
            </a:fld>
            <a:endParaRPr lang="fr-FR" altLang="fr-FR"/>
          </a:p>
        </p:txBody>
      </p:sp>
    </p:spTree>
    <p:extLst>
      <p:ext uri="{BB962C8B-B14F-4D97-AF65-F5344CB8AC3E}">
        <p14:creationId xmlns:p14="http://schemas.microsoft.com/office/powerpoint/2010/main" val="3895733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293</a:t>
            </a:fld>
            <a:endParaRPr lang="fr-FR" altLang="fr-FR"/>
          </a:p>
        </p:txBody>
      </p:sp>
    </p:spTree>
    <p:extLst>
      <p:ext uri="{BB962C8B-B14F-4D97-AF65-F5344CB8AC3E}">
        <p14:creationId xmlns:p14="http://schemas.microsoft.com/office/powerpoint/2010/main" val="292576416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294</a:t>
            </a:fld>
            <a:endParaRPr lang="fr-FR" altLang="fr-FR"/>
          </a:p>
        </p:txBody>
      </p:sp>
    </p:spTree>
    <p:extLst>
      <p:ext uri="{BB962C8B-B14F-4D97-AF65-F5344CB8AC3E}">
        <p14:creationId xmlns:p14="http://schemas.microsoft.com/office/powerpoint/2010/main" val="69671205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295</a:t>
            </a:fld>
            <a:endParaRPr lang="fr-FR" altLang="fr-FR"/>
          </a:p>
        </p:txBody>
      </p:sp>
    </p:spTree>
    <p:extLst>
      <p:ext uri="{BB962C8B-B14F-4D97-AF65-F5344CB8AC3E}">
        <p14:creationId xmlns:p14="http://schemas.microsoft.com/office/powerpoint/2010/main" val="256266540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296</a:t>
            </a:fld>
            <a:endParaRPr lang="fr-FR" altLang="fr-FR"/>
          </a:p>
        </p:txBody>
      </p:sp>
    </p:spTree>
    <p:extLst>
      <p:ext uri="{BB962C8B-B14F-4D97-AF65-F5344CB8AC3E}">
        <p14:creationId xmlns:p14="http://schemas.microsoft.com/office/powerpoint/2010/main" val="151462547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297</a:t>
            </a:fld>
            <a:endParaRPr lang="fr-FR" altLang="fr-FR"/>
          </a:p>
        </p:txBody>
      </p:sp>
    </p:spTree>
    <p:extLst>
      <p:ext uri="{BB962C8B-B14F-4D97-AF65-F5344CB8AC3E}">
        <p14:creationId xmlns:p14="http://schemas.microsoft.com/office/powerpoint/2010/main" val="228161511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298</a:t>
            </a:fld>
            <a:endParaRPr lang="fr-FR" altLang="fr-FR"/>
          </a:p>
        </p:txBody>
      </p:sp>
    </p:spTree>
    <p:extLst>
      <p:ext uri="{BB962C8B-B14F-4D97-AF65-F5344CB8AC3E}">
        <p14:creationId xmlns:p14="http://schemas.microsoft.com/office/powerpoint/2010/main" val="11099784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299</a:t>
            </a:fld>
            <a:endParaRPr lang="fr-FR" altLang="fr-FR"/>
          </a:p>
        </p:txBody>
      </p:sp>
    </p:spTree>
    <p:extLst>
      <p:ext uri="{BB962C8B-B14F-4D97-AF65-F5344CB8AC3E}">
        <p14:creationId xmlns:p14="http://schemas.microsoft.com/office/powerpoint/2010/main" val="300239586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98114">
            <a:noAutofit/>
          </a:bodyPr>
          <a:lstStyle/>
          <a:p>
            <a:pPr marL="247642" indent="-247642" eaLnBrk="1" fontAlgn="auto" hangingPunct="1">
              <a:spcBef>
                <a:spcPts val="0"/>
              </a:spcBef>
              <a:spcAft>
                <a:spcPts val="0"/>
              </a:spcAft>
              <a:defRPr/>
            </a:pPr>
            <a:endParaRPr dirty="0"/>
          </a:p>
        </p:txBody>
      </p:sp>
      <p:sp>
        <p:nvSpPr>
          <p:cNvPr id="137219" name="Slide Image Placeholder 4"/>
          <p:cNvSpPr>
            <a:spLocks noGrp="1" noRot="1" noChangeAspect="1" noTextEdit="1"/>
          </p:cNvSpPr>
          <p:nvPr>
            <p:ph type="sldImg"/>
          </p:nvPr>
        </p:nvSpPr>
        <p:spPr bwMode="auto">
          <a:xfrm>
            <a:off x="427038" y="563563"/>
            <a:ext cx="3517900" cy="26400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Espace réservé de l'en-tête 1"/>
          <p:cNvSpPr>
            <a:spLocks noGrp="1"/>
          </p:cNvSpPr>
          <p:nvPr>
            <p:ph type="hdr" sz="quarter" idx="10"/>
          </p:nvPr>
        </p:nvSpPr>
        <p:spPr/>
        <p:txBody>
          <a:bodyPr/>
          <a:lstStyle/>
          <a:p>
            <a:pPr>
              <a:defRPr/>
            </a:pPr>
            <a:r>
              <a:rPr lang="fr-FR"/>
              <a:t>Service Web Java</a:t>
            </a:r>
          </a:p>
        </p:txBody>
      </p:sp>
      <p:sp>
        <p:nvSpPr>
          <p:cNvPr id="4" name="Espace réservé du pied de page 3"/>
          <p:cNvSpPr>
            <a:spLocks noGrp="1"/>
          </p:cNvSpPr>
          <p:nvPr>
            <p:ph type="ftr" sz="quarter" idx="11"/>
          </p:nvPr>
        </p:nvSpPr>
        <p:spPr/>
        <p:txBody>
          <a:bodyPr/>
          <a:lstStyle/>
          <a:p>
            <a:r>
              <a:rPr lang="en-US"/>
              <a:t>© 2017 Global Knowledge Training LLC. All rights reserved.</a:t>
            </a:r>
            <a:endParaRPr lang="fr-FR"/>
          </a:p>
        </p:txBody>
      </p:sp>
      <p:sp>
        <p:nvSpPr>
          <p:cNvPr id="5" name="Espace réservé du numéro de diapositive 4"/>
          <p:cNvSpPr>
            <a:spLocks noGrp="1"/>
          </p:cNvSpPr>
          <p:nvPr>
            <p:ph type="sldNum" sz="quarter" idx="12"/>
          </p:nvPr>
        </p:nvSpPr>
        <p:spPr/>
        <p:txBody>
          <a:bodyPr/>
          <a:lstStyle/>
          <a:p>
            <a:fld id="{B15CDB59-A5E1-4A90-97F1-9DEF24C9D7F4}" type="slidenum">
              <a:rPr lang="fr-FR" altLang="fr-FR" smtClean="0"/>
              <a:pPr/>
              <a:t>300</a:t>
            </a:fld>
            <a:endParaRPr lang="fr-FR" altLang="fr-FR"/>
          </a:p>
        </p:txBody>
      </p:sp>
    </p:spTree>
    <p:extLst>
      <p:ext uri="{BB962C8B-B14F-4D97-AF65-F5344CB8AC3E}">
        <p14:creationId xmlns:p14="http://schemas.microsoft.com/office/powerpoint/2010/main" val="404005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30</a:t>
            </a:fld>
            <a:endParaRPr lang="fr-FR" altLang="fr-FR"/>
          </a:p>
        </p:txBody>
      </p:sp>
    </p:spTree>
    <p:extLst>
      <p:ext uri="{BB962C8B-B14F-4D97-AF65-F5344CB8AC3E}">
        <p14:creationId xmlns:p14="http://schemas.microsoft.com/office/powerpoint/2010/main" val="105427794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numéro de diapositive 4"/>
          <p:cNvSpPr>
            <a:spLocks noGrp="1"/>
          </p:cNvSpPr>
          <p:nvPr>
            <p:ph type="sldNum" sz="quarter" idx="11"/>
          </p:nvPr>
        </p:nvSpPr>
        <p:spPr/>
        <p:txBody>
          <a:bodyPr/>
          <a:lstStyle/>
          <a:p>
            <a:fld id="{B15CDB59-A5E1-4A90-97F1-9DEF24C9D7F4}" type="slidenum">
              <a:rPr lang="fr-FR" altLang="fr-FR" smtClean="0"/>
              <a:pPr/>
              <a:t>301</a:t>
            </a:fld>
            <a:endParaRPr lang="fr-FR" altLang="fr-FR"/>
          </a:p>
        </p:txBody>
      </p:sp>
      <p:sp>
        <p:nvSpPr>
          <p:cNvPr id="6" name="Espace réservé du pied de page 5"/>
          <p:cNvSpPr>
            <a:spLocks noGrp="1"/>
          </p:cNvSpPr>
          <p:nvPr>
            <p:ph type="ftr" sz="quarter" idx="12"/>
          </p:nvPr>
        </p:nvSpPr>
        <p:spPr/>
        <p:txBody>
          <a:bodyPr/>
          <a:lstStyle/>
          <a:p>
            <a:r>
              <a:rPr lang="en-US"/>
              <a:t>© 2017 Global Knowledge Training LLC. All rights reserved.</a:t>
            </a:r>
            <a:endParaRPr lang="fr-FR"/>
          </a:p>
        </p:txBody>
      </p:sp>
    </p:spTree>
    <p:extLst>
      <p:ext uri="{BB962C8B-B14F-4D97-AF65-F5344CB8AC3E}">
        <p14:creationId xmlns:p14="http://schemas.microsoft.com/office/powerpoint/2010/main" val="252541486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302</a:t>
            </a:fld>
            <a:endParaRPr lang="fr-FR" altLang="fr-FR"/>
          </a:p>
        </p:txBody>
      </p:sp>
    </p:spTree>
    <p:extLst>
      <p:ext uri="{BB962C8B-B14F-4D97-AF65-F5344CB8AC3E}">
        <p14:creationId xmlns:p14="http://schemas.microsoft.com/office/powerpoint/2010/main" val="76523116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altLang="fr-FR"/>
              <a:t>Voici un autre exemple de diapositives de vue d’ensemble utilisant des transitions.</a:t>
            </a:r>
          </a:p>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303</a:t>
            </a:fld>
            <a:endParaRPr lang="fr-FR" altLang="fr-FR"/>
          </a:p>
        </p:txBody>
      </p:sp>
    </p:spTree>
    <p:extLst>
      <p:ext uri="{BB962C8B-B14F-4D97-AF65-F5344CB8AC3E}">
        <p14:creationId xmlns:p14="http://schemas.microsoft.com/office/powerpoint/2010/main" val="369610514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304</a:t>
            </a:fld>
            <a:endParaRPr lang="fr-FR" altLang="fr-FR"/>
          </a:p>
        </p:txBody>
      </p:sp>
    </p:spTree>
    <p:extLst>
      <p:ext uri="{BB962C8B-B14F-4D97-AF65-F5344CB8AC3E}">
        <p14:creationId xmlns:p14="http://schemas.microsoft.com/office/powerpoint/2010/main" val="9969835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305</a:t>
            </a:fld>
            <a:endParaRPr lang="fr-FR" altLang="fr-FR"/>
          </a:p>
        </p:txBody>
      </p:sp>
    </p:spTree>
    <p:extLst>
      <p:ext uri="{BB962C8B-B14F-4D97-AF65-F5344CB8AC3E}">
        <p14:creationId xmlns:p14="http://schemas.microsoft.com/office/powerpoint/2010/main" val="403743148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306</a:t>
            </a:fld>
            <a:endParaRPr lang="fr-FR" altLang="fr-FR"/>
          </a:p>
        </p:txBody>
      </p:sp>
    </p:spTree>
    <p:extLst>
      <p:ext uri="{BB962C8B-B14F-4D97-AF65-F5344CB8AC3E}">
        <p14:creationId xmlns:p14="http://schemas.microsoft.com/office/powerpoint/2010/main" val="130330223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307</a:t>
            </a:fld>
            <a:endParaRPr lang="fr-FR" altLang="fr-FR"/>
          </a:p>
        </p:txBody>
      </p:sp>
    </p:spTree>
    <p:extLst>
      <p:ext uri="{BB962C8B-B14F-4D97-AF65-F5344CB8AC3E}">
        <p14:creationId xmlns:p14="http://schemas.microsoft.com/office/powerpoint/2010/main" val="37912260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308</a:t>
            </a:fld>
            <a:endParaRPr lang="fr-FR" altLang="fr-FR"/>
          </a:p>
        </p:txBody>
      </p:sp>
    </p:spTree>
    <p:extLst>
      <p:ext uri="{BB962C8B-B14F-4D97-AF65-F5344CB8AC3E}">
        <p14:creationId xmlns:p14="http://schemas.microsoft.com/office/powerpoint/2010/main" val="382556468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309</a:t>
            </a:fld>
            <a:endParaRPr lang="fr-FR" altLang="fr-FR"/>
          </a:p>
        </p:txBody>
      </p:sp>
    </p:spTree>
    <p:extLst>
      <p:ext uri="{BB962C8B-B14F-4D97-AF65-F5344CB8AC3E}">
        <p14:creationId xmlns:p14="http://schemas.microsoft.com/office/powerpoint/2010/main" val="164187268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310</a:t>
            </a:fld>
            <a:endParaRPr lang="fr-FR" altLang="fr-FR"/>
          </a:p>
        </p:txBody>
      </p:sp>
    </p:spTree>
    <p:extLst>
      <p:ext uri="{BB962C8B-B14F-4D97-AF65-F5344CB8AC3E}">
        <p14:creationId xmlns:p14="http://schemas.microsoft.com/office/powerpoint/2010/main" val="3412841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31</a:t>
            </a:fld>
            <a:endParaRPr lang="fr-FR" altLang="fr-F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311</a:t>
            </a:fld>
            <a:endParaRPr lang="fr-FR" altLang="fr-FR"/>
          </a:p>
        </p:txBody>
      </p:sp>
    </p:spTree>
    <p:extLst>
      <p:ext uri="{BB962C8B-B14F-4D97-AF65-F5344CB8AC3E}">
        <p14:creationId xmlns:p14="http://schemas.microsoft.com/office/powerpoint/2010/main" val="331283663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312</a:t>
            </a:fld>
            <a:endParaRPr lang="fr-FR" altLang="fr-FR"/>
          </a:p>
        </p:txBody>
      </p:sp>
    </p:spTree>
    <p:extLst>
      <p:ext uri="{BB962C8B-B14F-4D97-AF65-F5344CB8AC3E}">
        <p14:creationId xmlns:p14="http://schemas.microsoft.com/office/powerpoint/2010/main" val="329859645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313</a:t>
            </a:fld>
            <a:endParaRPr lang="fr-FR" altLang="fr-FR"/>
          </a:p>
        </p:txBody>
      </p:sp>
    </p:spTree>
    <p:extLst>
      <p:ext uri="{BB962C8B-B14F-4D97-AF65-F5344CB8AC3E}">
        <p14:creationId xmlns:p14="http://schemas.microsoft.com/office/powerpoint/2010/main" val="311300653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314</a:t>
            </a:fld>
            <a:endParaRPr lang="fr-FR" altLang="fr-FR"/>
          </a:p>
        </p:txBody>
      </p:sp>
    </p:spTree>
    <p:extLst>
      <p:ext uri="{BB962C8B-B14F-4D97-AF65-F5344CB8AC3E}">
        <p14:creationId xmlns:p14="http://schemas.microsoft.com/office/powerpoint/2010/main" val="359455692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315</a:t>
            </a:fld>
            <a:endParaRPr lang="fr-FR" altLang="fr-FR"/>
          </a:p>
        </p:txBody>
      </p:sp>
    </p:spTree>
    <p:extLst>
      <p:ext uri="{BB962C8B-B14F-4D97-AF65-F5344CB8AC3E}">
        <p14:creationId xmlns:p14="http://schemas.microsoft.com/office/powerpoint/2010/main" val="367458491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316</a:t>
            </a:fld>
            <a:endParaRPr lang="fr-FR" altLang="fr-FR"/>
          </a:p>
        </p:txBody>
      </p:sp>
    </p:spTree>
    <p:extLst>
      <p:ext uri="{BB962C8B-B14F-4D97-AF65-F5344CB8AC3E}">
        <p14:creationId xmlns:p14="http://schemas.microsoft.com/office/powerpoint/2010/main" val="61604306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317</a:t>
            </a:fld>
            <a:endParaRPr lang="fr-FR" altLang="fr-FR"/>
          </a:p>
        </p:txBody>
      </p:sp>
    </p:spTree>
    <p:extLst>
      <p:ext uri="{BB962C8B-B14F-4D97-AF65-F5344CB8AC3E}">
        <p14:creationId xmlns:p14="http://schemas.microsoft.com/office/powerpoint/2010/main" val="317376709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318</a:t>
            </a:fld>
            <a:endParaRPr lang="fr-FR" altLang="fr-FR"/>
          </a:p>
        </p:txBody>
      </p:sp>
    </p:spTree>
    <p:extLst>
      <p:ext uri="{BB962C8B-B14F-4D97-AF65-F5344CB8AC3E}">
        <p14:creationId xmlns:p14="http://schemas.microsoft.com/office/powerpoint/2010/main" val="33922546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319</a:t>
            </a:fld>
            <a:endParaRPr lang="fr-FR" altLang="fr-FR"/>
          </a:p>
        </p:txBody>
      </p:sp>
    </p:spTree>
    <p:extLst>
      <p:ext uri="{BB962C8B-B14F-4D97-AF65-F5344CB8AC3E}">
        <p14:creationId xmlns:p14="http://schemas.microsoft.com/office/powerpoint/2010/main" val="184176549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320</a:t>
            </a:fld>
            <a:endParaRPr lang="fr-FR" altLang="fr-FR"/>
          </a:p>
        </p:txBody>
      </p:sp>
    </p:spTree>
    <p:extLst>
      <p:ext uri="{BB962C8B-B14F-4D97-AF65-F5344CB8AC3E}">
        <p14:creationId xmlns:p14="http://schemas.microsoft.com/office/powerpoint/2010/main" val="2088902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32</a:t>
            </a:fld>
            <a:endParaRPr lang="fr-FR" altLang="fr-F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321</a:t>
            </a:fld>
            <a:endParaRPr lang="fr-FR" altLang="fr-FR"/>
          </a:p>
        </p:txBody>
      </p:sp>
    </p:spTree>
    <p:extLst>
      <p:ext uri="{BB962C8B-B14F-4D97-AF65-F5344CB8AC3E}">
        <p14:creationId xmlns:p14="http://schemas.microsoft.com/office/powerpoint/2010/main" val="147397590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322</a:t>
            </a:fld>
            <a:endParaRPr lang="fr-FR" altLang="fr-FR"/>
          </a:p>
        </p:txBody>
      </p:sp>
    </p:spTree>
    <p:extLst>
      <p:ext uri="{BB962C8B-B14F-4D97-AF65-F5344CB8AC3E}">
        <p14:creationId xmlns:p14="http://schemas.microsoft.com/office/powerpoint/2010/main" val="262452148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323</a:t>
            </a:fld>
            <a:endParaRPr lang="fr-FR" altLang="fr-FR"/>
          </a:p>
        </p:txBody>
      </p:sp>
    </p:spTree>
    <p:extLst>
      <p:ext uri="{BB962C8B-B14F-4D97-AF65-F5344CB8AC3E}">
        <p14:creationId xmlns:p14="http://schemas.microsoft.com/office/powerpoint/2010/main" val="292136645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324</a:t>
            </a:fld>
            <a:endParaRPr lang="fr-FR" altLang="fr-FR"/>
          </a:p>
        </p:txBody>
      </p:sp>
    </p:spTree>
    <p:extLst>
      <p:ext uri="{BB962C8B-B14F-4D97-AF65-F5344CB8AC3E}">
        <p14:creationId xmlns:p14="http://schemas.microsoft.com/office/powerpoint/2010/main" val="175418311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325</a:t>
            </a:fld>
            <a:endParaRPr lang="fr-FR" altLang="fr-FR"/>
          </a:p>
        </p:txBody>
      </p:sp>
    </p:spTree>
    <p:extLst>
      <p:ext uri="{BB962C8B-B14F-4D97-AF65-F5344CB8AC3E}">
        <p14:creationId xmlns:p14="http://schemas.microsoft.com/office/powerpoint/2010/main" val="251758156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326</a:t>
            </a:fld>
            <a:endParaRPr lang="fr-FR" altLang="fr-FR"/>
          </a:p>
        </p:txBody>
      </p:sp>
    </p:spTree>
    <p:extLst>
      <p:ext uri="{BB962C8B-B14F-4D97-AF65-F5344CB8AC3E}">
        <p14:creationId xmlns:p14="http://schemas.microsoft.com/office/powerpoint/2010/main" val="116102599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327</a:t>
            </a:fld>
            <a:endParaRPr lang="fr-FR" altLang="fr-FR"/>
          </a:p>
        </p:txBody>
      </p:sp>
    </p:spTree>
    <p:extLst>
      <p:ext uri="{BB962C8B-B14F-4D97-AF65-F5344CB8AC3E}">
        <p14:creationId xmlns:p14="http://schemas.microsoft.com/office/powerpoint/2010/main" val="420870626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328</a:t>
            </a:fld>
            <a:endParaRPr lang="fr-FR" altLang="fr-FR"/>
          </a:p>
        </p:txBody>
      </p:sp>
    </p:spTree>
    <p:extLst>
      <p:ext uri="{BB962C8B-B14F-4D97-AF65-F5344CB8AC3E}">
        <p14:creationId xmlns:p14="http://schemas.microsoft.com/office/powerpoint/2010/main" val="2414204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329</a:t>
            </a:fld>
            <a:endParaRPr lang="fr-FR" altLang="fr-FR"/>
          </a:p>
        </p:txBody>
      </p:sp>
    </p:spTree>
    <p:extLst>
      <p:ext uri="{BB962C8B-B14F-4D97-AF65-F5344CB8AC3E}">
        <p14:creationId xmlns:p14="http://schemas.microsoft.com/office/powerpoint/2010/main" val="11260506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330</a:t>
            </a:fld>
            <a:endParaRPr lang="fr-FR" altLang="fr-FR"/>
          </a:p>
        </p:txBody>
      </p:sp>
    </p:spTree>
    <p:extLst>
      <p:ext uri="{BB962C8B-B14F-4D97-AF65-F5344CB8AC3E}">
        <p14:creationId xmlns:p14="http://schemas.microsoft.com/office/powerpoint/2010/main" val="2550290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a:t>
            </a:fld>
            <a:endParaRPr lang="fr-FR" altLang="fr-FR"/>
          </a:p>
        </p:txBody>
      </p:sp>
    </p:spTree>
    <p:extLst>
      <p:ext uri="{BB962C8B-B14F-4D97-AF65-F5344CB8AC3E}">
        <p14:creationId xmlns:p14="http://schemas.microsoft.com/office/powerpoint/2010/main" val="114726704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331</a:t>
            </a:fld>
            <a:endParaRPr lang="fr-FR" altLang="fr-FR"/>
          </a:p>
        </p:txBody>
      </p:sp>
    </p:spTree>
    <p:extLst>
      <p:ext uri="{BB962C8B-B14F-4D97-AF65-F5344CB8AC3E}">
        <p14:creationId xmlns:p14="http://schemas.microsoft.com/office/powerpoint/2010/main" val="86943833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332</a:t>
            </a:fld>
            <a:endParaRPr lang="fr-FR" altLang="fr-FR"/>
          </a:p>
        </p:txBody>
      </p:sp>
    </p:spTree>
    <p:extLst>
      <p:ext uri="{BB962C8B-B14F-4D97-AF65-F5344CB8AC3E}">
        <p14:creationId xmlns:p14="http://schemas.microsoft.com/office/powerpoint/2010/main" val="329412434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333</a:t>
            </a:fld>
            <a:endParaRPr lang="fr-FR" altLang="fr-FR"/>
          </a:p>
        </p:txBody>
      </p:sp>
    </p:spTree>
    <p:extLst>
      <p:ext uri="{BB962C8B-B14F-4D97-AF65-F5344CB8AC3E}">
        <p14:creationId xmlns:p14="http://schemas.microsoft.com/office/powerpoint/2010/main" val="46831746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334</a:t>
            </a:fld>
            <a:endParaRPr lang="fr-FR" altLang="fr-FR"/>
          </a:p>
        </p:txBody>
      </p:sp>
    </p:spTree>
    <p:extLst>
      <p:ext uri="{BB962C8B-B14F-4D97-AF65-F5344CB8AC3E}">
        <p14:creationId xmlns:p14="http://schemas.microsoft.com/office/powerpoint/2010/main" val="315764454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335</a:t>
            </a:fld>
            <a:endParaRPr lang="fr-FR" altLang="fr-FR"/>
          </a:p>
        </p:txBody>
      </p:sp>
    </p:spTree>
    <p:extLst>
      <p:ext uri="{BB962C8B-B14F-4D97-AF65-F5344CB8AC3E}">
        <p14:creationId xmlns:p14="http://schemas.microsoft.com/office/powerpoint/2010/main" val="380114572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336</a:t>
            </a:fld>
            <a:endParaRPr lang="fr-FR" altLang="fr-FR"/>
          </a:p>
        </p:txBody>
      </p:sp>
    </p:spTree>
    <p:extLst>
      <p:ext uri="{BB962C8B-B14F-4D97-AF65-F5344CB8AC3E}">
        <p14:creationId xmlns:p14="http://schemas.microsoft.com/office/powerpoint/2010/main" val="359541358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337</a:t>
            </a:fld>
            <a:endParaRPr lang="fr-FR" altLang="fr-FR"/>
          </a:p>
        </p:txBody>
      </p:sp>
    </p:spTree>
    <p:extLst>
      <p:ext uri="{BB962C8B-B14F-4D97-AF65-F5344CB8AC3E}">
        <p14:creationId xmlns:p14="http://schemas.microsoft.com/office/powerpoint/2010/main" val="322722637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338</a:t>
            </a:fld>
            <a:endParaRPr lang="fr-FR" altLang="fr-FR"/>
          </a:p>
        </p:txBody>
      </p:sp>
    </p:spTree>
    <p:extLst>
      <p:ext uri="{BB962C8B-B14F-4D97-AF65-F5344CB8AC3E}">
        <p14:creationId xmlns:p14="http://schemas.microsoft.com/office/powerpoint/2010/main" val="360468077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339</a:t>
            </a:fld>
            <a:endParaRPr lang="fr-FR" altLang="fr-FR"/>
          </a:p>
        </p:txBody>
      </p:sp>
    </p:spTree>
    <p:extLst>
      <p:ext uri="{BB962C8B-B14F-4D97-AF65-F5344CB8AC3E}">
        <p14:creationId xmlns:p14="http://schemas.microsoft.com/office/powerpoint/2010/main" val="282827183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340</a:t>
            </a:fld>
            <a:endParaRPr lang="fr-FR" altLang="fr-FR"/>
          </a:p>
        </p:txBody>
      </p:sp>
    </p:spTree>
    <p:extLst>
      <p:ext uri="{BB962C8B-B14F-4D97-AF65-F5344CB8AC3E}">
        <p14:creationId xmlns:p14="http://schemas.microsoft.com/office/powerpoint/2010/main" val="3480831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a:t>
            </a:fld>
            <a:endParaRPr lang="fr-FR" altLang="fr-FR"/>
          </a:p>
        </p:txBody>
      </p:sp>
    </p:spTree>
    <p:extLst>
      <p:ext uri="{BB962C8B-B14F-4D97-AF65-F5344CB8AC3E}">
        <p14:creationId xmlns:p14="http://schemas.microsoft.com/office/powerpoint/2010/main" val="353496635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341</a:t>
            </a:fld>
            <a:endParaRPr lang="fr-FR" altLang="fr-FR"/>
          </a:p>
        </p:txBody>
      </p:sp>
    </p:spTree>
    <p:extLst>
      <p:ext uri="{BB962C8B-B14F-4D97-AF65-F5344CB8AC3E}">
        <p14:creationId xmlns:p14="http://schemas.microsoft.com/office/powerpoint/2010/main" val="147506069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342</a:t>
            </a:fld>
            <a:endParaRPr lang="fr-FR" altLang="fr-FR"/>
          </a:p>
        </p:txBody>
      </p:sp>
    </p:spTree>
    <p:extLst>
      <p:ext uri="{BB962C8B-B14F-4D97-AF65-F5344CB8AC3E}">
        <p14:creationId xmlns:p14="http://schemas.microsoft.com/office/powerpoint/2010/main" val="392474406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343</a:t>
            </a:fld>
            <a:endParaRPr lang="fr-FR" altLang="fr-FR"/>
          </a:p>
        </p:txBody>
      </p:sp>
    </p:spTree>
    <p:extLst>
      <p:ext uri="{BB962C8B-B14F-4D97-AF65-F5344CB8AC3E}">
        <p14:creationId xmlns:p14="http://schemas.microsoft.com/office/powerpoint/2010/main" val="166846376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344</a:t>
            </a:fld>
            <a:endParaRPr lang="fr-FR" altLang="fr-FR"/>
          </a:p>
        </p:txBody>
      </p:sp>
    </p:spTree>
    <p:extLst>
      <p:ext uri="{BB962C8B-B14F-4D97-AF65-F5344CB8AC3E}">
        <p14:creationId xmlns:p14="http://schemas.microsoft.com/office/powerpoint/2010/main" val="219139586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345</a:t>
            </a:fld>
            <a:endParaRPr lang="fr-FR" altLang="fr-FR"/>
          </a:p>
        </p:txBody>
      </p:sp>
    </p:spTree>
    <p:extLst>
      <p:ext uri="{BB962C8B-B14F-4D97-AF65-F5344CB8AC3E}">
        <p14:creationId xmlns:p14="http://schemas.microsoft.com/office/powerpoint/2010/main" val="193133309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fontAlgn="auto">
              <a:spcBef>
                <a:spcPts val="0"/>
              </a:spcBef>
              <a:spcAft>
                <a:spcPts val="0"/>
              </a:spcAft>
              <a:defRPr lang="fr-FR"/>
            </a:pPr>
            <a:endParaRP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4" name="Espace réservé du pied de page 3"/>
          <p:cNvSpPr>
            <a:spLocks noGrp="1"/>
          </p:cNvSpPr>
          <p:nvPr>
            <p:ph type="ftr" sz="quarter" idx="11"/>
          </p:nvPr>
        </p:nvSpPr>
        <p:spPr/>
        <p:txBody>
          <a:bodyPr/>
          <a:lstStyle/>
          <a:p>
            <a:r>
              <a:rPr lang="en-US"/>
              <a:t>© 2017 Global Knowledge Training LLC. All rights reserved.</a:t>
            </a:r>
            <a:endParaRPr lang="fr-FR"/>
          </a:p>
        </p:txBody>
      </p:sp>
      <p:sp>
        <p:nvSpPr>
          <p:cNvPr id="5" name="Espace réservé du numéro de diapositive 4"/>
          <p:cNvSpPr>
            <a:spLocks noGrp="1"/>
          </p:cNvSpPr>
          <p:nvPr>
            <p:ph type="sldNum" sz="quarter" idx="12"/>
          </p:nvPr>
        </p:nvSpPr>
        <p:spPr/>
        <p:txBody>
          <a:bodyPr/>
          <a:lstStyle/>
          <a:p>
            <a:fld id="{B15CDB59-A5E1-4A90-97F1-9DEF24C9D7F4}" type="slidenum">
              <a:rPr lang="fr-FR" altLang="fr-FR" smtClean="0"/>
              <a:pPr/>
              <a:t>346</a:t>
            </a:fld>
            <a:endParaRPr lang="fr-FR" altLang="fr-FR"/>
          </a:p>
        </p:txBody>
      </p:sp>
    </p:spTree>
    <p:extLst>
      <p:ext uri="{BB962C8B-B14F-4D97-AF65-F5344CB8AC3E}">
        <p14:creationId xmlns:p14="http://schemas.microsoft.com/office/powerpoint/2010/main" val="417849844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347</a:t>
            </a:fld>
            <a:endParaRPr lang="fr-FR" altLang="fr-FR"/>
          </a:p>
        </p:txBody>
      </p:sp>
    </p:spTree>
    <p:extLst>
      <p:ext uri="{BB962C8B-B14F-4D97-AF65-F5344CB8AC3E}">
        <p14:creationId xmlns:p14="http://schemas.microsoft.com/office/powerpoint/2010/main" val="79851614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348</a:t>
            </a:fld>
            <a:endParaRPr lang="fr-FR" altLang="fr-FR"/>
          </a:p>
        </p:txBody>
      </p:sp>
    </p:spTree>
    <p:extLst>
      <p:ext uri="{BB962C8B-B14F-4D97-AF65-F5344CB8AC3E}">
        <p14:creationId xmlns:p14="http://schemas.microsoft.com/office/powerpoint/2010/main" val="2540025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349</a:t>
            </a:fld>
            <a:endParaRPr lang="fr-FR" altLang="fr-FR"/>
          </a:p>
        </p:txBody>
      </p:sp>
    </p:spTree>
    <p:extLst>
      <p:ext uri="{BB962C8B-B14F-4D97-AF65-F5344CB8AC3E}">
        <p14:creationId xmlns:p14="http://schemas.microsoft.com/office/powerpoint/2010/main" val="118799107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350</a:t>
            </a:fld>
            <a:endParaRPr lang="fr-FR" altLang="fr-FR"/>
          </a:p>
        </p:txBody>
      </p:sp>
    </p:spTree>
    <p:extLst>
      <p:ext uri="{BB962C8B-B14F-4D97-AF65-F5344CB8AC3E}">
        <p14:creationId xmlns:p14="http://schemas.microsoft.com/office/powerpoint/2010/main" val="1675988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35</a:t>
            </a:fld>
            <a:endParaRPr lang="fr-FR" altLang="fr-F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351</a:t>
            </a:fld>
            <a:endParaRPr lang="fr-FR" altLang="fr-FR"/>
          </a:p>
        </p:txBody>
      </p:sp>
    </p:spTree>
    <p:extLst>
      <p:ext uri="{BB962C8B-B14F-4D97-AF65-F5344CB8AC3E}">
        <p14:creationId xmlns:p14="http://schemas.microsoft.com/office/powerpoint/2010/main" val="70298122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352</a:t>
            </a:fld>
            <a:endParaRPr lang="fr-FR" altLang="fr-FR"/>
          </a:p>
        </p:txBody>
      </p:sp>
    </p:spTree>
    <p:extLst>
      <p:ext uri="{BB962C8B-B14F-4D97-AF65-F5344CB8AC3E}">
        <p14:creationId xmlns:p14="http://schemas.microsoft.com/office/powerpoint/2010/main" val="1743337619"/>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353</a:t>
            </a:fld>
            <a:endParaRPr lang="fr-FR" altLang="fr-FR"/>
          </a:p>
        </p:txBody>
      </p:sp>
    </p:spTree>
    <p:extLst>
      <p:ext uri="{BB962C8B-B14F-4D97-AF65-F5344CB8AC3E}">
        <p14:creationId xmlns:p14="http://schemas.microsoft.com/office/powerpoint/2010/main" val="196156361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fontAlgn="auto">
              <a:spcBef>
                <a:spcPts val="0"/>
              </a:spcBef>
              <a:spcAft>
                <a:spcPts val="0"/>
              </a:spcAft>
              <a:defRPr lang="fr-FR"/>
            </a:pPr>
            <a:endParaRP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4" name="Espace réservé du pied de page 3"/>
          <p:cNvSpPr>
            <a:spLocks noGrp="1"/>
          </p:cNvSpPr>
          <p:nvPr>
            <p:ph type="ftr" sz="quarter" idx="11"/>
          </p:nvPr>
        </p:nvSpPr>
        <p:spPr/>
        <p:txBody>
          <a:bodyPr/>
          <a:lstStyle/>
          <a:p>
            <a:r>
              <a:rPr lang="en-US"/>
              <a:t>© 2017 Global Knowledge Training LLC. All rights reserved.</a:t>
            </a:r>
            <a:endParaRPr lang="fr-FR"/>
          </a:p>
        </p:txBody>
      </p:sp>
      <p:sp>
        <p:nvSpPr>
          <p:cNvPr id="5" name="Espace réservé du numéro de diapositive 4"/>
          <p:cNvSpPr>
            <a:spLocks noGrp="1"/>
          </p:cNvSpPr>
          <p:nvPr>
            <p:ph type="sldNum" sz="quarter" idx="12"/>
          </p:nvPr>
        </p:nvSpPr>
        <p:spPr/>
        <p:txBody>
          <a:bodyPr/>
          <a:lstStyle/>
          <a:p>
            <a:fld id="{B15CDB59-A5E1-4A90-97F1-9DEF24C9D7F4}" type="slidenum">
              <a:rPr lang="fr-FR" altLang="fr-FR" smtClean="0"/>
              <a:pPr/>
              <a:t>354</a:t>
            </a:fld>
            <a:endParaRPr lang="fr-FR" altLang="fr-FR"/>
          </a:p>
        </p:txBody>
      </p:sp>
    </p:spTree>
    <p:extLst>
      <p:ext uri="{BB962C8B-B14F-4D97-AF65-F5344CB8AC3E}">
        <p14:creationId xmlns:p14="http://schemas.microsoft.com/office/powerpoint/2010/main" val="402476847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355</a:t>
            </a:fld>
            <a:endParaRPr lang="fr-FR" altLang="fr-FR"/>
          </a:p>
        </p:txBody>
      </p:sp>
    </p:spTree>
    <p:extLst>
      <p:ext uri="{BB962C8B-B14F-4D97-AF65-F5344CB8AC3E}">
        <p14:creationId xmlns:p14="http://schemas.microsoft.com/office/powerpoint/2010/main" val="102024825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356</a:t>
            </a:fld>
            <a:endParaRPr lang="fr-FR" altLang="fr-FR"/>
          </a:p>
        </p:txBody>
      </p:sp>
    </p:spTree>
    <p:extLst>
      <p:ext uri="{BB962C8B-B14F-4D97-AF65-F5344CB8AC3E}">
        <p14:creationId xmlns:p14="http://schemas.microsoft.com/office/powerpoint/2010/main" val="202665716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357</a:t>
            </a:fld>
            <a:endParaRPr lang="fr-FR" altLang="fr-FR"/>
          </a:p>
        </p:txBody>
      </p:sp>
    </p:spTree>
    <p:extLst>
      <p:ext uri="{BB962C8B-B14F-4D97-AF65-F5344CB8AC3E}">
        <p14:creationId xmlns:p14="http://schemas.microsoft.com/office/powerpoint/2010/main" val="208368108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358</a:t>
            </a:fld>
            <a:endParaRPr lang="fr-FR" altLang="fr-FR"/>
          </a:p>
        </p:txBody>
      </p:sp>
    </p:spTree>
    <p:extLst>
      <p:ext uri="{BB962C8B-B14F-4D97-AF65-F5344CB8AC3E}">
        <p14:creationId xmlns:p14="http://schemas.microsoft.com/office/powerpoint/2010/main" val="237740729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359</a:t>
            </a:fld>
            <a:endParaRPr lang="fr-FR" altLang="fr-FR"/>
          </a:p>
        </p:txBody>
      </p:sp>
    </p:spTree>
    <p:extLst>
      <p:ext uri="{BB962C8B-B14F-4D97-AF65-F5344CB8AC3E}">
        <p14:creationId xmlns:p14="http://schemas.microsoft.com/office/powerpoint/2010/main" val="99942797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360</a:t>
            </a:fld>
            <a:endParaRPr lang="fr-FR" altLang="fr-FR"/>
          </a:p>
        </p:txBody>
      </p:sp>
    </p:spTree>
    <p:extLst>
      <p:ext uri="{BB962C8B-B14F-4D97-AF65-F5344CB8AC3E}">
        <p14:creationId xmlns:p14="http://schemas.microsoft.com/office/powerpoint/2010/main" val="2345797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a:t>
            </a:fld>
            <a:endParaRPr lang="fr-FR" altLang="fr-FR"/>
          </a:p>
        </p:txBody>
      </p:sp>
    </p:spTree>
    <p:extLst>
      <p:ext uri="{BB962C8B-B14F-4D97-AF65-F5344CB8AC3E}">
        <p14:creationId xmlns:p14="http://schemas.microsoft.com/office/powerpoint/2010/main" val="141392397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361</a:t>
            </a:fld>
            <a:endParaRPr lang="fr-FR" altLang="fr-FR"/>
          </a:p>
        </p:txBody>
      </p:sp>
    </p:spTree>
    <p:extLst>
      <p:ext uri="{BB962C8B-B14F-4D97-AF65-F5344CB8AC3E}">
        <p14:creationId xmlns:p14="http://schemas.microsoft.com/office/powerpoint/2010/main" val="97109976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362</a:t>
            </a:fld>
            <a:endParaRPr lang="fr-FR" altLang="fr-FR"/>
          </a:p>
        </p:txBody>
      </p:sp>
    </p:spTree>
    <p:extLst>
      <p:ext uri="{BB962C8B-B14F-4D97-AF65-F5344CB8AC3E}">
        <p14:creationId xmlns:p14="http://schemas.microsoft.com/office/powerpoint/2010/main" val="303255531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363</a:t>
            </a:fld>
            <a:endParaRPr lang="fr-FR" altLang="fr-FR"/>
          </a:p>
        </p:txBody>
      </p:sp>
    </p:spTree>
    <p:extLst>
      <p:ext uri="{BB962C8B-B14F-4D97-AF65-F5344CB8AC3E}">
        <p14:creationId xmlns:p14="http://schemas.microsoft.com/office/powerpoint/2010/main" val="353141612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364</a:t>
            </a:fld>
            <a:endParaRPr lang="fr-FR" altLang="fr-FR"/>
          </a:p>
        </p:txBody>
      </p:sp>
    </p:spTree>
    <p:extLst>
      <p:ext uri="{BB962C8B-B14F-4D97-AF65-F5344CB8AC3E}">
        <p14:creationId xmlns:p14="http://schemas.microsoft.com/office/powerpoint/2010/main" val="177568084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365</a:t>
            </a:fld>
            <a:endParaRPr lang="fr-FR" altLang="fr-FR"/>
          </a:p>
        </p:txBody>
      </p:sp>
    </p:spTree>
    <p:extLst>
      <p:ext uri="{BB962C8B-B14F-4D97-AF65-F5344CB8AC3E}">
        <p14:creationId xmlns:p14="http://schemas.microsoft.com/office/powerpoint/2010/main" val="57836050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altLang="fr-FR"/>
              <a:t>Voici un autre exemple de diapositives de vue d’ensemble utilisant des transitions.</a:t>
            </a:r>
          </a:p>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366</a:t>
            </a:fld>
            <a:endParaRPr lang="fr-FR" altLang="fr-FR"/>
          </a:p>
        </p:txBody>
      </p:sp>
    </p:spTree>
    <p:extLst>
      <p:ext uri="{BB962C8B-B14F-4D97-AF65-F5344CB8AC3E}">
        <p14:creationId xmlns:p14="http://schemas.microsoft.com/office/powerpoint/2010/main" val="358387033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367</a:t>
            </a:fld>
            <a:endParaRPr lang="fr-FR" altLang="fr-FR"/>
          </a:p>
        </p:txBody>
      </p:sp>
    </p:spTree>
    <p:extLst>
      <p:ext uri="{BB962C8B-B14F-4D97-AF65-F5344CB8AC3E}">
        <p14:creationId xmlns:p14="http://schemas.microsoft.com/office/powerpoint/2010/main" val="428009382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368</a:t>
            </a:fld>
            <a:endParaRPr lang="fr-FR" altLang="fr-FR"/>
          </a:p>
        </p:txBody>
      </p:sp>
    </p:spTree>
    <p:extLst>
      <p:ext uri="{BB962C8B-B14F-4D97-AF65-F5344CB8AC3E}">
        <p14:creationId xmlns:p14="http://schemas.microsoft.com/office/powerpoint/2010/main" val="320492989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369</a:t>
            </a:fld>
            <a:endParaRPr lang="fr-FR" altLang="fr-FR"/>
          </a:p>
        </p:txBody>
      </p:sp>
    </p:spTree>
    <p:extLst>
      <p:ext uri="{BB962C8B-B14F-4D97-AF65-F5344CB8AC3E}">
        <p14:creationId xmlns:p14="http://schemas.microsoft.com/office/powerpoint/2010/main" val="52202552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370</a:t>
            </a:fld>
            <a:endParaRPr lang="fr-FR" altLang="fr-FR"/>
          </a:p>
        </p:txBody>
      </p:sp>
    </p:spTree>
    <p:extLst>
      <p:ext uri="{BB962C8B-B14F-4D97-AF65-F5344CB8AC3E}">
        <p14:creationId xmlns:p14="http://schemas.microsoft.com/office/powerpoint/2010/main" val="377814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37</a:t>
            </a:fld>
            <a:endParaRPr lang="fr-FR" altLang="fr-F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371</a:t>
            </a:fld>
            <a:endParaRPr lang="fr-FR" altLang="fr-FR"/>
          </a:p>
        </p:txBody>
      </p:sp>
    </p:spTree>
    <p:extLst>
      <p:ext uri="{BB962C8B-B14F-4D97-AF65-F5344CB8AC3E}">
        <p14:creationId xmlns:p14="http://schemas.microsoft.com/office/powerpoint/2010/main" val="180408240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372</a:t>
            </a:fld>
            <a:endParaRPr lang="fr-FR" altLang="fr-FR"/>
          </a:p>
        </p:txBody>
      </p:sp>
    </p:spTree>
    <p:extLst>
      <p:ext uri="{BB962C8B-B14F-4D97-AF65-F5344CB8AC3E}">
        <p14:creationId xmlns:p14="http://schemas.microsoft.com/office/powerpoint/2010/main" val="261994859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373</a:t>
            </a:fld>
            <a:endParaRPr lang="fr-FR" altLang="fr-FR"/>
          </a:p>
        </p:txBody>
      </p:sp>
    </p:spTree>
    <p:extLst>
      <p:ext uri="{BB962C8B-B14F-4D97-AF65-F5344CB8AC3E}">
        <p14:creationId xmlns:p14="http://schemas.microsoft.com/office/powerpoint/2010/main" val="420386147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374</a:t>
            </a:fld>
            <a:endParaRPr lang="fr-FR" altLang="fr-FR"/>
          </a:p>
        </p:txBody>
      </p:sp>
    </p:spTree>
    <p:extLst>
      <p:ext uri="{BB962C8B-B14F-4D97-AF65-F5344CB8AC3E}">
        <p14:creationId xmlns:p14="http://schemas.microsoft.com/office/powerpoint/2010/main" val="42740000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375</a:t>
            </a:fld>
            <a:endParaRPr lang="fr-FR" altLang="fr-FR"/>
          </a:p>
        </p:txBody>
      </p:sp>
    </p:spTree>
    <p:extLst>
      <p:ext uri="{BB962C8B-B14F-4D97-AF65-F5344CB8AC3E}">
        <p14:creationId xmlns:p14="http://schemas.microsoft.com/office/powerpoint/2010/main" val="107304031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376</a:t>
            </a:fld>
            <a:endParaRPr lang="fr-FR" altLang="fr-FR"/>
          </a:p>
        </p:txBody>
      </p:sp>
    </p:spTree>
    <p:extLst>
      <p:ext uri="{BB962C8B-B14F-4D97-AF65-F5344CB8AC3E}">
        <p14:creationId xmlns:p14="http://schemas.microsoft.com/office/powerpoint/2010/main" val="320664708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377</a:t>
            </a:fld>
            <a:endParaRPr lang="fr-FR" altLang="fr-FR"/>
          </a:p>
        </p:txBody>
      </p:sp>
    </p:spTree>
    <p:extLst>
      <p:ext uri="{BB962C8B-B14F-4D97-AF65-F5344CB8AC3E}">
        <p14:creationId xmlns:p14="http://schemas.microsoft.com/office/powerpoint/2010/main" val="162420841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378</a:t>
            </a:fld>
            <a:endParaRPr lang="fr-FR" altLang="fr-FR"/>
          </a:p>
        </p:txBody>
      </p:sp>
    </p:spTree>
    <p:extLst>
      <p:ext uri="{BB962C8B-B14F-4D97-AF65-F5344CB8AC3E}">
        <p14:creationId xmlns:p14="http://schemas.microsoft.com/office/powerpoint/2010/main" val="416909253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379</a:t>
            </a:fld>
            <a:endParaRPr lang="fr-FR" altLang="fr-FR"/>
          </a:p>
        </p:txBody>
      </p:sp>
    </p:spTree>
    <p:extLst>
      <p:ext uri="{BB962C8B-B14F-4D97-AF65-F5344CB8AC3E}">
        <p14:creationId xmlns:p14="http://schemas.microsoft.com/office/powerpoint/2010/main" val="62428290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380</a:t>
            </a:fld>
            <a:endParaRPr lang="fr-FR" altLang="fr-FR"/>
          </a:p>
        </p:txBody>
      </p:sp>
    </p:spTree>
    <p:extLst>
      <p:ext uri="{BB962C8B-B14F-4D97-AF65-F5344CB8AC3E}">
        <p14:creationId xmlns:p14="http://schemas.microsoft.com/office/powerpoint/2010/main" val="2768186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38</a:t>
            </a:fld>
            <a:endParaRPr lang="fr-FR" altLang="fr-F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381</a:t>
            </a:fld>
            <a:endParaRPr lang="fr-FR" altLang="fr-FR"/>
          </a:p>
        </p:txBody>
      </p:sp>
    </p:spTree>
    <p:extLst>
      <p:ext uri="{BB962C8B-B14F-4D97-AF65-F5344CB8AC3E}">
        <p14:creationId xmlns:p14="http://schemas.microsoft.com/office/powerpoint/2010/main" val="45653141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382</a:t>
            </a:fld>
            <a:endParaRPr lang="fr-FR" altLang="fr-FR"/>
          </a:p>
        </p:txBody>
      </p:sp>
    </p:spTree>
    <p:extLst>
      <p:ext uri="{BB962C8B-B14F-4D97-AF65-F5344CB8AC3E}">
        <p14:creationId xmlns:p14="http://schemas.microsoft.com/office/powerpoint/2010/main" val="3082013627"/>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383</a:t>
            </a:fld>
            <a:endParaRPr lang="fr-FR" altLang="fr-FR"/>
          </a:p>
        </p:txBody>
      </p:sp>
    </p:spTree>
    <p:extLst>
      <p:ext uri="{BB962C8B-B14F-4D97-AF65-F5344CB8AC3E}">
        <p14:creationId xmlns:p14="http://schemas.microsoft.com/office/powerpoint/2010/main" val="43366872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384</a:t>
            </a:fld>
            <a:endParaRPr lang="fr-FR" altLang="fr-FR"/>
          </a:p>
        </p:txBody>
      </p:sp>
    </p:spTree>
    <p:extLst>
      <p:ext uri="{BB962C8B-B14F-4D97-AF65-F5344CB8AC3E}">
        <p14:creationId xmlns:p14="http://schemas.microsoft.com/office/powerpoint/2010/main" val="38751232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385</a:t>
            </a:fld>
            <a:endParaRPr lang="fr-FR" altLang="fr-FR"/>
          </a:p>
        </p:txBody>
      </p:sp>
    </p:spTree>
    <p:extLst>
      <p:ext uri="{BB962C8B-B14F-4D97-AF65-F5344CB8AC3E}">
        <p14:creationId xmlns:p14="http://schemas.microsoft.com/office/powerpoint/2010/main" val="279666073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386</a:t>
            </a:fld>
            <a:endParaRPr lang="fr-FR" altLang="fr-FR"/>
          </a:p>
        </p:txBody>
      </p:sp>
    </p:spTree>
    <p:extLst>
      <p:ext uri="{BB962C8B-B14F-4D97-AF65-F5344CB8AC3E}">
        <p14:creationId xmlns:p14="http://schemas.microsoft.com/office/powerpoint/2010/main" val="100473932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387</a:t>
            </a:fld>
            <a:endParaRPr lang="fr-FR" altLang="fr-FR"/>
          </a:p>
        </p:txBody>
      </p:sp>
    </p:spTree>
    <p:extLst>
      <p:ext uri="{BB962C8B-B14F-4D97-AF65-F5344CB8AC3E}">
        <p14:creationId xmlns:p14="http://schemas.microsoft.com/office/powerpoint/2010/main" val="41432959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388</a:t>
            </a:fld>
            <a:endParaRPr lang="fr-FR" altLang="fr-FR"/>
          </a:p>
        </p:txBody>
      </p:sp>
    </p:spTree>
    <p:extLst>
      <p:ext uri="{BB962C8B-B14F-4D97-AF65-F5344CB8AC3E}">
        <p14:creationId xmlns:p14="http://schemas.microsoft.com/office/powerpoint/2010/main" val="159174285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389</a:t>
            </a:fld>
            <a:endParaRPr lang="fr-FR" altLang="fr-FR"/>
          </a:p>
        </p:txBody>
      </p:sp>
    </p:spTree>
    <p:extLst>
      <p:ext uri="{BB962C8B-B14F-4D97-AF65-F5344CB8AC3E}">
        <p14:creationId xmlns:p14="http://schemas.microsoft.com/office/powerpoint/2010/main" val="147432462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390</a:t>
            </a:fld>
            <a:endParaRPr lang="fr-FR" altLang="fr-FR"/>
          </a:p>
        </p:txBody>
      </p:sp>
    </p:spTree>
    <p:extLst>
      <p:ext uri="{BB962C8B-B14F-4D97-AF65-F5344CB8AC3E}">
        <p14:creationId xmlns:p14="http://schemas.microsoft.com/office/powerpoint/2010/main" val="1567678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39</a:t>
            </a:fld>
            <a:endParaRPr lang="fr-FR" altLang="fr-F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391</a:t>
            </a:fld>
            <a:endParaRPr lang="fr-FR" altLang="fr-FR"/>
          </a:p>
        </p:txBody>
      </p:sp>
    </p:spTree>
    <p:extLst>
      <p:ext uri="{BB962C8B-B14F-4D97-AF65-F5344CB8AC3E}">
        <p14:creationId xmlns:p14="http://schemas.microsoft.com/office/powerpoint/2010/main" val="300630375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392</a:t>
            </a:fld>
            <a:endParaRPr lang="fr-FR" altLang="fr-FR"/>
          </a:p>
        </p:txBody>
      </p:sp>
    </p:spTree>
    <p:extLst>
      <p:ext uri="{BB962C8B-B14F-4D97-AF65-F5344CB8AC3E}">
        <p14:creationId xmlns:p14="http://schemas.microsoft.com/office/powerpoint/2010/main" val="257621427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393</a:t>
            </a:fld>
            <a:endParaRPr lang="fr-FR" altLang="fr-FR"/>
          </a:p>
        </p:txBody>
      </p:sp>
    </p:spTree>
    <p:extLst>
      <p:ext uri="{BB962C8B-B14F-4D97-AF65-F5344CB8AC3E}">
        <p14:creationId xmlns:p14="http://schemas.microsoft.com/office/powerpoint/2010/main" val="388933376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394</a:t>
            </a:fld>
            <a:endParaRPr lang="fr-FR" altLang="fr-FR"/>
          </a:p>
        </p:txBody>
      </p:sp>
    </p:spTree>
    <p:extLst>
      <p:ext uri="{BB962C8B-B14F-4D97-AF65-F5344CB8AC3E}">
        <p14:creationId xmlns:p14="http://schemas.microsoft.com/office/powerpoint/2010/main" val="116794638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395</a:t>
            </a:fld>
            <a:endParaRPr lang="fr-FR" altLang="fr-FR"/>
          </a:p>
        </p:txBody>
      </p:sp>
    </p:spTree>
    <p:extLst>
      <p:ext uri="{BB962C8B-B14F-4D97-AF65-F5344CB8AC3E}">
        <p14:creationId xmlns:p14="http://schemas.microsoft.com/office/powerpoint/2010/main" val="149114175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396</a:t>
            </a:fld>
            <a:endParaRPr lang="fr-FR" altLang="fr-FR"/>
          </a:p>
        </p:txBody>
      </p:sp>
    </p:spTree>
    <p:extLst>
      <p:ext uri="{BB962C8B-B14F-4D97-AF65-F5344CB8AC3E}">
        <p14:creationId xmlns:p14="http://schemas.microsoft.com/office/powerpoint/2010/main" val="308875139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397</a:t>
            </a:fld>
            <a:endParaRPr lang="fr-FR" altLang="fr-FR"/>
          </a:p>
        </p:txBody>
      </p:sp>
    </p:spTree>
    <p:extLst>
      <p:ext uri="{BB962C8B-B14F-4D97-AF65-F5344CB8AC3E}">
        <p14:creationId xmlns:p14="http://schemas.microsoft.com/office/powerpoint/2010/main" val="3072828249"/>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398</a:t>
            </a:fld>
            <a:endParaRPr lang="fr-FR" altLang="fr-FR"/>
          </a:p>
        </p:txBody>
      </p:sp>
    </p:spTree>
    <p:extLst>
      <p:ext uri="{BB962C8B-B14F-4D97-AF65-F5344CB8AC3E}">
        <p14:creationId xmlns:p14="http://schemas.microsoft.com/office/powerpoint/2010/main" val="373332784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399</a:t>
            </a:fld>
            <a:endParaRPr lang="fr-FR" altLang="fr-FR"/>
          </a:p>
        </p:txBody>
      </p:sp>
    </p:spTree>
    <p:extLst>
      <p:ext uri="{BB962C8B-B14F-4D97-AF65-F5344CB8AC3E}">
        <p14:creationId xmlns:p14="http://schemas.microsoft.com/office/powerpoint/2010/main" val="61965001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400</a:t>
            </a:fld>
            <a:endParaRPr lang="fr-FR" altLang="fr-FR"/>
          </a:p>
        </p:txBody>
      </p:sp>
    </p:spTree>
    <p:extLst>
      <p:ext uri="{BB962C8B-B14F-4D97-AF65-F5344CB8AC3E}">
        <p14:creationId xmlns:p14="http://schemas.microsoft.com/office/powerpoint/2010/main" val="233084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40</a:t>
            </a:fld>
            <a:endParaRPr lang="fr-FR" altLang="fr-F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401</a:t>
            </a:fld>
            <a:endParaRPr lang="fr-FR" altLang="fr-FR"/>
          </a:p>
        </p:txBody>
      </p:sp>
    </p:spTree>
    <p:extLst>
      <p:ext uri="{BB962C8B-B14F-4D97-AF65-F5344CB8AC3E}">
        <p14:creationId xmlns:p14="http://schemas.microsoft.com/office/powerpoint/2010/main" val="299872845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402</a:t>
            </a:fld>
            <a:endParaRPr lang="fr-FR" altLang="fr-FR"/>
          </a:p>
        </p:txBody>
      </p:sp>
    </p:spTree>
    <p:extLst>
      <p:ext uri="{BB962C8B-B14F-4D97-AF65-F5344CB8AC3E}">
        <p14:creationId xmlns:p14="http://schemas.microsoft.com/office/powerpoint/2010/main" val="224756774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403</a:t>
            </a:fld>
            <a:endParaRPr lang="fr-FR" altLang="fr-FR"/>
          </a:p>
        </p:txBody>
      </p:sp>
    </p:spTree>
    <p:extLst>
      <p:ext uri="{BB962C8B-B14F-4D97-AF65-F5344CB8AC3E}">
        <p14:creationId xmlns:p14="http://schemas.microsoft.com/office/powerpoint/2010/main" val="773658874"/>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404</a:t>
            </a:fld>
            <a:endParaRPr lang="fr-FR" altLang="fr-FR"/>
          </a:p>
        </p:txBody>
      </p:sp>
    </p:spTree>
    <p:extLst>
      <p:ext uri="{BB962C8B-B14F-4D97-AF65-F5344CB8AC3E}">
        <p14:creationId xmlns:p14="http://schemas.microsoft.com/office/powerpoint/2010/main" val="396471954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405</a:t>
            </a:fld>
            <a:endParaRPr lang="fr-FR" altLang="fr-FR"/>
          </a:p>
        </p:txBody>
      </p:sp>
    </p:spTree>
    <p:extLst>
      <p:ext uri="{BB962C8B-B14F-4D97-AF65-F5344CB8AC3E}">
        <p14:creationId xmlns:p14="http://schemas.microsoft.com/office/powerpoint/2010/main" val="10423724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406</a:t>
            </a:fld>
            <a:endParaRPr lang="fr-FR" altLang="fr-FR"/>
          </a:p>
        </p:txBody>
      </p:sp>
    </p:spTree>
    <p:extLst>
      <p:ext uri="{BB962C8B-B14F-4D97-AF65-F5344CB8AC3E}">
        <p14:creationId xmlns:p14="http://schemas.microsoft.com/office/powerpoint/2010/main" val="4226868610"/>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407</a:t>
            </a:fld>
            <a:endParaRPr lang="fr-FR" altLang="fr-FR"/>
          </a:p>
        </p:txBody>
      </p:sp>
    </p:spTree>
    <p:extLst>
      <p:ext uri="{BB962C8B-B14F-4D97-AF65-F5344CB8AC3E}">
        <p14:creationId xmlns:p14="http://schemas.microsoft.com/office/powerpoint/2010/main" val="751116625"/>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408</a:t>
            </a:fld>
            <a:endParaRPr lang="fr-FR" altLang="fr-FR"/>
          </a:p>
        </p:txBody>
      </p:sp>
    </p:spTree>
    <p:extLst>
      <p:ext uri="{BB962C8B-B14F-4D97-AF65-F5344CB8AC3E}">
        <p14:creationId xmlns:p14="http://schemas.microsoft.com/office/powerpoint/2010/main" val="3015501419"/>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409</a:t>
            </a:fld>
            <a:endParaRPr lang="fr-FR" altLang="fr-FR"/>
          </a:p>
        </p:txBody>
      </p:sp>
    </p:spTree>
    <p:extLst>
      <p:ext uri="{BB962C8B-B14F-4D97-AF65-F5344CB8AC3E}">
        <p14:creationId xmlns:p14="http://schemas.microsoft.com/office/powerpoint/2010/main" val="164320173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410</a:t>
            </a:fld>
            <a:endParaRPr lang="fr-FR" altLang="fr-FR"/>
          </a:p>
        </p:txBody>
      </p:sp>
    </p:spTree>
    <p:extLst>
      <p:ext uri="{BB962C8B-B14F-4D97-AF65-F5344CB8AC3E}">
        <p14:creationId xmlns:p14="http://schemas.microsoft.com/office/powerpoint/2010/main" val="1015482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a:t>	Le Web est une formidable mine d’informations, de documents, de programmes et de services, bref, de ressources en tout genre. Il était primordial de définir un mécanisme permettant aux utilisateurs et aux programmes de nommer et de localiser ces ressources</a:t>
            </a:r>
          </a:p>
          <a:p>
            <a:pPr eaLnBrk="1" hangingPunct="1"/>
            <a:endParaRPr altLang="fr-FR"/>
          </a:p>
          <a:p>
            <a:pPr eaLnBrk="1" hangingPunct="1"/>
            <a:r>
              <a:rPr altLang="fr-FR"/>
              <a:t>	SMIL : est une spécification du </a:t>
            </a:r>
            <a:r>
              <a:rPr altLang="fr-FR">
                <a:hlinkClick r:id="rId3" tooltip="World Wide Web Consortium"/>
              </a:rPr>
              <a:t>W3C</a:t>
            </a:r>
            <a:r>
              <a:rPr altLang="fr-FR"/>
              <a:t> dont l'objectif est de permettre l'intégration de contenus </a:t>
            </a:r>
            <a:r>
              <a:rPr altLang="fr-FR">
                <a:hlinkClick r:id="rId4" tooltip="Multimédia"/>
              </a:rPr>
              <a:t>multimédias</a:t>
            </a:r>
            <a:r>
              <a:rPr altLang="fr-FR"/>
              <a:t> diversifiés (images, sons, textes, vidéo, animations, flux de texte) en les synchronisant afin de permettre la création de présentations multimédias. C’est  est un langage de la famille </a:t>
            </a:r>
            <a:r>
              <a:rPr altLang="fr-FR">
                <a:hlinkClick r:id="rId5" tooltip="Extensible markup language"/>
              </a:rPr>
              <a:t>XML</a:t>
            </a:r>
            <a:r>
              <a:rPr altLang="fr-FR"/>
              <a:t>. La structure XML d'un document SMIL décrit le déroulement temporel et spatial des différents composants intégrés. En d'autres termes, SMIL permet d'indiquer le moment où un contenu sera affiché, pendant combien de temps et dans quelle partie de la fenêtre d'affichage.</a:t>
            </a:r>
          </a:p>
          <a:p>
            <a:pPr eaLnBrk="1" hangingPunct="1"/>
            <a:r>
              <a:rPr altLang="fr-FR">
                <a:sym typeface="Wingdings" panose="05000000000000000000" pitchFamily="2" charset="2"/>
              </a:rPr>
              <a:t> </a:t>
            </a:r>
            <a:r>
              <a:rPr altLang="fr-FR"/>
              <a:t>SMIL est le format utilisé par les </a:t>
            </a:r>
            <a:r>
              <a:rPr altLang="fr-FR">
                <a:hlinkClick r:id="rId6" tooltip="Multimedia Messaging Service"/>
              </a:rPr>
              <a:t>MMS</a:t>
            </a:r>
            <a:r>
              <a:rPr altLang="fr-FR"/>
              <a:t>.</a:t>
            </a:r>
          </a:p>
          <a:p>
            <a:pPr eaLnBrk="1" hangingPunct="1"/>
            <a:endParaRPr altLang="fr-FR"/>
          </a:p>
          <a:p>
            <a:pPr eaLnBrk="1" hangingPunct="1"/>
            <a:r>
              <a:rPr altLang="fr-FR"/>
              <a:t>	SVG : est un </a:t>
            </a:r>
            <a:r>
              <a:rPr altLang="fr-FR">
                <a:hlinkClick r:id="rId7" tooltip="Format de données"/>
              </a:rPr>
              <a:t>format de données</a:t>
            </a:r>
            <a:r>
              <a:rPr altLang="fr-FR"/>
              <a:t> conçu pour décrire des ensembles de </a:t>
            </a:r>
            <a:r>
              <a:rPr altLang="fr-FR">
                <a:hlinkClick r:id="rId8" tooltip="Image vectorielle"/>
              </a:rPr>
              <a:t>graphiques vectoriels</a:t>
            </a:r>
            <a:r>
              <a:rPr altLang="fr-FR"/>
              <a:t> et basé sur </a:t>
            </a:r>
            <a:r>
              <a:rPr altLang="fr-FR">
                <a:hlinkClick r:id="rId9" tooltip="Extensible Markup Language"/>
              </a:rPr>
              <a:t>XML</a:t>
            </a:r>
            <a:r>
              <a:rPr altLang="fr-FR"/>
              <a:t>. Ce format inspiré directement du </a:t>
            </a:r>
            <a:r>
              <a:rPr altLang="fr-FR">
                <a:hlinkClick r:id="rId10" tooltip="Vector Markup Language"/>
              </a:rPr>
              <a:t>VML</a:t>
            </a:r>
            <a:r>
              <a:rPr altLang="fr-FR"/>
              <a:t> et du </a:t>
            </a:r>
            <a:r>
              <a:rPr altLang="fr-FR">
                <a:hlinkClick r:id="rId11" tooltip="PGML"/>
              </a:rPr>
              <a:t>PGML</a:t>
            </a:r>
            <a:r>
              <a:rPr altLang="fr-FR"/>
              <a:t> est spécifié par le </a:t>
            </a:r>
            <a:r>
              <a:rPr altLang="fr-FR">
                <a:hlinkClick r:id="rId3" tooltip="World Wide Web Consortium"/>
              </a:rPr>
              <a:t>World Wide Web Consortium</a:t>
            </a:r>
            <a:r>
              <a:rPr altLang="fr-FR"/>
              <a:t>.</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41</a:t>
            </a:fld>
            <a:endParaRPr lang="fr-FR" altLang="fr-F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411</a:t>
            </a:fld>
            <a:endParaRPr lang="fr-FR" altLang="fr-FR"/>
          </a:p>
        </p:txBody>
      </p:sp>
    </p:spTree>
    <p:extLst>
      <p:ext uri="{BB962C8B-B14F-4D97-AF65-F5344CB8AC3E}">
        <p14:creationId xmlns:p14="http://schemas.microsoft.com/office/powerpoint/2010/main" val="180002290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412</a:t>
            </a:fld>
            <a:endParaRPr lang="fr-FR" altLang="fr-FR"/>
          </a:p>
        </p:txBody>
      </p:sp>
    </p:spTree>
    <p:extLst>
      <p:ext uri="{BB962C8B-B14F-4D97-AF65-F5344CB8AC3E}">
        <p14:creationId xmlns:p14="http://schemas.microsoft.com/office/powerpoint/2010/main" val="128896275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413</a:t>
            </a:fld>
            <a:endParaRPr lang="fr-FR" altLang="fr-FR"/>
          </a:p>
        </p:txBody>
      </p:sp>
    </p:spTree>
    <p:extLst>
      <p:ext uri="{BB962C8B-B14F-4D97-AF65-F5344CB8AC3E}">
        <p14:creationId xmlns:p14="http://schemas.microsoft.com/office/powerpoint/2010/main" val="428853839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414</a:t>
            </a:fld>
            <a:endParaRPr lang="fr-FR" altLang="fr-FR"/>
          </a:p>
        </p:txBody>
      </p:sp>
    </p:spTree>
    <p:extLst>
      <p:ext uri="{BB962C8B-B14F-4D97-AF65-F5344CB8AC3E}">
        <p14:creationId xmlns:p14="http://schemas.microsoft.com/office/powerpoint/2010/main" val="3982265879"/>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415</a:t>
            </a:fld>
            <a:endParaRPr lang="fr-FR" altLang="fr-FR"/>
          </a:p>
        </p:txBody>
      </p:sp>
    </p:spTree>
    <p:extLst>
      <p:ext uri="{BB962C8B-B14F-4D97-AF65-F5344CB8AC3E}">
        <p14:creationId xmlns:p14="http://schemas.microsoft.com/office/powerpoint/2010/main" val="416787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416</a:t>
            </a:fld>
            <a:endParaRPr lang="fr-FR" altLang="fr-FR"/>
          </a:p>
        </p:txBody>
      </p:sp>
    </p:spTree>
    <p:extLst>
      <p:ext uri="{BB962C8B-B14F-4D97-AF65-F5344CB8AC3E}">
        <p14:creationId xmlns:p14="http://schemas.microsoft.com/office/powerpoint/2010/main" val="542530854"/>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417</a:t>
            </a:fld>
            <a:endParaRPr lang="fr-FR" altLang="fr-FR"/>
          </a:p>
        </p:txBody>
      </p:sp>
    </p:spTree>
    <p:extLst>
      <p:ext uri="{BB962C8B-B14F-4D97-AF65-F5344CB8AC3E}">
        <p14:creationId xmlns:p14="http://schemas.microsoft.com/office/powerpoint/2010/main" val="869478109"/>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418</a:t>
            </a:fld>
            <a:endParaRPr lang="fr-FR" altLang="fr-FR"/>
          </a:p>
        </p:txBody>
      </p:sp>
    </p:spTree>
    <p:extLst>
      <p:ext uri="{BB962C8B-B14F-4D97-AF65-F5344CB8AC3E}">
        <p14:creationId xmlns:p14="http://schemas.microsoft.com/office/powerpoint/2010/main" val="1925710612"/>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419</a:t>
            </a:fld>
            <a:endParaRPr lang="fr-FR" altLang="fr-FR"/>
          </a:p>
        </p:txBody>
      </p:sp>
    </p:spTree>
    <p:extLst>
      <p:ext uri="{BB962C8B-B14F-4D97-AF65-F5344CB8AC3E}">
        <p14:creationId xmlns:p14="http://schemas.microsoft.com/office/powerpoint/2010/main" val="3140753123"/>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420</a:t>
            </a:fld>
            <a:endParaRPr lang="fr-FR" altLang="fr-FR"/>
          </a:p>
        </p:txBody>
      </p:sp>
    </p:spTree>
    <p:extLst>
      <p:ext uri="{BB962C8B-B14F-4D97-AF65-F5344CB8AC3E}">
        <p14:creationId xmlns:p14="http://schemas.microsoft.com/office/powerpoint/2010/main" val="3181269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42</a:t>
            </a:fld>
            <a:endParaRPr lang="fr-FR" altLang="fr-FR"/>
          </a:p>
        </p:txBody>
      </p:sp>
    </p:spTree>
    <p:extLst>
      <p:ext uri="{BB962C8B-B14F-4D97-AF65-F5344CB8AC3E}">
        <p14:creationId xmlns:p14="http://schemas.microsoft.com/office/powerpoint/2010/main" val="280203666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421</a:t>
            </a:fld>
            <a:endParaRPr lang="fr-FR" altLang="fr-FR"/>
          </a:p>
        </p:txBody>
      </p:sp>
    </p:spTree>
    <p:extLst>
      <p:ext uri="{BB962C8B-B14F-4D97-AF65-F5344CB8AC3E}">
        <p14:creationId xmlns:p14="http://schemas.microsoft.com/office/powerpoint/2010/main" val="1336066636"/>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422</a:t>
            </a:fld>
            <a:endParaRPr lang="fr-FR" altLang="fr-FR"/>
          </a:p>
        </p:txBody>
      </p:sp>
    </p:spTree>
    <p:extLst>
      <p:ext uri="{BB962C8B-B14F-4D97-AF65-F5344CB8AC3E}">
        <p14:creationId xmlns:p14="http://schemas.microsoft.com/office/powerpoint/2010/main" val="3799993598"/>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423</a:t>
            </a:fld>
            <a:endParaRPr lang="fr-FR" altLang="fr-FR"/>
          </a:p>
        </p:txBody>
      </p:sp>
    </p:spTree>
    <p:extLst>
      <p:ext uri="{BB962C8B-B14F-4D97-AF65-F5344CB8AC3E}">
        <p14:creationId xmlns:p14="http://schemas.microsoft.com/office/powerpoint/2010/main" val="367388244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424</a:t>
            </a:fld>
            <a:endParaRPr lang="fr-FR" altLang="fr-FR"/>
          </a:p>
        </p:txBody>
      </p:sp>
    </p:spTree>
    <p:extLst>
      <p:ext uri="{BB962C8B-B14F-4D97-AF65-F5344CB8AC3E}">
        <p14:creationId xmlns:p14="http://schemas.microsoft.com/office/powerpoint/2010/main" val="152678752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numéro de diapositive 4"/>
          <p:cNvSpPr>
            <a:spLocks noGrp="1"/>
          </p:cNvSpPr>
          <p:nvPr>
            <p:ph type="sldNum" sz="quarter" idx="11"/>
          </p:nvPr>
        </p:nvSpPr>
        <p:spPr/>
        <p:txBody>
          <a:bodyPr/>
          <a:lstStyle/>
          <a:p>
            <a:fld id="{B15CDB59-A5E1-4A90-97F1-9DEF24C9D7F4}" type="slidenum">
              <a:rPr lang="fr-FR" altLang="fr-FR" smtClean="0"/>
              <a:pPr/>
              <a:t>425</a:t>
            </a:fld>
            <a:endParaRPr lang="fr-FR" altLang="fr-FR"/>
          </a:p>
        </p:txBody>
      </p:sp>
      <p:sp>
        <p:nvSpPr>
          <p:cNvPr id="6" name="Espace réservé du pied de page 5"/>
          <p:cNvSpPr>
            <a:spLocks noGrp="1"/>
          </p:cNvSpPr>
          <p:nvPr>
            <p:ph type="ftr" sz="quarter" idx="12"/>
          </p:nvPr>
        </p:nvSpPr>
        <p:spPr/>
        <p:txBody>
          <a:bodyPr/>
          <a:lstStyle/>
          <a:p>
            <a:r>
              <a:rPr lang="en-US"/>
              <a:t>© 2017 Global Knowledge Training LLC. All rights reserved.</a:t>
            </a:r>
            <a:endParaRPr lang="fr-FR"/>
          </a:p>
        </p:txBody>
      </p:sp>
    </p:spTree>
    <p:extLst>
      <p:ext uri="{BB962C8B-B14F-4D97-AF65-F5344CB8AC3E}">
        <p14:creationId xmlns:p14="http://schemas.microsoft.com/office/powerpoint/2010/main" val="3790506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43</a:t>
            </a:fld>
            <a:endParaRPr lang="fr-FR" altLang="fr-FR"/>
          </a:p>
        </p:txBody>
      </p:sp>
    </p:spTree>
    <p:extLst>
      <p:ext uri="{BB962C8B-B14F-4D97-AF65-F5344CB8AC3E}">
        <p14:creationId xmlns:p14="http://schemas.microsoft.com/office/powerpoint/2010/main" val="748301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44</a:t>
            </a:fld>
            <a:endParaRPr lang="fr-FR" altLang="fr-FR"/>
          </a:p>
        </p:txBody>
      </p:sp>
    </p:spTree>
    <p:extLst>
      <p:ext uri="{BB962C8B-B14F-4D97-AF65-F5344CB8AC3E}">
        <p14:creationId xmlns:p14="http://schemas.microsoft.com/office/powerpoint/2010/main" val="3472891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45</a:t>
            </a:fld>
            <a:endParaRPr lang="fr-FR" altLang="fr-FR"/>
          </a:p>
        </p:txBody>
      </p:sp>
    </p:spTree>
    <p:extLst>
      <p:ext uri="{BB962C8B-B14F-4D97-AF65-F5344CB8AC3E}">
        <p14:creationId xmlns:p14="http://schemas.microsoft.com/office/powerpoint/2010/main" val="580402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a:t>Un </a:t>
            </a:r>
            <a:r>
              <a:rPr altLang="fr-FR" b="1"/>
              <a:t>Internet media type</a:t>
            </a:r>
            <a:r>
              <a:rPr altLang="fr-FR" baseline="30000">
                <a:hlinkClick r:id="rId3"/>
              </a:rPr>
              <a:t>1</a:t>
            </a:r>
            <a:r>
              <a:rPr altLang="fr-FR"/>
              <a:t>, à l'origine appelé </a:t>
            </a:r>
            <a:r>
              <a:rPr altLang="fr-FR" b="1"/>
              <a:t>type MIME</a:t>
            </a:r>
            <a:r>
              <a:rPr altLang="fr-FR"/>
              <a:t> ou juste </a:t>
            </a:r>
            <a:r>
              <a:rPr altLang="fr-FR" b="1">
                <a:hlinkClick r:id="rId4" tooltip="Multipurpose Internet Mail Extensions"/>
              </a:rPr>
              <a:t>MIME</a:t>
            </a:r>
            <a:r>
              <a:rPr altLang="fr-FR"/>
              <a:t> ou encore </a:t>
            </a:r>
            <a:r>
              <a:rPr altLang="fr-FR" b="1"/>
              <a:t>Content-type</a:t>
            </a:r>
            <a:r>
              <a:rPr altLang="fr-FR" baseline="30000">
                <a:hlinkClick r:id="rId5"/>
              </a:rPr>
              <a:t>2</a:t>
            </a:r>
            <a:r>
              <a:rPr altLang="fr-FR"/>
              <a:t>, est un identifiant de </a:t>
            </a:r>
            <a:r>
              <a:rPr altLang="fr-FR">
                <a:hlinkClick r:id="rId6" tooltip="Format de données"/>
              </a:rPr>
              <a:t>format de données</a:t>
            </a:r>
            <a:r>
              <a:rPr altLang="fr-FR"/>
              <a:t> sur </a:t>
            </a:r>
            <a:r>
              <a:rPr altLang="fr-FR">
                <a:hlinkClick r:id="rId7" tooltip="Internet"/>
              </a:rPr>
              <a:t>internet</a:t>
            </a:r>
            <a:r>
              <a:rPr altLang="fr-FR"/>
              <a:t> en deux parties. Les identifiants étaient à l'origine définis dans la </a:t>
            </a:r>
            <a:r>
              <a:rPr altLang="fr-FR">
                <a:hlinkClick r:id="rId8" tooltip="RFC"/>
              </a:rPr>
              <a:t>RFC</a:t>
            </a:r>
            <a:r>
              <a:rPr altLang="fr-FR"/>
              <a:t> 2046 pour leur utilisation dans les </a:t>
            </a:r>
            <a:r>
              <a:rPr altLang="fr-FR">
                <a:hlinkClick r:id="rId9" tooltip="Courriel"/>
              </a:rPr>
              <a:t>courriels</a:t>
            </a:r>
            <a:r>
              <a:rPr altLang="fr-FR"/>
              <a:t>à travers du </a:t>
            </a:r>
            <a:r>
              <a:rPr altLang="fr-FR">
                <a:hlinkClick r:id="rId10" tooltip="SMTP"/>
              </a:rPr>
              <a:t>SMTP</a:t>
            </a:r>
            <a:r>
              <a:rPr altLang="fr-FR"/>
              <a:t> mais ils ont été étendus à d'autres protocoles comme le </a:t>
            </a:r>
            <a:r>
              <a:rPr altLang="fr-FR">
                <a:hlinkClick r:id="rId11" tooltip="Hypertext Transfer Protocol"/>
              </a:rPr>
              <a:t>HTTP</a:t>
            </a:r>
            <a:r>
              <a:rPr altLang="fr-FR"/>
              <a:t> ou le </a:t>
            </a:r>
            <a:r>
              <a:rPr altLang="fr-FR">
                <a:hlinkClick r:id="rId12" tooltip="Session Initiation Protocol"/>
              </a:rPr>
              <a:t>SIP</a:t>
            </a:r>
            <a:r>
              <a:rPr altLang="fr-FR"/>
              <a:t>.</a:t>
            </a:r>
          </a:p>
          <a:p>
            <a:pPr eaLnBrk="1" hangingPunct="1"/>
            <a:r>
              <a:rPr altLang="fr-FR"/>
              <a:t>Un type MIME est composé d'au moins deux parties : un </a:t>
            </a:r>
            <a:r>
              <a:rPr altLang="fr-FR" i="1"/>
              <a:t>type</a:t>
            </a:r>
            <a:r>
              <a:rPr altLang="fr-FR"/>
              <a:t> et un </a:t>
            </a:r>
            <a:r>
              <a:rPr altLang="fr-FR" i="1"/>
              <a:t>sous-type</a:t>
            </a:r>
            <a:r>
              <a:rPr altLang="fr-FR"/>
              <a:t> et d'un ou plusieurs autres champs au besoin. Par exemple, les sous-types du type text ont un champ optionnel charset indiquant le </a:t>
            </a:r>
            <a:r>
              <a:rPr altLang="fr-FR">
                <a:hlinkClick r:id="rId13" tooltip="Codage de caractères"/>
              </a:rPr>
              <a:t>codage des caractères</a:t>
            </a:r>
            <a:r>
              <a:rPr altLang="fr-FR"/>
              <a:t> ; ou encore, les sous-types du type multipart définissent une option boundary entre les parties.</a:t>
            </a:r>
          </a:p>
          <a:p>
            <a:pPr eaLnBrk="1" hangingPunct="1"/>
            <a:r>
              <a:rPr altLang="fr-FR"/>
              <a:t>Les types et les sous-types qui commencent par « x- » ne sont pas standards ; ils ne peuvent pas être enregistrés par l'</a:t>
            </a:r>
            <a:r>
              <a:rPr altLang="fr-FR">
                <a:hlinkClick r:id="rId14" tooltip="Internet Assigned Numbers Authority"/>
              </a:rPr>
              <a:t>IANA</a:t>
            </a:r>
            <a:r>
              <a:rPr altLang="fr-FR" baseline="30000">
                <a:hlinkClick r:id="rId15"/>
              </a:rPr>
              <a:t>3</a:t>
            </a:r>
            <a:r>
              <a:rPr altLang="fr-FR"/>
              <a:t>. Les sous-types qui commencent par « vnd. » sont à l’origine la propriété de l’éditeur du logiciel auquel est associé le format</a:t>
            </a:r>
            <a:r>
              <a:rPr altLang="fr-FR" baseline="30000">
                <a:hlinkClick r:id="rId16"/>
              </a:rPr>
              <a:t>4</a:t>
            </a:r>
            <a:r>
              <a:rPr altLang="fr-FR"/>
              <a:t>.</a:t>
            </a:r>
          </a:p>
          <a:p>
            <a:pPr eaLnBrk="1" hangingPunct="1"/>
            <a:r>
              <a:rPr altLang="fr-FR"/>
              <a:t>Quelques-uns des types les plus courants sont listés ci-après :</a:t>
            </a:r>
          </a:p>
          <a:p>
            <a:pPr eaLnBrk="1" hangingPunct="1"/>
            <a:r>
              <a:rPr altLang="fr-FR"/>
              <a:t>Type application : fichiers pluri-usages.</a:t>
            </a:r>
          </a:p>
          <a:p>
            <a:pPr lvl="1" eaLnBrk="1" hangingPunct="1"/>
            <a:r>
              <a:rPr altLang="fr-FR"/>
              <a:t>application/EDI-X12 : données </a:t>
            </a:r>
            <a:r>
              <a:rPr altLang="fr-FR">
                <a:hlinkClick r:id="rId17" tooltip="Échange de données informatisées"/>
              </a:rPr>
              <a:t>EDI</a:t>
            </a:r>
            <a:r>
              <a:rPr altLang="fr-FR"/>
              <a:t> ANSI ASC X12 ; défini dans la </a:t>
            </a:r>
            <a:r>
              <a:rPr altLang="fr-FR">
                <a:hlinkClick r:id="rId18"/>
              </a:rPr>
              <a:t>RFC 1767</a:t>
            </a:r>
            <a:r>
              <a:rPr altLang="fr-FR"/>
              <a:t>.</a:t>
            </a:r>
          </a:p>
          <a:p>
            <a:pPr lvl="1" eaLnBrk="1" hangingPunct="1"/>
            <a:r>
              <a:rPr altLang="fr-FR"/>
              <a:t>application/EDIFACT : données </a:t>
            </a:r>
            <a:r>
              <a:rPr altLang="fr-FR">
                <a:hlinkClick r:id="rId17" tooltip="Échange de données informatisées"/>
              </a:rPr>
              <a:t>EDI</a:t>
            </a:r>
            <a:r>
              <a:rPr altLang="fr-FR"/>
              <a:t> </a:t>
            </a:r>
            <a:r>
              <a:rPr altLang="fr-FR">
                <a:hlinkClick r:id="rId19" tooltip="Échange de données informatisées pour l'administration, le commerce et le transport"/>
              </a:rPr>
              <a:t>EDIFACT</a:t>
            </a:r>
            <a:r>
              <a:rPr altLang="fr-FR"/>
              <a:t> ; défini dans la </a:t>
            </a:r>
            <a:r>
              <a:rPr altLang="fr-FR">
                <a:hlinkClick r:id="rId18"/>
              </a:rPr>
              <a:t>RFC 1767</a:t>
            </a:r>
            <a:r>
              <a:rPr altLang="fr-FR"/>
              <a:t>.</a:t>
            </a:r>
          </a:p>
          <a:p>
            <a:pPr lvl="1" eaLnBrk="1" hangingPunct="1"/>
            <a:r>
              <a:rPr altLang="fr-FR"/>
              <a:t>application/javascript : </a:t>
            </a:r>
            <a:r>
              <a:rPr altLang="fr-FR">
                <a:hlinkClick r:id="rId20" tooltip="JavaScript"/>
              </a:rPr>
              <a:t>JavaScript</a:t>
            </a:r>
            <a:r>
              <a:rPr altLang="fr-FR"/>
              <a:t> ; défini dans la </a:t>
            </a:r>
            <a:r>
              <a:rPr altLang="fr-FR">
                <a:hlinkClick r:id="rId21"/>
              </a:rPr>
              <a:t>RFC 4329</a:t>
            </a:r>
            <a:r>
              <a:rPr altLang="fr-FR"/>
              <a:t>.</a:t>
            </a:r>
          </a:p>
          <a:p>
            <a:pPr lvl="1" eaLnBrk="1" hangingPunct="1"/>
            <a:r>
              <a:rPr altLang="fr-FR"/>
              <a:t>application/octet-stream : flux de données arbitraire. Considéré comme le format « par défaut » dans plusieurs </a:t>
            </a:r>
            <a:r>
              <a:rPr altLang="fr-FR">
                <a:hlinkClick r:id="rId22" tooltip="Système d'exploitation"/>
              </a:rPr>
              <a:t>OS</a:t>
            </a:r>
            <a:r>
              <a:rPr altLang="fr-FR"/>
              <a:t>, souvent utilisé pour identifier des </a:t>
            </a:r>
            <a:r>
              <a:rPr altLang="fr-FR">
                <a:hlinkClick r:id="rId23" tooltip="Fichier exécutable"/>
              </a:rPr>
              <a:t>fichiers exécutables</a:t>
            </a:r>
            <a:r>
              <a:rPr altLang="fr-FR"/>
              <a:t>, ou de type inconnu, ou des fichiers qui doivent être téléchargés grâce à des protocoles qui ne fournissent pas de champ « </a:t>
            </a:r>
            <a:r>
              <a:rPr altLang="fr-FR" i="1"/>
              <a:t>content disposition</a:t>
            </a:r>
            <a:r>
              <a:rPr altLang="fr-FR"/>
              <a:t> » dans leur en-tête. La </a:t>
            </a:r>
            <a:r>
              <a:rPr altLang="fr-FR">
                <a:hlinkClick r:id="rId24"/>
              </a:rPr>
              <a:t>RFC 2046</a:t>
            </a:r>
            <a:r>
              <a:rPr altLang="fr-FR"/>
              <a:t> le décrit comme un recours pour les sous-types et les types non reconnus.</a:t>
            </a:r>
          </a:p>
          <a:p>
            <a:pPr lvl="1" eaLnBrk="1" hangingPunct="1"/>
            <a:r>
              <a:rPr altLang="fr-FR"/>
              <a:t>application/ogg : </a:t>
            </a:r>
            <a:r>
              <a:rPr altLang="fr-FR">
                <a:hlinkClick r:id="rId25" tooltip="Ogg"/>
              </a:rPr>
              <a:t>Ogg</a:t>
            </a:r>
            <a:r>
              <a:rPr altLang="fr-FR"/>
              <a:t>, un flux de données multimedia, </a:t>
            </a:r>
            <a:r>
              <a:rPr altLang="fr-FR">
                <a:hlinkClick r:id="rId26" tooltip="Format conteneur"/>
              </a:rPr>
              <a:t>conteneur</a:t>
            </a:r>
            <a:r>
              <a:rPr altLang="fr-FR"/>
              <a:t> ; défini dans la </a:t>
            </a:r>
            <a:r>
              <a:rPr altLang="fr-FR">
                <a:hlinkClick r:id="rId27"/>
              </a:rPr>
              <a:t>RFC 3534</a:t>
            </a:r>
            <a:r>
              <a:rPr altLang="fr-FR"/>
              <a:t>.</a:t>
            </a:r>
          </a:p>
          <a:p>
            <a:pPr lvl="1" eaLnBrk="1" hangingPunct="1"/>
            <a:r>
              <a:rPr altLang="fr-FR"/>
              <a:t>application/pdf: Portable Document Format, </a:t>
            </a:r>
            <a:r>
              <a:rPr altLang="fr-FR">
                <a:hlinkClick r:id="rId28" tooltip="PDF"/>
              </a:rPr>
              <a:t>PDF</a:t>
            </a:r>
            <a:r>
              <a:rPr altLang="fr-FR"/>
              <a:t>, utilisé pour les échanges de documents depuis 1993 ; défini dans la </a:t>
            </a:r>
            <a:r>
              <a:rPr altLang="fr-FR">
                <a:hlinkClick r:id="rId29"/>
              </a:rPr>
              <a:t>RFC 3778</a:t>
            </a:r>
            <a:r>
              <a:rPr altLang="fr-FR"/>
              <a:t>.</a:t>
            </a:r>
          </a:p>
          <a:p>
            <a:pPr lvl="1" eaLnBrk="1" hangingPunct="1"/>
            <a:r>
              <a:rPr altLang="fr-FR"/>
              <a:t>application/xhtml+xml : </a:t>
            </a:r>
            <a:r>
              <a:rPr altLang="fr-FR">
                <a:hlinkClick r:id="rId30" tooltip="Extensible HyperText Markup Language"/>
              </a:rPr>
              <a:t>XHTML</a:t>
            </a:r>
            <a:r>
              <a:rPr altLang="fr-FR"/>
              <a:t> ; défini dans la </a:t>
            </a:r>
            <a:r>
              <a:rPr altLang="fr-FR">
                <a:hlinkClick r:id="rId31"/>
              </a:rPr>
              <a:t>RFC 3236</a:t>
            </a:r>
            <a:r>
              <a:rPr altLang="fr-FR"/>
              <a:t>.</a:t>
            </a:r>
          </a:p>
          <a:p>
            <a:pPr lvl="1" eaLnBrk="1" hangingPunct="1"/>
            <a:r>
              <a:rPr altLang="fr-FR"/>
              <a:t>application/x-shockwave-flash : fichier </a:t>
            </a:r>
            <a:r>
              <a:rPr altLang="fr-FR">
                <a:hlinkClick r:id="rId32" tooltip="Adobe Flash"/>
              </a:rPr>
              <a:t>Adobe Flash</a:t>
            </a:r>
            <a:r>
              <a:rPr altLang="fr-FR"/>
              <a:t> ; documenté par </a:t>
            </a:r>
            <a:r>
              <a:rPr altLang="fr-FR">
                <a:hlinkClick r:id="rId33"/>
              </a:rPr>
              <a:t>Adobe TechNote tn_4151</a:t>
            </a:r>
            <a:r>
              <a:rPr altLang="fr-FR"/>
              <a:t> et </a:t>
            </a:r>
            <a:r>
              <a:rPr altLang="fr-FR">
                <a:hlinkClick r:id="rId34"/>
              </a:rPr>
              <a:t>Adobe TechNote tn_16509</a:t>
            </a:r>
            <a:r>
              <a:rPr altLang="fr-FR"/>
              <a:t>.</a:t>
            </a:r>
          </a:p>
          <a:p>
            <a:pPr lvl="1" eaLnBrk="1" hangingPunct="1"/>
            <a:r>
              <a:rPr altLang="fr-FR"/>
              <a:t>application/json : </a:t>
            </a:r>
            <a:r>
              <a:rPr altLang="fr-FR">
                <a:hlinkClick r:id="rId35" tooltip="JSON"/>
              </a:rPr>
              <a:t>JavaScript Object Notation</a:t>
            </a:r>
            <a:r>
              <a:rPr altLang="fr-FR"/>
              <a:t> ; défini dans la </a:t>
            </a:r>
            <a:r>
              <a:rPr altLang="fr-FR">
                <a:hlinkClick r:id="rId36"/>
              </a:rPr>
              <a:t>RFC 4627</a:t>
            </a:r>
            <a:r>
              <a:rPr altLang="fr-FR"/>
              <a:t>.</a:t>
            </a:r>
          </a:p>
          <a:p>
            <a:pPr lvl="1" eaLnBrk="1" hangingPunct="1"/>
            <a:r>
              <a:rPr altLang="fr-FR"/>
              <a:t>application/xml : </a:t>
            </a:r>
            <a:r>
              <a:rPr altLang="fr-FR">
                <a:hlinkClick r:id="rId37" tooltip="Extensible Markup Language"/>
              </a:rPr>
              <a:t>eXtensible Markup Language</a:t>
            </a:r>
            <a:r>
              <a:rPr altLang="fr-FR"/>
              <a:t> ; défini dans la </a:t>
            </a:r>
            <a:r>
              <a:rPr altLang="fr-FR">
                <a:hlinkClick r:id="rId38"/>
              </a:rPr>
              <a:t>RFC 3023</a:t>
            </a:r>
            <a:r>
              <a:rPr altLang="fr-FR"/>
              <a:t>.</a:t>
            </a:r>
          </a:p>
          <a:p>
            <a:pPr lvl="1" eaLnBrk="1" hangingPunct="1"/>
            <a:r>
              <a:rPr altLang="fr-FR"/>
              <a:t>application/zip : fichier </a:t>
            </a:r>
            <a:r>
              <a:rPr altLang="fr-FR">
                <a:hlinkClick r:id="rId39" tooltip="ZIP (format de fichier)"/>
              </a:rPr>
              <a:t>ZIP</a:t>
            </a:r>
            <a:r>
              <a:rPr altLang="fr-FR"/>
              <a:t>.</a:t>
            </a:r>
          </a:p>
          <a:p>
            <a:pPr eaLnBrk="1" hangingPunct="1"/>
            <a:r>
              <a:rPr altLang="fr-FR"/>
              <a:t>Type audio : </a:t>
            </a:r>
            <a:r>
              <a:rPr altLang="fr-FR">
                <a:hlinkClick r:id="rId40" tooltip="en:Sound recording and reproduction"/>
              </a:rPr>
              <a:t>audio</a:t>
            </a:r>
            <a:r>
              <a:rPr altLang="fr-FR"/>
              <a:t>.</a:t>
            </a:r>
          </a:p>
          <a:p>
            <a:pPr lvl="1" eaLnBrk="1" hangingPunct="1"/>
            <a:r>
              <a:rPr altLang="fr-FR"/>
              <a:t>audio/mpeg : </a:t>
            </a:r>
            <a:r>
              <a:rPr altLang="fr-FR">
                <a:hlinkClick r:id="rId41" tooltip="MPEG-1/2 Audio Layer 3"/>
              </a:rPr>
              <a:t>MP3</a:t>
            </a:r>
            <a:r>
              <a:rPr altLang="fr-FR"/>
              <a:t> ou autres </a:t>
            </a:r>
            <a:r>
              <a:rPr altLang="fr-FR">
                <a:hlinkClick r:id="rId42" tooltip="MPEG"/>
              </a:rPr>
              <a:t>MPEG</a:t>
            </a:r>
            <a:r>
              <a:rPr altLang="fr-FR"/>
              <a:t> ; défini dans la </a:t>
            </a:r>
            <a:r>
              <a:rPr altLang="fr-FR">
                <a:hlinkClick r:id="rId43"/>
              </a:rPr>
              <a:t>RFC 3003</a:t>
            </a:r>
            <a:r>
              <a:rPr altLang="fr-FR"/>
              <a:t> (attention, sur certains navigateurs tels que Chrome / Chromium</a:t>
            </a:r>
            <a:r>
              <a:rPr altLang="fr-FR" baseline="30000">
                <a:hlinkClick r:id="rId44" tooltip="Aide:Préciser un fait"/>
              </a:rPr>
              <a:t>[Quoi ?]</a:t>
            </a:r>
            <a:r>
              <a:rPr altLang="fr-FR"/>
              <a:t> le content-type est : audio/mp3).</a:t>
            </a:r>
          </a:p>
          <a:p>
            <a:pPr lvl="1" eaLnBrk="1" hangingPunct="1"/>
            <a:r>
              <a:rPr altLang="fr-FR"/>
              <a:t>audio/x-ms-wma : </a:t>
            </a:r>
            <a:r>
              <a:rPr altLang="fr-FR">
                <a:hlinkClick r:id="rId45" tooltip="Windows Media Audio"/>
              </a:rPr>
              <a:t>Windows Media Audio</a:t>
            </a:r>
            <a:r>
              <a:rPr altLang="fr-FR"/>
              <a:t> ; documenté par </a:t>
            </a:r>
            <a:r>
              <a:rPr altLang="fr-FR">
                <a:hlinkClick r:id="rId46"/>
              </a:rPr>
              <a:t>Microsoft KB 288102</a:t>
            </a:r>
            <a:r>
              <a:rPr altLang="fr-FR"/>
              <a:t>.</a:t>
            </a:r>
          </a:p>
          <a:p>
            <a:pPr lvl="1" eaLnBrk="1" hangingPunct="1"/>
            <a:r>
              <a:rPr altLang="fr-FR"/>
              <a:t>audio/vnd.rn-realaudio : </a:t>
            </a:r>
            <a:r>
              <a:rPr altLang="fr-FR">
                <a:hlinkClick r:id="rId47" tooltip="RealAudio"/>
              </a:rPr>
              <a:t>RealAudio</a:t>
            </a:r>
            <a:r>
              <a:rPr altLang="fr-FR"/>
              <a:t> ; documenté par </a:t>
            </a:r>
            <a:r>
              <a:rPr altLang="fr-FR">
                <a:hlinkClick r:id="rId48"/>
              </a:rPr>
              <a:t>RealPlayer Customer Support Answer 2559</a:t>
            </a:r>
            <a:r>
              <a:rPr altLang="fr-FR"/>
              <a:t>.</a:t>
            </a:r>
          </a:p>
          <a:p>
            <a:pPr lvl="1" eaLnBrk="1" hangingPunct="1"/>
            <a:r>
              <a:rPr altLang="fr-FR"/>
              <a:t>audio/x-wav : </a:t>
            </a:r>
            <a:r>
              <a:rPr altLang="fr-FR">
                <a:hlinkClick r:id="rId49" tooltip="WAVEform audio format"/>
              </a:rPr>
              <a:t>WAV</a:t>
            </a:r>
            <a:r>
              <a:rPr altLang="fr-FR"/>
              <a:t> (attention, sur certains navigateurs tels que Chrome / Chromium</a:t>
            </a:r>
            <a:r>
              <a:rPr altLang="fr-FR" baseline="30000">
                <a:hlinkClick r:id="rId44" tooltip="Aide:Préciser un fait"/>
              </a:rPr>
              <a:t>[Quoi ?]</a:t>
            </a:r>
            <a:r>
              <a:rPr altLang="fr-FR"/>
              <a:t> le content-type est : audio/wav).</a:t>
            </a:r>
          </a:p>
          <a:p>
            <a:pPr eaLnBrk="1" hangingPunct="1"/>
            <a:r>
              <a:rPr altLang="fr-FR"/>
              <a:t>Type example.</a:t>
            </a:r>
          </a:p>
          <a:p>
            <a:pPr eaLnBrk="1" hangingPunct="1"/>
            <a:r>
              <a:rPr altLang="fr-FR"/>
              <a:t>Type image.</a:t>
            </a:r>
          </a:p>
          <a:p>
            <a:pPr lvl="1" eaLnBrk="1" hangingPunct="1"/>
            <a:r>
              <a:rPr altLang="fr-FR"/>
              <a:t>image/gif : </a:t>
            </a:r>
            <a:r>
              <a:rPr altLang="fr-FR">
                <a:hlinkClick r:id="rId50" tooltip="Graphics Interchange Format"/>
              </a:rPr>
              <a:t>GIF</a:t>
            </a:r>
            <a:r>
              <a:rPr altLang="fr-FR"/>
              <a:t> ; défini dans la </a:t>
            </a:r>
            <a:r>
              <a:rPr altLang="fr-FR">
                <a:hlinkClick r:id="rId51"/>
              </a:rPr>
              <a:t>RFC 2045</a:t>
            </a:r>
            <a:r>
              <a:rPr altLang="fr-FR"/>
              <a:t> et la </a:t>
            </a:r>
            <a:r>
              <a:rPr altLang="fr-FR">
                <a:hlinkClick r:id="rId24"/>
              </a:rPr>
              <a:t>RFC 2046</a:t>
            </a:r>
            <a:r>
              <a:rPr altLang="fr-FR"/>
              <a:t>.</a:t>
            </a:r>
          </a:p>
          <a:p>
            <a:pPr lvl="1" eaLnBrk="1" hangingPunct="1"/>
            <a:r>
              <a:rPr altLang="fr-FR"/>
              <a:t>image/jpeg : </a:t>
            </a:r>
            <a:r>
              <a:rPr altLang="fr-FR">
                <a:hlinkClick r:id="rId52" tooltip="JPEG"/>
              </a:rPr>
              <a:t>JPEG</a:t>
            </a:r>
            <a:r>
              <a:rPr altLang="fr-FR"/>
              <a:t> image JFIF ; défini dans la </a:t>
            </a:r>
            <a:r>
              <a:rPr altLang="fr-FR">
                <a:hlinkClick r:id="rId51"/>
              </a:rPr>
              <a:t>RFC 2045</a:t>
            </a:r>
            <a:r>
              <a:rPr altLang="fr-FR"/>
              <a:t> et la </a:t>
            </a:r>
            <a:r>
              <a:rPr altLang="fr-FR">
                <a:hlinkClick r:id="rId24"/>
              </a:rPr>
              <a:t>RFC 2046</a:t>
            </a:r>
            <a:r>
              <a:rPr altLang="fr-FR"/>
              <a:t> (attention, sous Internet Explorer</a:t>
            </a:r>
            <a:r>
              <a:rPr altLang="fr-FR" baseline="30000">
                <a:hlinkClick r:id="rId44" tooltip="Aide:Préciser un fait"/>
              </a:rPr>
              <a:t>[Quoi ?]</a:t>
            </a:r>
            <a:r>
              <a:rPr altLang="fr-FR"/>
              <a:t> le type MIME peut être « image/pjpeg » </a:t>
            </a:r>
            <a:r>
              <a:rPr altLang="fr-FR" baseline="30000">
                <a:hlinkClick r:id="rId53"/>
              </a:rPr>
              <a:t>5</a:t>
            </a:r>
            <a:r>
              <a:rPr altLang="fr-FR"/>
              <a:t>).</a:t>
            </a:r>
          </a:p>
          <a:p>
            <a:pPr lvl="1" eaLnBrk="1" hangingPunct="1"/>
            <a:r>
              <a:rPr altLang="fr-FR"/>
              <a:t>image/png : </a:t>
            </a:r>
            <a:r>
              <a:rPr altLang="fr-FR">
                <a:hlinkClick r:id="rId54" tooltip="Portable Network Graphics"/>
              </a:rPr>
              <a:t>Portable Network Graphics</a:t>
            </a:r>
            <a:r>
              <a:rPr altLang="fr-FR"/>
              <a:t> ; enregistré</a:t>
            </a:r>
            <a:r>
              <a:rPr altLang="fr-FR" baseline="30000">
                <a:hlinkClick r:id="rId55"/>
              </a:rPr>
              <a:t>6</a:t>
            </a:r>
            <a:r>
              <a:rPr altLang="fr-FR"/>
              <a:t> (attention, à l'instar du jpeg sous Internet Explorer</a:t>
            </a:r>
            <a:r>
              <a:rPr altLang="fr-FR" baseline="30000">
                <a:hlinkClick r:id="rId44" tooltip="Aide:Préciser un fait"/>
              </a:rPr>
              <a:t>[Quoi ?]</a:t>
            </a:r>
            <a:r>
              <a:rPr altLang="fr-FR"/>
              <a:t> le type MIME peut être « image/x-png »).</a:t>
            </a:r>
          </a:p>
          <a:p>
            <a:pPr lvl="1" eaLnBrk="1" hangingPunct="1"/>
            <a:r>
              <a:rPr altLang="fr-FR"/>
              <a:t>image/tiff : </a:t>
            </a:r>
            <a:r>
              <a:rPr altLang="fr-FR">
                <a:hlinkClick r:id="rId56" tooltip="Tagged Image File Format"/>
              </a:rPr>
              <a:t>Tagged Image File Format</a:t>
            </a:r>
            <a:r>
              <a:rPr altLang="fr-FR"/>
              <a:t> ; défini dans la </a:t>
            </a:r>
            <a:r>
              <a:rPr altLang="fr-FR">
                <a:hlinkClick r:id="rId57"/>
              </a:rPr>
              <a:t>RFC 3302</a:t>
            </a:r>
            <a:r>
              <a:rPr altLang="fr-FR"/>
              <a:t>.</a:t>
            </a:r>
          </a:p>
          <a:p>
            <a:pPr lvl="1" eaLnBrk="1" hangingPunct="1"/>
            <a:r>
              <a:rPr altLang="fr-FR"/>
              <a:t>image/vnd.microsoft.icon : icône </a:t>
            </a:r>
            <a:r>
              <a:rPr altLang="fr-FR">
                <a:hlinkClick r:id="rId58" tooltip="ICO (format de fichier)"/>
              </a:rPr>
              <a:t>ICO</a:t>
            </a:r>
            <a:r>
              <a:rPr altLang="fr-FR"/>
              <a:t> ; enregistré. </a:t>
            </a:r>
            <a:r>
              <a:rPr altLang="fr-FR" baseline="30000">
                <a:hlinkClick r:id="rId59"/>
              </a:rPr>
              <a:t>7</a:t>
            </a:r>
            <a:endParaRPr altLang="fr-FR"/>
          </a:p>
          <a:p>
            <a:pPr lvl="1" eaLnBrk="1" hangingPunct="1"/>
            <a:r>
              <a:rPr altLang="fr-FR"/>
              <a:t>image/vnd.djvu : </a:t>
            </a:r>
            <a:r>
              <a:rPr altLang="fr-FR">
                <a:hlinkClick r:id="rId60" tooltip="DjVu"/>
              </a:rPr>
              <a:t>DjVu</a:t>
            </a:r>
            <a:r>
              <a:rPr altLang="fr-FR"/>
              <a:t> ; format d'image et de document multipage</a:t>
            </a:r>
            <a:r>
              <a:rPr altLang="fr-FR" baseline="30000">
                <a:hlinkClick r:id="rId61"/>
              </a:rPr>
              <a:t>8</a:t>
            </a:r>
            <a:r>
              <a:rPr altLang="fr-FR"/>
              <a:t>.</a:t>
            </a:r>
          </a:p>
          <a:p>
            <a:pPr lvl="1" eaLnBrk="1" hangingPunct="1"/>
            <a:r>
              <a:rPr altLang="fr-FR"/>
              <a:t>image/svg+xml : image vectorielle </a:t>
            </a:r>
            <a:r>
              <a:rPr altLang="fr-FR">
                <a:hlinkClick r:id="rId62" tooltip="SVG"/>
              </a:rPr>
              <a:t>SVG</a:t>
            </a:r>
            <a:r>
              <a:rPr altLang="fr-FR"/>
              <a:t> ; défini dans </a:t>
            </a:r>
            <a:r>
              <a:rPr altLang="fr-FR">
                <a:hlinkClick r:id="rId63"/>
              </a:rPr>
              <a:t>SVG Tiny 1.2 Specification Appendix M</a:t>
            </a:r>
            <a:r>
              <a:rPr altLang="fr-FR"/>
              <a:t>.</a:t>
            </a:r>
          </a:p>
          <a:p>
            <a:pPr eaLnBrk="1" hangingPunct="1"/>
            <a:r>
              <a:rPr altLang="fr-FR"/>
              <a:t>Type message.</a:t>
            </a:r>
          </a:p>
          <a:p>
            <a:pPr eaLnBrk="1" hangingPunct="1"/>
            <a:r>
              <a:rPr altLang="fr-FR"/>
              <a:t>Type model : modèle 3D.</a:t>
            </a:r>
          </a:p>
          <a:p>
            <a:pPr eaLnBrk="1" hangingPunct="1"/>
            <a:r>
              <a:rPr altLang="fr-FR"/>
              <a:t>Type multipart : archive et autres objets composés de plus d'une seule partie.</a:t>
            </a:r>
          </a:p>
          <a:p>
            <a:pPr lvl="1" eaLnBrk="1" hangingPunct="1"/>
            <a:r>
              <a:rPr altLang="fr-FR"/>
              <a:t>multipart/mixed : </a:t>
            </a:r>
            <a:r>
              <a:rPr altLang="fr-FR">
                <a:hlinkClick r:id="rId4" tooltip="Multipurpose Internet Mail Extensions"/>
              </a:rPr>
              <a:t>MIME</a:t>
            </a:r>
            <a:r>
              <a:rPr altLang="fr-FR"/>
              <a:t> </a:t>
            </a:r>
            <a:r>
              <a:rPr altLang="fr-FR">
                <a:hlinkClick r:id="rId64" tooltip="Courrier électronique"/>
              </a:rPr>
              <a:t>courriel</a:t>
            </a:r>
            <a:r>
              <a:rPr altLang="fr-FR"/>
              <a:t> ; défini dans la </a:t>
            </a:r>
            <a:r>
              <a:rPr altLang="fr-FR">
                <a:hlinkClick r:id="rId51"/>
              </a:rPr>
              <a:t>RFC 2045</a:t>
            </a:r>
            <a:r>
              <a:rPr altLang="fr-FR"/>
              <a:t> et la </a:t>
            </a:r>
            <a:r>
              <a:rPr altLang="fr-FR">
                <a:hlinkClick r:id="rId24"/>
              </a:rPr>
              <a:t>RFC 2046</a:t>
            </a:r>
            <a:r>
              <a:rPr altLang="fr-FR"/>
              <a:t>.</a:t>
            </a:r>
          </a:p>
          <a:p>
            <a:pPr lvl="1" eaLnBrk="1" hangingPunct="1"/>
            <a:r>
              <a:rPr altLang="fr-FR"/>
              <a:t>multipart/alternative : </a:t>
            </a:r>
            <a:r>
              <a:rPr altLang="fr-FR">
                <a:hlinkClick r:id="rId4" tooltip="Multipurpose Internet Mail Extensions"/>
              </a:rPr>
              <a:t>MIME</a:t>
            </a:r>
            <a:r>
              <a:rPr altLang="fr-FR"/>
              <a:t> </a:t>
            </a:r>
            <a:r>
              <a:rPr altLang="fr-FR">
                <a:hlinkClick r:id="rId64" tooltip="Courrier électronique"/>
              </a:rPr>
              <a:t>courriel</a:t>
            </a:r>
            <a:r>
              <a:rPr altLang="fr-FR"/>
              <a:t> ; défini dans la </a:t>
            </a:r>
            <a:r>
              <a:rPr altLang="fr-FR">
                <a:hlinkClick r:id="rId51"/>
              </a:rPr>
              <a:t>RFC 2045</a:t>
            </a:r>
            <a:r>
              <a:rPr altLang="fr-FR"/>
              <a:t> et la </a:t>
            </a:r>
            <a:r>
              <a:rPr altLang="fr-FR">
                <a:hlinkClick r:id="rId24"/>
              </a:rPr>
              <a:t>RFC 2046</a:t>
            </a:r>
            <a:r>
              <a:rPr altLang="fr-FR"/>
              <a:t>.</a:t>
            </a:r>
          </a:p>
          <a:p>
            <a:pPr lvl="1" eaLnBrk="1" hangingPunct="1"/>
            <a:r>
              <a:rPr altLang="fr-FR"/>
              <a:t>multipart/related : </a:t>
            </a:r>
            <a:r>
              <a:rPr altLang="fr-FR">
                <a:hlinkClick r:id="rId4" tooltip="Multipurpose Internet Mail Extensions"/>
              </a:rPr>
              <a:t>MIME</a:t>
            </a:r>
            <a:r>
              <a:rPr altLang="fr-FR"/>
              <a:t> </a:t>
            </a:r>
            <a:r>
              <a:rPr altLang="fr-FR">
                <a:hlinkClick r:id="rId64" tooltip="Courrier électronique"/>
              </a:rPr>
              <a:t>courriel</a:t>
            </a:r>
            <a:r>
              <a:rPr altLang="fr-FR"/>
              <a:t> ; défini dans la </a:t>
            </a:r>
            <a:r>
              <a:rPr altLang="fr-FR">
                <a:hlinkClick r:id="rId65"/>
              </a:rPr>
              <a:t>RFC 2387</a:t>
            </a:r>
            <a:r>
              <a:rPr altLang="fr-FR"/>
              <a:t> et utilisé par </a:t>
            </a:r>
            <a:r>
              <a:rPr altLang="fr-FR">
                <a:hlinkClick r:id="rId66" tooltip="MHTML"/>
              </a:rPr>
              <a:t>MHTML</a:t>
            </a:r>
            <a:r>
              <a:rPr altLang="fr-FR"/>
              <a:t> (HTML mail).</a:t>
            </a:r>
          </a:p>
          <a:p>
            <a:pPr eaLnBrk="1" hangingPunct="1"/>
            <a:r>
              <a:rPr altLang="fr-FR"/>
              <a:t>Type text : </a:t>
            </a:r>
            <a:r>
              <a:rPr altLang="fr-FR">
                <a:hlinkClick r:id="rId67" tooltip="Texte"/>
              </a:rPr>
              <a:t>texte</a:t>
            </a:r>
            <a:r>
              <a:rPr altLang="fr-FR"/>
              <a:t> lisible par un être humain ou </a:t>
            </a:r>
            <a:r>
              <a:rPr altLang="fr-FR">
                <a:hlinkClick r:id="rId68" tooltip="Code source"/>
              </a:rPr>
              <a:t>code source</a:t>
            </a:r>
            <a:r>
              <a:rPr altLang="fr-FR"/>
              <a:t>.</a:t>
            </a:r>
          </a:p>
          <a:p>
            <a:pPr lvl="1" eaLnBrk="1" hangingPunct="1"/>
            <a:r>
              <a:rPr altLang="fr-FR"/>
              <a:t>text/css : </a:t>
            </a:r>
            <a:r>
              <a:rPr altLang="fr-FR">
                <a:hlinkClick r:id="rId69" tooltip="Feuilles de style en cascade"/>
              </a:rPr>
              <a:t>feuilles de style en cascade</a:t>
            </a:r>
            <a:r>
              <a:rPr altLang="fr-FR"/>
              <a:t> ; défini dans la </a:t>
            </a:r>
            <a:r>
              <a:rPr altLang="fr-FR">
                <a:hlinkClick r:id="rId70"/>
              </a:rPr>
              <a:t>RFC 2318</a:t>
            </a:r>
            <a:r>
              <a:rPr altLang="fr-FR"/>
              <a:t>.</a:t>
            </a:r>
          </a:p>
          <a:p>
            <a:pPr lvl="1" eaLnBrk="1" hangingPunct="1"/>
            <a:r>
              <a:rPr altLang="fr-FR"/>
              <a:t>text/csv : </a:t>
            </a:r>
            <a:r>
              <a:rPr altLang="fr-FR">
                <a:hlinkClick r:id="rId71" tooltip="Comma-separated values"/>
              </a:rPr>
              <a:t>comma-separated values</a:t>
            </a:r>
            <a:r>
              <a:rPr altLang="fr-FR"/>
              <a:t> ; défini dans la </a:t>
            </a:r>
            <a:r>
              <a:rPr altLang="fr-FR">
                <a:hlinkClick r:id="rId72"/>
              </a:rPr>
              <a:t>RFC 4180</a:t>
            </a:r>
            <a:r>
              <a:rPr altLang="fr-FR"/>
              <a:t>.</a:t>
            </a:r>
          </a:p>
          <a:p>
            <a:pPr lvl="1" eaLnBrk="1" hangingPunct="1"/>
            <a:r>
              <a:rPr altLang="fr-FR"/>
              <a:t>text/html : </a:t>
            </a:r>
            <a:r>
              <a:rPr altLang="fr-FR">
                <a:hlinkClick r:id="rId73" tooltip="Hypertext Markup Language"/>
              </a:rPr>
              <a:t>HTML</a:t>
            </a:r>
            <a:r>
              <a:rPr altLang="fr-FR"/>
              <a:t> ; défini dans la </a:t>
            </a:r>
            <a:r>
              <a:rPr altLang="fr-FR">
                <a:hlinkClick r:id="rId74"/>
              </a:rPr>
              <a:t>RFC 2854</a:t>
            </a:r>
            <a:r>
              <a:rPr altLang="fr-FR"/>
              <a:t>.</a:t>
            </a:r>
          </a:p>
          <a:p>
            <a:pPr lvl="1" eaLnBrk="1" hangingPunct="1"/>
            <a:r>
              <a:rPr altLang="fr-FR"/>
              <a:t>text/javascript (</a:t>
            </a:r>
            <a:r>
              <a:rPr altLang="fr-FR" b="1"/>
              <a:t>obsolète</a:t>
            </a:r>
            <a:r>
              <a:rPr altLang="fr-FR"/>
              <a:t>) : </a:t>
            </a:r>
            <a:r>
              <a:rPr altLang="fr-FR">
                <a:hlinkClick r:id="rId20" tooltip="JavaScript"/>
              </a:rPr>
              <a:t>JavaScript</a:t>
            </a:r>
            <a:r>
              <a:rPr altLang="fr-FR"/>
              <a:t> ; défini et rendu désuet dans la </a:t>
            </a:r>
            <a:r>
              <a:rPr altLang="fr-FR">
                <a:hlinkClick r:id="rId21"/>
              </a:rPr>
              <a:t>RFC 4329</a:t>
            </a:r>
            <a:r>
              <a:rPr altLang="fr-FR"/>
              <a:t> pour décourager son usage au profit du type application/javascript.</a:t>
            </a:r>
          </a:p>
          <a:p>
            <a:pPr lvl="1" eaLnBrk="1" hangingPunct="1"/>
            <a:r>
              <a:rPr altLang="fr-FR"/>
              <a:t>text/plain : données textuelles ; défini dans la </a:t>
            </a:r>
            <a:r>
              <a:rPr altLang="fr-FR">
                <a:hlinkClick r:id="rId24"/>
              </a:rPr>
              <a:t>RFC 2046</a:t>
            </a:r>
            <a:r>
              <a:rPr altLang="fr-FR"/>
              <a:t> et la </a:t>
            </a:r>
            <a:r>
              <a:rPr altLang="fr-FR">
                <a:hlinkClick r:id="rId75"/>
              </a:rPr>
              <a:t>RFC 3676</a:t>
            </a:r>
            <a:r>
              <a:rPr altLang="fr-FR"/>
              <a:t>.</a:t>
            </a:r>
          </a:p>
          <a:p>
            <a:pPr lvl="1" eaLnBrk="1" hangingPunct="1"/>
            <a:r>
              <a:rPr altLang="fr-FR"/>
              <a:t>text/xml : </a:t>
            </a:r>
            <a:r>
              <a:rPr altLang="fr-FR">
                <a:hlinkClick r:id="rId37" tooltip="Extensible Markup Language"/>
              </a:rPr>
              <a:t>Extensible Markup Language</a:t>
            </a:r>
            <a:r>
              <a:rPr altLang="fr-FR"/>
              <a:t> ; défini dans la </a:t>
            </a:r>
            <a:r>
              <a:rPr altLang="fr-FR">
                <a:hlinkClick r:id="rId38"/>
              </a:rPr>
              <a:t>RFC 3023</a:t>
            </a:r>
            <a:r>
              <a:rPr altLang="fr-FR"/>
              <a:t>.</a:t>
            </a:r>
          </a:p>
          <a:p>
            <a:pPr eaLnBrk="1" hangingPunct="1"/>
            <a:r>
              <a:rPr altLang="fr-FR"/>
              <a:t>Type video : </a:t>
            </a:r>
            <a:r>
              <a:rPr altLang="fr-FR">
                <a:hlinkClick r:id="rId76" tooltip="Vidéo"/>
              </a:rPr>
              <a:t>vidéo</a:t>
            </a:r>
            <a:r>
              <a:rPr altLang="fr-FR"/>
              <a:t>.</a:t>
            </a:r>
          </a:p>
          <a:p>
            <a:pPr lvl="1" eaLnBrk="1" hangingPunct="1"/>
            <a:r>
              <a:rPr altLang="fr-FR"/>
              <a:t>video/mpeg : </a:t>
            </a:r>
            <a:r>
              <a:rPr altLang="fr-FR">
                <a:hlinkClick r:id="rId77" tooltip="MPEG-1"/>
              </a:rPr>
              <a:t>MPEG-1</a:t>
            </a:r>
            <a:r>
              <a:rPr altLang="fr-FR"/>
              <a:t>, vidéo avec son multiplexé ; défini dans la </a:t>
            </a:r>
            <a:r>
              <a:rPr altLang="fr-FR">
                <a:hlinkClick r:id="rId51"/>
              </a:rPr>
              <a:t>RFC 2045</a:t>
            </a:r>
            <a:r>
              <a:rPr altLang="fr-FR"/>
              <a:t> et la </a:t>
            </a:r>
            <a:r>
              <a:rPr altLang="fr-FR">
                <a:hlinkClick r:id="rId24"/>
              </a:rPr>
              <a:t>RFC 2046</a:t>
            </a:r>
            <a:r>
              <a:rPr altLang="fr-FR"/>
              <a:t>.</a:t>
            </a:r>
          </a:p>
          <a:p>
            <a:pPr lvl="1" eaLnBrk="1" hangingPunct="1"/>
            <a:r>
              <a:rPr altLang="fr-FR"/>
              <a:t>video/mp4 : vidéo </a:t>
            </a:r>
            <a:r>
              <a:rPr altLang="fr-FR">
                <a:hlinkClick r:id="rId78" tooltip="MP4"/>
              </a:rPr>
              <a:t>MP4</a:t>
            </a:r>
            <a:r>
              <a:rPr altLang="fr-FR"/>
              <a:t> ; défini dans la </a:t>
            </a:r>
            <a:r>
              <a:rPr altLang="fr-FR">
                <a:hlinkClick r:id="rId79"/>
              </a:rPr>
              <a:t>RFC 4337</a:t>
            </a:r>
            <a:r>
              <a:rPr altLang="fr-FR"/>
              <a:t>.</a:t>
            </a:r>
          </a:p>
          <a:p>
            <a:pPr lvl="1" eaLnBrk="1" hangingPunct="1"/>
            <a:r>
              <a:rPr altLang="fr-FR"/>
              <a:t>video/quicktime : vidéo </a:t>
            </a:r>
            <a:r>
              <a:rPr altLang="fr-FR">
                <a:hlinkClick r:id="rId80" tooltip="QuickTime"/>
              </a:rPr>
              <a:t>QuickTime</a:t>
            </a:r>
            <a:r>
              <a:rPr altLang="fr-FR"/>
              <a:t> ; enregistré. </a:t>
            </a:r>
            <a:r>
              <a:rPr altLang="fr-FR" baseline="30000">
                <a:hlinkClick r:id="rId81"/>
              </a:rPr>
              <a:t>9</a:t>
            </a:r>
            <a:endParaRPr altLang="fr-FR"/>
          </a:p>
          <a:p>
            <a:pPr lvl="1" eaLnBrk="1" hangingPunct="1"/>
            <a:r>
              <a:rPr altLang="fr-FR"/>
              <a:t>video/x-ms-wmv : </a:t>
            </a:r>
            <a:r>
              <a:rPr altLang="fr-FR">
                <a:hlinkClick r:id="rId82" tooltip="Windows Media Video"/>
              </a:rPr>
              <a:t>Windows Media Video</a:t>
            </a:r>
            <a:r>
              <a:rPr altLang="fr-FR"/>
              <a:t> ; documenté par </a:t>
            </a:r>
            <a:r>
              <a:rPr altLang="fr-FR">
                <a:hlinkClick r:id="rId46"/>
              </a:rPr>
              <a:t>Microsoft KB 288102</a:t>
            </a:r>
            <a:r>
              <a:rPr altLang="fr-FR"/>
              <a:t>.</a:t>
            </a:r>
          </a:p>
          <a:p>
            <a:pPr lvl="1" eaLnBrk="1" hangingPunct="1"/>
            <a:r>
              <a:rPr altLang="fr-FR"/>
              <a:t>video/x-msvideo : vidéo dans un </a:t>
            </a:r>
            <a:r>
              <a:rPr altLang="fr-FR">
                <a:hlinkClick r:id="rId26" tooltip="Format conteneur"/>
              </a:rPr>
              <a:t>conteneur</a:t>
            </a:r>
            <a:r>
              <a:rPr altLang="fr-FR"/>
              <a:t> </a:t>
            </a:r>
            <a:r>
              <a:rPr altLang="fr-FR">
                <a:hlinkClick r:id="rId83" tooltip="Audio Video Interleave"/>
              </a:rPr>
              <a:t>AVI</a:t>
            </a:r>
            <a:r>
              <a:rPr altLang="fr-FR"/>
              <a:t>.</a:t>
            </a:r>
          </a:p>
          <a:p>
            <a:pPr lvl="1" eaLnBrk="1" hangingPunct="1"/>
            <a:r>
              <a:rPr altLang="fr-FR"/>
              <a:t>video/x-flv : </a:t>
            </a:r>
            <a:r>
              <a:rPr altLang="fr-FR">
                <a:hlinkClick r:id="rId84" tooltip="Flash Video"/>
              </a:rPr>
              <a:t>Flash Video</a:t>
            </a:r>
            <a:r>
              <a:rPr altLang="fr-FR"/>
              <a:t> (FLV) par </a:t>
            </a:r>
            <a:r>
              <a:rPr altLang="fr-FR">
                <a:hlinkClick r:id="rId85" tooltip="Adobe Systems"/>
              </a:rPr>
              <a:t>Adobe Systems</a:t>
            </a:r>
            <a:r>
              <a:rPr altLang="fr-FR"/>
              <a:t>.</a:t>
            </a:r>
          </a:p>
          <a:p>
            <a:pPr lvl="1" eaLnBrk="1" hangingPunct="1"/>
            <a:r>
              <a:rPr altLang="fr-FR"/>
              <a:t>video/webm : basé sur un conteneur dérivé Matroska</a:t>
            </a:r>
          </a:p>
          <a:p>
            <a:pPr eaLnBrk="1" hangingPunct="1"/>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46</a:t>
            </a:fld>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47</a:t>
            </a:fld>
            <a:endParaRPr lang="fr-FR" altLang="fr-FR"/>
          </a:p>
        </p:txBody>
      </p:sp>
    </p:spTree>
    <p:extLst>
      <p:ext uri="{BB962C8B-B14F-4D97-AF65-F5344CB8AC3E}">
        <p14:creationId xmlns:p14="http://schemas.microsoft.com/office/powerpoint/2010/main" val="3424633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48</a:t>
            </a:fld>
            <a:endParaRPr lang="fr-FR" altLang="fr-FR"/>
          </a:p>
        </p:txBody>
      </p:sp>
    </p:spTree>
    <p:extLst>
      <p:ext uri="{BB962C8B-B14F-4D97-AF65-F5344CB8AC3E}">
        <p14:creationId xmlns:p14="http://schemas.microsoft.com/office/powerpoint/2010/main" val="1226200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49</a:t>
            </a:fld>
            <a:endParaRPr lang="fr-FR" altLang="fr-FR"/>
          </a:p>
        </p:txBody>
      </p:sp>
    </p:spTree>
    <p:extLst>
      <p:ext uri="{BB962C8B-B14F-4D97-AF65-F5344CB8AC3E}">
        <p14:creationId xmlns:p14="http://schemas.microsoft.com/office/powerpoint/2010/main" val="262200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5</a:t>
            </a:fld>
            <a:endParaRPr lang="fr-FR" alt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50</a:t>
            </a:fld>
            <a:endParaRPr lang="fr-FR" altLang="fr-FR"/>
          </a:p>
        </p:txBody>
      </p:sp>
    </p:spTree>
    <p:extLst>
      <p:ext uri="{BB962C8B-B14F-4D97-AF65-F5344CB8AC3E}">
        <p14:creationId xmlns:p14="http://schemas.microsoft.com/office/powerpoint/2010/main" val="1031399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a:t>La connexion établie par le protocole HTTP 1.0 est par défaut volatile : le client ouvre une connexion</a:t>
            </a:r>
          </a:p>
          <a:p>
            <a:pPr eaLnBrk="1" hangingPunct="1"/>
            <a:r>
              <a:rPr altLang="fr-FR"/>
              <a:t>avec le serveur, envoie une requête et se met en attente de la réponse ; le serveur reçoit la requête, la</a:t>
            </a:r>
          </a:p>
          <a:p>
            <a:pPr eaLnBrk="1" hangingPunct="1"/>
            <a:r>
              <a:rPr altLang="fr-FR"/>
              <a:t>traite, envoie la réponse et ferme la connexion. Pour garder la connexion ouverte au-delà du traitement</a:t>
            </a:r>
          </a:p>
          <a:p>
            <a:pPr eaLnBrk="1" hangingPunct="1"/>
            <a:r>
              <a:rPr altLang="fr-FR"/>
              <a:t>de la requête/réponse courante, le client doit explicitement demander le maintien de la connexion</a:t>
            </a:r>
          </a:p>
          <a:p>
            <a:pPr eaLnBrk="1" hangingPunct="1"/>
            <a:r>
              <a:rPr altLang="fr-FR"/>
              <a:t>(Keep-Alive). À son tour, le serveur doit expliciter sa capacité à maintenir la connexion dans la</a:t>
            </a:r>
          </a:p>
          <a:p>
            <a:pPr eaLnBrk="1" hangingPunct="1"/>
            <a:r>
              <a:rPr altLang="fr-FR"/>
              <a:t>réponse. En HTTP 1.1, la connexion est persistante par défaut et il faut que le client ou le serveur la</a:t>
            </a:r>
          </a:p>
          <a:p>
            <a:pPr eaLnBrk="1" hangingPunct="1"/>
            <a:r>
              <a:rPr altLang="fr-FR"/>
              <a:t>ferment explicitement.</a:t>
            </a:r>
          </a:p>
          <a:p>
            <a:pPr eaLnBrk="1" hangingPunct="1"/>
            <a:r>
              <a:rPr altLang="fr-FR"/>
              <a:t>En HTTP 1.0, le protocole est synchrone et </a:t>
            </a:r>
            <a:r>
              <a:rPr altLang="fr-FR" i="1"/>
              <a:t>half-duplex </a:t>
            </a:r>
            <a:r>
              <a:rPr altLang="fr-FR"/>
              <a:t>: sur une connexion, même persistante, le</a:t>
            </a:r>
          </a:p>
          <a:p>
            <a:pPr eaLnBrk="1" hangingPunct="1"/>
            <a:r>
              <a:rPr altLang="fr-FR"/>
              <a:t>client envoie une requête et se met en attente de la réponse avant d’envoyer la requête suivante. En</a:t>
            </a:r>
          </a:p>
          <a:p>
            <a:pPr eaLnBrk="1" hangingPunct="1"/>
            <a:r>
              <a:rPr altLang="fr-FR"/>
              <a:t>HTTP 1.1, les requêtes peuvent être acheminées en séquence (</a:t>
            </a:r>
            <a:r>
              <a:rPr altLang="fr-FR" i="1"/>
              <a:t>pipelining</a:t>
            </a:r>
            <a:r>
              <a:rPr altLang="fr-FR"/>
              <a:t>) sur une connexion sans</a:t>
            </a:r>
          </a:p>
          <a:p>
            <a:pPr eaLnBrk="1" hangingPunct="1"/>
            <a:r>
              <a:rPr altLang="fr-FR"/>
              <a:t>attendre les réponses respectives. Le serveur doit acheminer les réponses dans le même ordre des</a:t>
            </a:r>
          </a:p>
          <a:p>
            <a:pPr eaLnBrk="1" hangingPunct="1"/>
            <a:r>
              <a:rPr altLang="fr-FR"/>
              <a:t>requêtes : la corrélation requête/réponse est maintenue, dans une connexion, par correspondance de</a:t>
            </a:r>
          </a:p>
          <a:p>
            <a:pPr eaLnBrk="1" hangingPunct="1"/>
            <a:r>
              <a:rPr altLang="fr-FR"/>
              <a:t>numéro d’ordre.</a:t>
            </a:r>
          </a:p>
          <a:p>
            <a:pPr eaLnBrk="1" hangingPunct="1"/>
            <a:r>
              <a:rPr altLang="fr-FR"/>
              <a:t>Le protocole HTTP est à l’origine sans état, c’est-à-dire qu’il est incapable de traiter une succession</a:t>
            </a:r>
          </a:p>
          <a:p>
            <a:pPr eaLnBrk="1" hangingPunct="1"/>
            <a:r>
              <a:rPr altLang="fr-FR"/>
              <a:t>de réponses/requêtes issues du même client comme un dialogue de session : le client envoie une</a:t>
            </a:r>
          </a:p>
          <a:p>
            <a:pPr eaLnBrk="1" hangingPunct="1"/>
            <a:r>
              <a:rPr altLang="fr-FR"/>
              <a:t>requête, le serveur y répond, mais il n’y a pas de moyen pour communiquer entre client et serveur des</a:t>
            </a:r>
          </a:p>
          <a:p>
            <a:pPr eaLnBrk="1" hangingPunct="1"/>
            <a:r>
              <a:rPr altLang="fr-FR"/>
              <a:t>informations sur le contexte du dialogue (l’état de la session). Ce fonctionnement s’est vite avéré</a:t>
            </a:r>
          </a:p>
          <a:p>
            <a:pPr eaLnBrk="1" hangingPunct="1"/>
            <a:r>
              <a:rPr altLang="fr-FR"/>
              <a:t>problématique pour les sites Internet qui ont souvent besoin de suivre les actions d’un utilisateur au</a:t>
            </a:r>
          </a:p>
          <a:p>
            <a:pPr eaLnBrk="1" hangingPunct="1"/>
            <a:r>
              <a:rPr altLang="fr-FR"/>
              <a:t>sein d’une session (par exemple, pour une prise de commande). C’est pour cette raison qu’un mécanisme</a:t>
            </a:r>
          </a:p>
          <a:p>
            <a:pPr eaLnBrk="1" hangingPunct="1"/>
            <a:r>
              <a:rPr altLang="fr-FR"/>
              <a:t>de gestion d’état a été ajouté au protocole dans la RFC2965 (Proposed Standard), il introduit</a:t>
            </a:r>
          </a:p>
          <a:p>
            <a:pPr eaLnBrk="1" hangingPunct="1"/>
            <a:r>
              <a:rPr altLang="fr-FR"/>
              <a:t>de nouveaux en-têtes (</a:t>
            </a:r>
            <a:r>
              <a:rPr altLang="fr-FR" i="1"/>
              <a:t>cookies</a:t>
            </a:r>
            <a:r>
              <a:rPr altLang="fr-FR"/>
              <a:t>) qui permettent d’échanger des données d’état tout au long des échanges</a:t>
            </a:r>
          </a:p>
          <a:p>
            <a:pPr eaLnBrk="1" hangingPunct="1"/>
            <a:r>
              <a:rPr altLang="fr-FR"/>
              <a:t>entre un client et un serveur.</a:t>
            </a:r>
          </a:p>
          <a:p>
            <a:pPr eaLnBrk="1" hangingPunct="1"/>
            <a:r>
              <a:rPr altLang="fr-FR"/>
              <a:t>Enfin, HTTP utilise en général TCP/IP sur le port TCP 80 (par défaut), mais en théorie tout autre</a:t>
            </a:r>
          </a:p>
          <a:p>
            <a:pPr eaLnBrk="1" hangingPunct="1"/>
            <a:r>
              <a:rPr altLang="fr-FR"/>
              <a:t>protocole peut être utilisé.</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51</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52</a:t>
            </a:fld>
            <a:endParaRPr lang="fr-FR" altLang="fr-FR"/>
          </a:p>
        </p:txBody>
      </p:sp>
    </p:spTree>
    <p:extLst>
      <p:ext uri="{BB962C8B-B14F-4D97-AF65-F5344CB8AC3E}">
        <p14:creationId xmlns:p14="http://schemas.microsoft.com/office/powerpoint/2010/main" val="934328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53</a:t>
            </a:fld>
            <a:endParaRPr lang="fr-FR" altLang="fr-FR"/>
          </a:p>
        </p:txBody>
      </p:sp>
    </p:spTree>
    <p:extLst>
      <p:ext uri="{BB962C8B-B14F-4D97-AF65-F5344CB8AC3E}">
        <p14:creationId xmlns:p14="http://schemas.microsoft.com/office/powerpoint/2010/main" val="2355792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54</a:t>
            </a:fld>
            <a:endParaRPr lang="fr-FR" altLang="fr-FR"/>
          </a:p>
        </p:txBody>
      </p:sp>
    </p:spTree>
    <p:extLst>
      <p:ext uri="{BB962C8B-B14F-4D97-AF65-F5344CB8AC3E}">
        <p14:creationId xmlns:p14="http://schemas.microsoft.com/office/powerpoint/2010/main" val="3322827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55</a:t>
            </a:fld>
            <a:endParaRPr lang="fr-FR" altLang="fr-FR"/>
          </a:p>
        </p:txBody>
      </p:sp>
    </p:spTree>
    <p:extLst>
      <p:ext uri="{BB962C8B-B14F-4D97-AF65-F5344CB8AC3E}">
        <p14:creationId xmlns:p14="http://schemas.microsoft.com/office/powerpoint/2010/main" val="3014512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56</a:t>
            </a:fld>
            <a:endParaRPr lang="fr-FR" altLang="fr-FR"/>
          </a:p>
        </p:txBody>
      </p:sp>
    </p:spTree>
    <p:extLst>
      <p:ext uri="{BB962C8B-B14F-4D97-AF65-F5344CB8AC3E}">
        <p14:creationId xmlns:p14="http://schemas.microsoft.com/office/powerpoint/2010/main" val="3347595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a:t>Un message est toujours envoyé à un destinataire qui est identifié par une adresse du type </a:t>
            </a:r>
            <a:r>
              <a:rPr altLang="fr-FR" i="1"/>
              <a:t>partie-locale</a:t>
            </a:r>
          </a:p>
          <a:p>
            <a:pPr eaLnBrk="1" hangingPunct="1"/>
            <a:r>
              <a:rPr altLang="fr-FR" i="1"/>
              <a:t>@domaine</a:t>
            </a:r>
            <a:r>
              <a:rPr altLang="fr-FR"/>
              <a:t>. C’est le nom de domaine de l’adresse qui permet à un serveur émetteur, et aux serveurs</a:t>
            </a:r>
          </a:p>
          <a:p>
            <a:pPr eaLnBrk="1" hangingPunct="1"/>
            <a:r>
              <a:rPr altLang="fr-FR"/>
              <a:t>relais, de déterminer le serveur destinataire du message grâce à un mécanisme de résolution de noms</a:t>
            </a:r>
          </a:p>
          <a:p>
            <a:pPr eaLnBrk="1" hangingPunct="1"/>
            <a:r>
              <a:rPr altLang="fr-FR"/>
              <a:t>de domaine (« DNS lookup ») : chaque nom de domaine possède dans les serveurs DNS un enregistrement</a:t>
            </a:r>
          </a:p>
          <a:p>
            <a:pPr eaLnBrk="1" hangingPunct="1"/>
            <a:r>
              <a:rPr altLang="fr-FR"/>
              <a:t>MX (Mail eXchanger) qui identifie le serveur SMTP responsable de la gestion des messages</a:t>
            </a:r>
          </a:p>
          <a:p>
            <a:pPr eaLnBrk="1" hangingPunct="1"/>
            <a:r>
              <a:rPr altLang="fr-FR"/>
              <a:t>de ce domaine (ou une passerelle dans des situations plus complexes).</a:t>
            </a:r>
          </a:p>
          <a:p>
            <a:pPr eaLnBrk="1" hangingPunct="1"/>
            <a:r>
              <a:rPr altLang="fr-FR"/>
              <a:t>À noter enfin que chaque serveur est responsable de la transmission d’un message et, en cas d’erreur</a:t>
            </a:r>
          </a:p>
          <a:p>
            <a:pPr eaLnBrk="1" hangingPunct="1"/>
            <a:r>
              <a:rPr altLang="fr-FR"/>
              <a:t>ou de problème, de la notification du problème à l’émetteur.</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57</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58</a:t>
            </a:fld>
            <a:endParaRPr lang="fr-FR" altLang="fr-FR"/>
          </a:p>
        </p:txBody>
      </p:sp>
    </p:spTree>
    <p:extLst>
      <p:ext uri="{BB962C8B-B14F-4D97-AF65-F5344CB8AC3E}">
        <p14:creationId xmlns:p14="http://schemas.microsoft.com/office/powerpoint/2010/main" val="2534265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59</a:t>
            </a:fld>
            <a:endParaRPr lang="fr-FR" altLang="fr-FR"/>
          </a:p>
        </p:txBody>
      </p:sp>
    </p:spTree>
    <p:extLst>
      <p:ext uri="{BB962C8B-B14F-4D97-AF65-F5344CB8AC3E}">
        <p14:creationId xmlns:p14="http://schemas.microsoft.com/office/powerpoint/2010/main" val="370486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60</a:t>
            </a:fld>
            <a:endParaRPr lang="fr-FR" altLang="fr-FR"/>
          </a:p>
        </p:txBody>
      </p:sp>
    </p:spTree>
    <p:extLst>
      <p:ext uri="{BB962C8B-B14F-4D97-AF65-F5344CB8AC3E}">
        <p14:creationId xmlns:p14="http://schemas.microsoft.com/office/powerpoint/2010/main" val="3284357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61</a:t>
            </a:fld>
            <a:endParaRPr lang="fr-FR" altLang="fr-FR"/>
          </a:p>
        </p:txBody>
      </p:sp>
    </p:spTree>
    <p:extLst>
      <p:ext uri="{BB962C8B-B14F-4D97-AF65-F5344CB8AC3E}">
        <p14:creationId xmlns:p14="http://schemas.microsoft.com/office/powerpoint/2010/main" val="2046380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62</a:t>
            </a:fld>
            <a:endParaRPr lang="fr-FR" altLang="fr-FR"/>
          </a:p>
        </p:txBody>
      </p:sp>
    </p:spTree>
    <p:extLst>
      <p:ext uri="{BB962C8B-B14F-4D97-AF65-F5344CB8AC3E}">
        <p14:creationId xmlns:p14="http://schemas.microsoft.com/office/powerpoint/2010/main" val="973611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63</a:t>
            </a:fld>
            <a:endParaRPr lang="fr-FR" altLang="fr-FR"/>
          </a:p>
        </p:txBody>
      </p:sp>
    </p:spTree>
    <p:extLst>
      <p:ext uri="{BB962C8B-B14F-4D97-AF65-F5344CB8AC3E}">
        <p14:creationId xmlns:p14="http://schemas.microsoft.com/office/powerpoint/2010/main" val="1749462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64</a:t>
            </a:fld>
            <a:endParaRPr lang="fr-FR" altLang="fr-FR"/>
          </a:p>
        </p:txBody>
      </p:sp>
    </p:spTree>
    <p:extLst>
      <p:ext uri="{BB962C8B-B14F-4D97-AF65-F5344CB8AC3E}">
        <p14:creationId xmlns:p14="http://schemas.microsoft.com/office/powerpoint/2010/main" val="2973163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65</a:t>
            </a:fld>
            <a:endParaRPr lang="fr-FR" altLang="fr-FR"/>
          </a:p>
        </p:txBody>
      </p:sp>
    </p:spTree>
    <p:extLst>
      <p:ext uri="{BB962C8B-B14F-4D97-AF65-F5344CB8AC3E}">
        <p14:creationId xmlns:p14="http://schemas.microsoft.com/office/powerpoint/2010/main" val="82411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66</a:t>
            </a:fld>
            <a:endParaRPr lang="fr-FR" altLang="fr-FR"/>
          </a:p>
        </p:txBody>
      </p:sp>
    </p:spTree>
    <p:extLst>
      <p:ext uri="{BB962C8B-B14F-4D97-AF65-F5344CB8AC3E}">
        <p14:creationId xmlns:p14="http://schemas.microsoft.com/office/powerpoint/2010/main" val="1561456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altLang="fr-FR"/>
              <a:t>Remarque</a:t>
            </a:r>
          </a:p>
          <a:p>
            <a:pPr eaLnBrk="1" hangingPunct="1"/>
            <a:r>
              <a:rPr altLang="fr-FR"/>
              <a:t>On remarquera que ce protocole, d'un point de vue cryptographique, n'authentifie pas le client. Seul le serveur l'est. L'authentification de l'utilisateur intervient généralement ensuite par un simple identifiant/mot de passe protégé par le chiffrement de la session SSL établie.</a:t>
            </a:r>
          </a:p>
          <a:p>
            <a:pPr eaLnBrk="1" hangingPunct="1"/>
            <a:r>
              <a:rPr altLang="fr-FR"/>
              <a:t>Conseil</a:t>
            </a:r>
          </a:p>
          <a:p>
            <a:pPr eaLnBrk="1" hangingPunct="1"/>
            <a:r>
              <a:rPr altLang="fr-FR"/>
              <a:t>Afin d'éviter des attaques, il est recommandé d'utiliser la double authentification c'est-à-dire non seulement l'authentification du serveur mais également celle du client, qui, avec SSL, est facultative par défaut. On bénéficiera ainsi d'un accès distant authentifié par certificat de clé publique.</a:t>
            </a:r>
          </a:p>
          <a:p>
            <a:pPr eaLnBrk="1" hangingPunct="1"/>
            <a:r>
              <a:rPr altLang="fr-FR"/>
              <a:t>Attention</a:t>
            </a:r>
          </a:p>
          <a:p>
            <a:pPr eaLnBrk="1" hangingPunct="1"/>
            <a:r>
              <a:rPr altLang="fr-FR"/>
              <a:t>Il est également recommandé d'interdire l'utilisation de protocoles obsolètes comme SSLv2.</a:t>
            </a:r>
          </a:p>
          <a:p>
            <a:pPr eaLnBrk="1" hangingPunct="1"/>
            <a:r>
              <a:rPr altLang="fr-FR"/>
              <a:t>Remarque</a:t>
            </a:r>
          </a:p>
          <a:p>
            <a:pPr eaLnBrk="1" hangingPunct="1"/>
            <a:r>
              <a:rPr altLang="fr-FR"/>
              <a:t>Il existe d'autres méthodes de contrôle de l'accès distant, notamment celles qui emploient des protocoles de chiffrement comme IPsec. Toutefois, comme elles interviennent directement au niveau du transport, nous les avons classées dans la partie « outils de cloisonnement ».</a:t>
            </a:r>
          </a:p>
          <a:p>
            <a:pPr eaLnBrk="1" hangingPunct="1"/>
            <a:br>
              <a:rPr altLang="fr-FR"/>
            </a:b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67</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68</a:t>
            </a:fld>
            <a:endParaRPr lang="fr-FR" altLang="fr-FR"/>
          </a:p>
        </p:txBody>
      </p:sp>
    </p:spTree>
    <p:extLst>
      <p:ext uri="{BB962C8B-B14F-4D97-AF65-F5344CB8AC3E}">
        <p14:creationId xmlns:p14="http://schemas.microsoft.com/office/powerpoint/2010/main" val="3532443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69</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altLang="fr-FR" dirty="0"/>
              <a:t>DCOM : </a:t>
            </a:r>
            <a:r>
              <a:rPr lang="fr-FR" sz="1200" b="0" i="0" kern="1200" dirty="0">
                <a:solidFill>
                  <a:schemeClr val="tx1"/>
                </a:solidFill>
                <a:effectLst/>
                <a:latin typeface="+mn-lt"/>
                <a:ea typeface="+mn-ea"/>
                <a:cs typeface="+mn-cs"/>
              </a:rPr>
              <a:t>une technique propriétaire de Microsoft qui permet la communication entre des composants logiciels distribués au sein d'un réseau informatique.</a:t>
            </a:r>
            <a:endParaRPr altLang="fr-FR" dirty="0"/>
          </a:p>
          <a:p>
            <a:pPr eaLnBrk="1" hangingPunct="1">
              <a:spcBef>
                <a:spcPct val="0"/>
              </a:spcBef>
            </a:pPr>
            <a:r>
              <a:rPr altLang="fr-FR" dirty="0"/>
              <a:t>CORBA : </a:t>
            </a:r>
            <a:r>
              <a:rPr lang="fr-FR" sz="1200" b="0" i="0" kern="1200" dirty="0">
                <a:solidFill>
                  <a:schemeClr val="tx1"/>
                </a:solidFill>
                <a:effectLst/>
                <a:latin typeface="+mn-lt"/>
                <a:ea typeface="+mn-ea"/>
                <a:cs typeface="+mn-cs"/>
              </a:rPr>
              <a:t>acronyme de </a:t>
            </a:r>
            <a:r>
              <a:rPr lang="fr-FR" sz="1200" b="1" i="1" kern="1200" dirty="0">
                <a:solidFill>
                  <a:schemeClr val="tx1"/>
                </a:solidFill>
                <a:effectLst/>
                <a:latin typeface="+mn-lt"/>
                <a:ea typeface="+mn-ea"/>
                <a:cs typeface="+mn-cs"/>
              </a:rPr>
              <a:t>Common Object </a:t>
            </a:r>
            <a:r>
              <a:rPr lang="fr-FR" sz="1200" b="1" i="1" kern="1200" dirty="0" err="1">
                <a:solidFill>
                  <a:schemeClr val="tx1"/>
                </a:solidFill>
                <a:effectLst/>
                <a:latin typeface="+mn-lt"/>
                <a:ea typeface="+mn-ea"/>
                <a:cs typeface="+mn-cs"/>
              </a:rPr>
              <a:t>Request</a:t>
            </a:r>
            <a:r>
              <a:rPr lang="fr-FR" sz="1200" b="1" i="1" kern="1200" dirty="0">
                <a:solidFill>
                  <a:schemeClr val="tx1"/>
                </a:solidFill>
                <a:effectLst/>
                <a:latin typeface="+mn-lt"/>
                <a:ea typeface="+mn-ea"/>
                <a:cs typeface="+mn-cs"/>
              </a:rPr>
              <a:t> Broker Architecture</a:t>
            </a:r>
            <a:r>
              <a:rPr lang="fr-FR" sz="1200" b="0" i="0" kern="1200" dirty="0">
                <a:solidFill>
                  <a:schemeClr val="tx1"/>
                </a:solidFill>
                <a:effectLst/>
                <a:latin typeface="+mn-lt"/>
                <a:ea typeface="+mn-ea"/>
                <a:cs typeface="+mn-cs"/>
              </a:rPr>
              <a:t>, est une </a:t>
            </a:r>
            <a:r>
              <a:rPr lang="fr-FR" sz="1200" b="0" i="0" u="none" strike="noStrike" kern="1200" dirty="0">
                <a:solidFill>
                  <a:schemeClr val="tx1"/>
                </a:solidFill>
                <a:effectLst/>
                <a:latin typeface="+mn-lt"/>
                <a:ea typeface="+mn-ea"/>
                <a:cs typeface="+mn-cs"/>
              </a:rPr>
              <a:t>architecture logicielle</a:t>
            </a:r>
            <a:r>
              <a:rPr lang="fr-FR" sz="1200" b="0" i="0" kern="1200" dirty="0">
                <a:solidFill>
                  <a:schemeClr val="tx1"/>
                </a:solidFill>
                <a:effectLst/>
                <a:latin typeface="+mn-lt"/>
                <a:ea typeface="+mn-ea"/>
                <a:cs typeface="+mn-cs"/>
              </a:rPr>
              <a:t> pour le développement de composants et </a:t>
            </a:r>
            <a:r>
              <a:rPr lang="fr-FR" sz="1200" b="0" i="0" kern="1200" dirty="0" err="1">
                <a:solidFill>
                  <a:schemeClr val="tx1"/>
                </a:solidFill>
                <a:effectLst/>
                <a:latin typeface="+mn-lt"/>
                <a:ea typeface="+mn-ea"/>
                <a:cs typeface="+mn-cs"/>
              </a:rPr>
              <a:t>d’</a:t>
            </a:r>
            <a:r>
              <a:rPr lang="fr-FR" sz="1200" b="0" i="1" u="none" strike="noStrike" kern="1200" dirty="0" err="1">
                <a:solidFill>
                  <a:schemeClr val="tx1"/>
                </a:solidFill>
                <a:effectLst/>
                <a:latin typeface="+mn-lt"/>
                <a:ea typeface="+mn-ea"/>
                <a:cs typeface="+mn-cs"/>
              </a:rPr>
              <a:t>object</a:t>
            </a:r>
            <a:r>
              <a:rPr lang="fr-FR" sz="1200" b="0" i="1" u="none" strike="noStrike" kern="1200" dirty="0">
                <a:solidFill>
                  <a:schemeClr val="tx1"/>
                </a:solidFill>
                <a:effectLst/>
                <a:latin typeface="+mn-lt"/>
                <a:ea typeface="+mn-ea"/>
                <a:cs typeface="+mn-cs"/>
              </a:rPr>
              <a:t> </a:t>
            </a:r>
            <a:r>
              <a:rPr lang="fr-FR" sz="1200" b="0" i="1" u="none" strike="noStrike" kern="1200" dirty="0" err="1">
                <a:solidFill>
                  <a:schemeClr val="tx1"/>
                </a:solidFill>
                <a:effectLst/>
                <a:latin typeface="+mn-lt"/>
                <a:ea typeface="+mn-ea"/>
                <a:cs typeface="+mn-cs"/>
              </a:rPr>
              <a:t>request</a:t>
            </a:r>
            <a:r>
              <a:rPr lang="fr-FR" sz="1200" b="0" i="1" u="none" strike="noStrike" kern="1200" dirty="0">
                <a:solidFill>
                  <a:schemeClr val="tx1"/>
                </a:solidFill>
                <a:effectLst/>
                <a:latin typeface="+mn-lt"/>
                <a:ea typeface="+mn-ea"/>
                <a:cs typeface="+mn-cs"/>
              </a:rPr>
              <a:t> broker</a:t>
            </a:r>
            <a:r>
              <a:rPr lang="fr-FR" sz="1200" b="0" i="0" kern="1200" dirty="0">
                <a:solidFill>
                  <a:schemeClr val="tx1"/>
                </a:solidFill>
                <a:effectLst/>
                <a:latin typeface="+mn-lt"/>
                <a:ea typeface="+mn-ea"/>
                <a:cs typeface="+mn-cs"/>
              </a:rPr>
              <a:t> (ORB). Ces composants, qui sont assemblés afin de construire des applications complètes, peuvent être écrits dans des langages de programmation distincts, être exécutés dans des processus séparés, voire être déployés sur des machines distinctes.</a:t>
            </a:r>
            <a:endParaRPr altLang="fr-FR" dirty="0"/>
          </a:p>
          <a:p>
            <a:pPr eaLnBrk="1" hangingPunct="1">
              <a:spcBef>
                <a:spcPct val="0"/>
              </a:spcBef>
            </a:pPr>
            <a:r>
              <a:rPr altLang="fr-FR" dirty="0"/>
              <a:t>EJB </a:t>
            </a:r>
            <a:r>
              <a:rPr altLang="fr-FR" baseline="0" dirty="0"/>
              <a:t> : </a:t>
            </a:r>
            <a:r>
              <a:rPr lang="fr-FR" sz="1200" b="0" i="0" kern="1200" dirty="0">
                <a:solidFill>
                  <a:schemeClr val="tx1"/>
                </a:solidFill>
                <a:effectLst/>
                <a:latin typeface="+mn-lt"/>
                <a:ea typeface="+mn-ea"/>
                <a:cs typeface="+mn-cs"/>
              </a:rPr>
              <a:t>(EJB) est une architecture de composants logiciels côté serveur pour la plateforme de développement </a:t>
            </a:r>
            <a:r>
              <a:rPr lang="fr-FR" sz="1200" b="0" i="0" u="none" strike="noStrike" kern="1200" dirty="0">
                <a:solidFill>
                  <a:schemeClr val="tx1"/>
                </a:solidFill>
                <a:effectLst/>
                <a:latin typeface="+mn-lt"/>
                <a:ea typeface="+mn-ea"/>
                <a:cs typeface="+mn-cs"/>
              </a:rPr>
              <a:t>Java EE</a:t>
            </a:r>
            <a:r>
              <a:rPr lang="fr-FR" sz="1200" b="0" i="0" kern="1200" dirty="0">
                <a:solidFill>
                  <a:schemeClr val="tx1"/>
                </a:solidFill>
                <a:effectLst/>
                <a:latin typeface="+mn-lt"/>
                <a:ea typeface="+mn-ea"/>
                <a:cs typeface="+mn-cs"/>
              </a:rPr>
              <a:t>.</a:t>
            </a:r>
            <a:endParaRPr altLang="fr-FR" dirty="0"/>
          </a:p>
          <a:p>
            <a:pPr eaLnBrk="1" hangingPunct="1">
              <a:spcBef>
                <a:spcPct val="0"/>
              </a:spcBef>
            </a:pPr>
            <a:r>
              <a:rPr altLang="fr-FR" dirty="0"/>
              <a:t>RMI :</a:t>
            </a:r>
            <a:r>
              <a:rPr altLang="fr-FR" baseline="0" dirty="0"/>
              <a:t> </a:t>
            </a:r>
            <a:r>
              <a:rPr lang="fr-FR" sz="1200" b="1" i="0" kern="1200" dirty="0">
                <a:solidFill>
                  <a:schemeClr val="tx1"/>
                </a:solidFill>
                <a:effectLst/>
                <a:latin typeface="+mn-lt"/>
                <a:ea typeface="+mn-ea"/>
                <a:cs typeface="+mn-cs"/>
              </a:rPr>
              <a:t>RMI</a:t>
            </a:r>
            <a:r>
              <a:rPr lang="fr-FR" sz="1200" b="0" i="0" kern="1200" dirty="0">
                <a:solidFill>
                  <a:schemeClr val="tx1"/>
                </a:solidFill>
                <a:effectLst/>
                <a:latin typeface="+mn-lt"/>
                <a:ea typeface="+mn-ea"/>
                <a:cs typeface="+mn-cs"/>
              </a:rPr>
              <a:t> est une </a:t>
            </a:r>
            <a:r>
              <a:rPr lang="fr-FR" sz="1200" b="0" i="0" u="none" strike="noStrike" kern="1200" dirty="0">
                <a:solidFill>
                  <a:schemeClr val="tx1"/>
                </a:solidFill>
                <a:effectLst/>
                <a:latin typeface="+mn-lt"/>
                <a:ea typeface="+mn-ea"/>
                <a:cs typeface="+mn-cs"/>
              </a:rPr>
              <a:t>interface de programmation</a:t>
            </a:r>
            <a:r>
              <a:rPr lang="fr-FR" sz="1200" b="0" i="0" kern="1200" dirty="0">
                <a:solidFill>
                  <a:schemeClr val="tx1"/>
                </a:solidFill>
                <a:effectLst/>
                <a:latin typeface="+mn-lt"/>
                <a:ea typeface="+mn-ea"/>
                <a:cs typeface="+mn-cs"/>
              </a:rPr>
              <a:t> (API) pour le </a:t>
            </a:r>
            <a:r>
              <a:rPr lang="fr-FR" sz="1200" b="0" i="0" u="none" strike="noStrike" kern="1200" dirty="0">
                <a:solidFill>
                  <a:schemeClr val="tx1"/>
                </a:solidFill>
                <a:effectLst/>
                <a:latin typeface="+mn-lt"/>
                <a:ea typeface="+mn-ea"/>
                <a:cs typeface="+mn-cs"/>
              </a:rPr>
              <a:t>langage Java</a:t>
            </a:r>
            <a:r>
              <a:rPr lang="fr-FR" sz="1200" b="0" i="0" kern="1200" dirty="0">
                <a:solidFill>
                  <a:schemeClr val="tx1"/>
                </a:solidFill>
                <a:effectLst/>
                <a:latin typeface="+mn-lt"/>
                <a:ea typeface="+mn-ea"/>
                <a:cs typeface="+mn-cs"/>
              </a:rPr>
              <a:t> qui permet d'appeler des méthodes distantes</a:t>
            </a:r>
            <a:endParaRPr altLang="fr-FR" dirty="0"/>
          </a:p>
          <a:p>
            <a:pPr eaLnBrk="1" hangingPunct="1">
              <a:spcBef>
                <a:spcPct val="0"/>
              </a:spcBef>
            </a:pPr>
            <a:r>
              <a:rPr altLang="fr-FR" dirty="0"/>
              <a:t>Net </a:t>
            </a:r>
            <a:r>
              <a:rPr altLang="fr-FR" dirty="0" err="1"/>
              <a:t>Remoting</a:t>
            </a:r>
            <a:r>
              <a:rPr altLang="fr-FR" dirty="0"/>
              <a:t> </a:t>
            </a:r>
            <a:r>
              <a:rPr altLang="fr-FR" baseline="0" dirty="0"/>
              <a:t> : </a:t>
            </a:r>
            <a:r>
              <a:rPr lang="fr-FR" sz="1200" b="0" i="0" kern="1200" dirty="0">
                <a:solidFill>
                  <a:schemeClr val="tx1"/>
                </a:solidFill>
                <a:effectLst/>
                <a:latin typeface="+mn-lt"/>
                <a:ea typeface="+mn-ea"/>
                <a:cs typeface="+mn-cs"/>
              </a:rPr>
              <a:t>est une </a:t>
            </a:r>
            <a:r>
              <a:rPr lang="fr-FR" sz="1200" b="0" i="0" u="none" strike="noStrike" kern="1200" dirty="0">
                <a:solidFill>
                  <a:schemeClr val="tx1"/>
                </a:solidFill>
                <a:effectLst/>
                <a:latin typeface="+mn-lt"/>
                <a:ea typeface="+mn-ea"/>
                <a:cs typeface="+mn-cs"/>
              </a:rPr>
              <a:t>API</a:t>
            </a:r>
            <a:r>
              <a:rPr lang="fr-FR" dirty="0"/>
              <a:t> </a:t>
            </a:r>
            <a:r>
              <a:rPr lang="fr-FR" sz="1200" b="0" i="0" kern="1200" dirty="0">
                <a:solidFill>
                  <a:schemeClr val="tx1"/>
                </a:solidFill>
                <a:effectLst/>
                <a:latin typeface="+mn-lt"/>
                <a:ea typeface="+mn-ea"/>
                <a:cs typeface="+mn-cs"/>
              </a:rPr>
              <a:t>de </a:t>
            </a:r>
            <a:r>
              <a:rPr lang="fr-FR" sz="1200" b="0" i="0" u="none" strike="noStrike" kern="1200" dirty="0">
                <a:solidFill>
                  <a:schemeClr val="tx1"/>
                </a:solidFill>
                <a:effectLst/>
                <a:latin typeface="+mn-lt"/>
                <a:ea typeface="+mn-ea"/>
                <a:cs typeface="+mn-cs"/>
              </a:rPr>
              <a:t>Microsoft</a:t>
            </a:r>
            <a:r>
              <a:rPr lang="fr-FR" sz="1200" b="0" i="0" kern="1200" dirty="0">
                <a:solidFill>
                  <a:schemeClr val="tx1"/>
                </a:solidFill>
                <a:effectLst/>
                <a:latin typeface="+mn-lt"/>
                <a:ea typeface="+mn-ea"/>
                <a:cs typeface="+mn-cs"/>
              </a:rPr>
              <a:t> pour la communication </a:t>
            </a:r>
            <a:r>
              <a:rPr lang="fr-FR" sz="1200" b="0" i="0" kern="1200" dirty="0" err="1">
                <a:solidFill>
                  <a:schemeClr val="tx1"/>
                </a:solidFill>
                <a:effectLst/>
                <a:latin typeface="+mn-lt"/>
                <a:ea typeface="+mn-ea"/>
                <a:cs typeface="+mn-cs"/>
              </a:rPr>
              <a:t>inter-processus</a:t>
            </a:r>
            <a:r>
              <a:rPr lang="fr-FR" sz="1200" b="0" i="0" kern="1200" dirty="0">
                <a:solidFill>
                  <a:schemeClr val="tx1"/>
                </a:solidFill>
                <a:effectLst/>
                <a:latin typeface="+mn-lt"/>
                <a:ea typeface="+mn-ea"/>
                <a:cs typeface="+mn-cs"/>
              </a:rPr>
              <a:t> livrée avec la version 1.0 du </a:t>
            </a:r>
            <a:r>
              <a:rPr lang="fr-FR" sz="1200" b="0" i="0" u="none" strike="noStrike" kern="1200" dirty="0" err="1">
                <a:solidFill>
                  <a:schemeClr val="tx1"/>
                </a:solidFill>
                <a:effectLst/>
                <a:latin typeface="+mn-lt"/>
                <a:ea typeface="+mn-ea"/>
                <a:cs typeface="+mn-cs"/>
              </a:rPr>
              <a:t>framework</a:t>
            </a:r>
            <a:r>
              <a:rPr lang="fr-FR" sz="1200" b="0" i="0" u="none" strike="noStrike" kern="1200" dirty="0">
                <a:solidFill>
                  <a:schemeClr val="tx1"/>
                </a:solidFill>
                <a:effectLst/>
                <a:latin typeface="+mn-lt"/>
                <a:ea typeface="+mn-ea"/>
                <a:cs typeface="+mn-cs"/>
              </a:rPr>
              <a:t> .NET</a:t>
            </a: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70</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0708"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altLang="fr-FR" dirty="0"/>
              <a:t>Définition de SGML : </a:t>
            </a:r>
            <a:r>
              <a:rPr lang="fr-FR" sz="1200" b="1" i="0" kern="1200" dirty="0">
                <a:solidFill>
                  <a:schemeClr val="tx1"/>
                </a:solidFill>
                <a:effectLst/>
                <a:latin typeface="+mn-lt"/>
                <a:ea typeface="+mn-ea"/>
                <a:cs typeface="+mn-cs"/>
              </a:rPr>
              <a:t>Standard </a:t>
            </a:r>
            <a:r>
              <a:rPr lang="fr-FR" sz="1200" b="1" i="0" kern="1200" dirty="0" err="1">
                <a:solidFill>
                  <a:schemeClr val="tx1"/>
                </a:solidFill>
                <a:effectLst/>
                <a:latin typeface="+mn-lt"/>
                <a:ea typeface="+mn-ea"/>
                <a:cs typeface="+mn-cs"/>
              </a:rPr>
              <a:t>Generalized</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Markup</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Language</a:t>
            </a:r>
            <a:r>
              <a:rPr lang="fr-FR" sz="1200" b="0" i="0" kern="1200" dirty="0">
                <a:solidFill>
                  <a:schemeClr val="tx1"/>
                </a:solidFill>
                <a:effectLst/>
                <a:latin typeface="+mn-lt"/>
                <a:ea typeface="+mn-ea"/>
                <a:cs typeface="+mn-cs"/>
              </a:rPr>
              <a:t> (« langage de balisage généralisé normalisé » - </a:t>
            </a:r>
            <a:r>
              <a:rPr lang="fr-FR" sz="1200" b="1" i="0" kern="1200" dirty="0">
                <a:solidFill>
                  <a:schemeClr val="tx1"/>
                </a:solidFill>
                <a:effectLst/>
                <a:latin typeface="+mn-lt"/>
                <a:ea typeface="+mn-ea"/>
                <a:cs typeface="+mn-cs"/>
              </a:rPr>
              <a:t>SGML</a:t>
            </a:r>
            <a:r>
              <a:rPr lang="fr-FR" sz="1200" b="0" i="0" kern="1200" dirty="0">
                <a:solidFill>
                  <a:schemeClr val="tx1"/>
                </a:solidFill>
                <a:effectLst/>
                <a:latin typeface="+mn-lt"/>
                <a:ea typeface="+mn-ea"/>
                <a:cs typeface="+mn-cs"/>
              </a:rPr>
              <a:t>) est un </a:t>
            </a:r>
            <a:r>
              <a:rPr lang="fr-FR" sz="1200" b="0" i="0" u="none" strike="noStrike" kern="1200" dirty="0">
                <a:solidFill>
                  <a:schemeClr val="tx1"/>
                </a:solidFill>
                <a:effectLst/>
                <a:latin typeface="+mn-lt"/>
                <a:ea typeface="+mn-ea"/>
                <a:cs typeface="+mn-cs"/>
                <a:hlinkClick r:id="rId3" tooltip="Langage de définition de données"/>
              </a:rPr>
              <a:t>langage de description</a:t>
            </a:r>
            <a:r>
              <a:rPr lang="fr-FR" sz="1200" b="0" i="0" kern="1200" dirty="0">
                <a:solidFill>
                  <a:schemeClr val="tx1"/>
                </a:solidFill>
                <a:effectLst/>
                <a:latin typeface="+mn-lt"/>
                <a:ea typeface="+mn-ea"/>
                <a:cs typeface="+mn-cs"/>
              </a:rPr>
              <a:t> à </a:t>
            </a:r>
            <a:r>
              <a:rPr lang="fr-FR" sz="1200" b="0" i="0" u="none" strike="noStrike" kern="1200" dirty="0">
                <a:solidFill>
                  <a:schemeClr val="tx1"/>
                </a:solidFill>
                <a:effectLst/>
                <a:latin typeface="+mn-lt"/>
                <a:ea typeface="+mn-ea"/>
                <a:cs typeface="+mn-cs"/>
                <a:hlinkClick r:id="rId4" tooltip="Langage de balisage"/>
              </a:rPr>
              <a:t>balises</a:t>
            </a:r>
            <a:r>
              <a:rPr lang="fr-FR" sz="1200" b="0" i="0" kern="1200" dirty="0">
                <a:solidFill>
                  <a:schemeClr val="tx1"/>
                </a:solidFill>
                <a:effectLst/>
                <a:latin typeface="+mn-lt"/>
                <a:ea typeface="+mn-ea"/>
                <a:cs typeface="+mn-cs"/>
              </a:rPr>
              <a:t>,</a:t>
            </a:r>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71</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1732"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72</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2756"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73</a:t>
            </a:fld>
            <a:endParaRPr lang="fr-FR" alt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74</a:t>
            </a:fld>
            <a:endParaRPr lang="fr-FR" altLang="fr-FR"/>
          </a:p>
        </p:txBody>
      </p:sp>
    </p:spTree>
    <p:extLst>
      <p:ext uri="{BB962C8B-B14F-4D97-AF65-F5344CB8AC3E}">
        <p14:creationId xmlns:p14="http://schemas.microsoft.com/office/powerpoint/2010/main" val="3939822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3780"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75</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4804"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76</a:t>
            </a:fld>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77</a:t>
            </a:fld>
            <a:endParaRPr lang="fr-FR" altLang="fr-FR"/>
          </a:p>
        </p:txBody>
      </p:sp>
    </p:spTree>
    <p:extLst>
      <p:ext uri="{BB962C8B-B14F-4D97-AF65-F5344CB8AC3E}">
        <p14:creationId xmlns:p14="http://schemas.microsoft.com/office/powerpoint/2010/main" val="42092874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1026"/>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05828" name="Rectangle 1027"/>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78</a:t>
            </a:fld>
            <a:endParaRPr lang="fr-FR" alt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2"/>
          <p:cNvSpPr>
            <a:spLocks noGrp="1" noRot="1" noChangeAspect="1" noChangeArrowheads="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79</a:t>
            </a:fld>
            <a:endParaRPr lang="fr-FR"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2"/>
          <p:cNvSpPr>
            <a:spLocks noGrp="1" noRot="1" noChangeAspect="1" noChangeArrowheads="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80</a:t>
            </a:fld>
            <a:endParaRPr lang="fr-FR" alt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2"/>
          <p:cNvSpPr>
            <a:spLocks noGrp="1" noRot="1" noChangeAspect="1" noChangeArrowheads="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81</a:t>
            </a:fld>
            <a:endParaRPr lang="fr-FR" alt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2"/>
          <p:cNvSpPr>
            <a:spLocks noGrp="1" noRot="1" noChangeAspect="1" noChangeArrowheads="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82</a:t>
            </a:fld>
            <a:endParaRPr lang="fr-FR" alt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2"/>
          <p:cNvSpPr>
            <a:spLocks noGrp="1" noRot="1" noChangeAspect="1" noChangeArrowheads="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83</a:t>
            </a:fld>
            <a:endParaRPr lang="fr-FR" alt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84</a:t>
            </a:fld>
            <a:endParaRPr lang="fr-FR" altLang="fr-FR"/>
          </a:p>
        </p:txBody>
      </p:sp>
    </p:spTree>
    <p:extLst>
      <p:ext uri="{BB962C8B-B14F-4D97-AF65-F5344CB8AC3E}">
        <p14:creationId xmlns:p14="http://schemas.microsoft.com/office/powerpoint/2010/main" val="945318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xfrm>
            <a:off x="990600" y="766763"/>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GB" altLang="fr-FR" dirty="0" err="1"/>
              <a:t>Déclaration</a:t>
            </a:r>
            <a:r>
              <a:rPr lang="en-GB" altLang="fr-FR" dirty="0"/>
              <a:t> </a:t>
            </a:r>
            <a:r>
              <a:rPr lang="en-GB" altLang="fr-FR" dirty="0" err="1"/>
              <a:t>dans</a:t>
            </a:r>
            <a:r>
              <a:rPr lang="en-GB" altLang="fr-FR" dirty="0"/>
              <a:t> la DTD par la </a:t>
            </a:r>
            <a:r>
              <a:rPr lang="en-GB" altLang="fr-FR" dirty="0" err="1"/>
              <a:t>balise</a:t>
            </a:r>
            <a:r>
              <a:rPr lang="en-GB" altLang="fr-FR" dirty="0"/>
              <a:t> !ATTLIST :</a:t>
            </a:r>
          </a:p>
          <a:p>
            <a:pPr lvl="1" eaLnBrk="1" hangingPunct="1">
              <a:lnSpc>
                <a:spcPct val="80000"/>
              </a:lnSpc>
            </a:pPr>
            <a:r>
              <a:rPr altLang="fr-FR" dirty="0"/>
              <a:t>&lt;!ATTLIST nom-élément nom-attribut type valeur-défaut&gt;</a:t>
            </a:r>
          </a:p>
          <a:p>
            <a:pPr eaLnBrk="1" hangingPunct="1">
              <a:lnSpc>
                <a:spcPct val="80000"/>
              </a:lnSpc>
            </a:pPr>
            <a:r>
              <a:rPr lang="en-GB" altLang="fr-FR" dirty="0" err="1"/>
              <a:t>Où</a:t>
            </a:r>
            <a:r>
              <a:rPr lang="en-GB" altLang="fr-FR" dirty="0"/>
              <a:t> :</a:t>
            </a:r>
          </a:p>
          <a:p>
            <a:pPr lvl="1" eaLnBrk="1" hangingPunct="1">
              <a:lnSpc>
                <a:spcPct val="80000"/>
              </a:lnSpc>
            </a:pPr>
            <a:r>
              <a:rPr lang="en-GB" altLang="fr-FR" dirty="0"/>
              <a:t>nom-</a:t>
            </a:r>
            <a:r>
              <a:rPr lang="en-GB" altLang="fr-FR" dirty="0" err="1"/>
              <a:t>élément</a:t>
            </a:r>
            <a:r>
              <a:rPr lang="en-GB" altLang="fr-FR" dirty="0"/>
              <a:t> </a:t>
            </a:r>
            <a:r>
              <a:rPr lang="en-GB" altLang="fr-FR" dirty="0" err="1"/>
              <a:t>est</a:t>
            </a:r>
            <a:r>
              <a:rPr lang="en-GB" altLang="fr-FR" dirty="0"/>
              <a:t> le nom d’un </a:t>
            </a:r>
            <a:r>
              <a:rPr lang="en-GB" altLang="fr-FR" dirty="0" err="1"/>
              <a:t>élément</a:t>
            </a:r>
            <a:r>
              <a:rPr lang="en-GB" altLang="fr-FR" dirty="0"/>
              <a:t> </a:t>
            </a:r>
            <a:r>
              <a:rPr lang="en-GB" altLang="fr-FR" dirty="0" err="1"/>
              <a:t>défini</a:t>
            </a:r>
            <a:r>
              <a:rPr lang="en-GB" altLang="fr-FR" dirty="0"/>
              <a:t> </a:t>
            </a:r>
            <a:r>
              <a:rPr lang="en-GB" altLang="fr-FR" dirty="0" err="1"/>
              <a:t>dans</a:t>
            </a:r>
            <a:r>
              <a:rPr lang="en-GB" altLang="fr-FR" dirty="0"/>
              <a:t> la DTD par la </a:t>
            </a:r>
            <a:r>
              <a:rPr lang="en-GB" altLang="fr-FR" dirty="0" err="1"/>
              <a:t>balise</a:t>
            </a:r>
            <a:r>
              <a:rPr lang="en-GB" altLang="fr-FR" dirty="0"/>
              <a:t> !ELEMENT</a:t>
            </a:r>
          </a:p>
          <a:p>
            <a:pPr lvl="1" eaLnBrk="1" hangingPunct="1">
              <a:lnSpc>
                <a:spcPct val="80000"/>
              </a:lnSpc>
            </a:pPr>
            <a:r>
              <a:rPr lang="en-GB" altLang="fr-FR" dirty="0" err="1"/>
              <a:t>attribut</a:t>
            </a:r>
            <a:r>
              <a:rPr lang="en-GB" altLang="fr-FR" dirty="0"/>
              <a:t> </a:t>
            </a:r>
            <a:r>
              <a:rPr lang="en-GB" altLang="fr-FR" dirty="0" err="1"/>
              <a:t>est</a:t>
            </a:r>
            <a:r>
              <a:rPr lang="en-GB" altLang="fr-FR" dirty="0"/>
              <a:t> le nom de </a:t>
            </a:r>
            <a:r>
              <a:rPr lang="en-GB" altLang="fr-FR" dirty="0" err="1"/>
              <a:t>l’attribut</a:t>
            </a:r>
            <a:r>
              <a:rPr lang="en-GB" altLang="fr-FR" dirty="0"/>
              <a:t> </a:t>
            </a:r>
            <a:r>
              <a:rPr lang="en-GB" altLang="fr-FR" dirty="0" err="1"/>
              <a:t>présentement</a:t>
            </a:r>
            <a:r>
              <a:rPr lang="en-GB" altLang="fr-FR" dirty="0"/>
              <a:t> </a:t>
            </a:r>
            <a:r>
              <a:rPr lang="en-GB" altLang="fr-FR" dirty="0" err="1"/>
              <a:t>défini</a:t>
            </a:r>
            <a:r>
              <a:rPr lang="en-GB" altLang="fr-FR" dirty="0"/>
              <a:t> pour </a:t>
            </a:r>
            <a:r>
              <a:rPr lang="en-GB" altLang="fr-FR" dirty="0" err="1"/>
              <a:t>l’élément</a:t>
            </a:r>
            <a:r>
              <a:rPr lang="en-GB" altLang="fr-FR" dirty="0"/>
              <a:t> nom-</a:t>
            </a:r>
            <a:r>
              <a:rPr lang="en-GB" altLang="fr-FR" dirty="0" err="1"/>
              <a:t>élément</a:t>
            </a:r>
            <a:endParaRPr lang="en-GB" altLang="fr-FR" dirty="0"/>
          </a:p>
          <a:p>
            <a:pPr lvl="1" eaLnBrk="1" hangingPunct="1">
              <a:lnSpc>
                <a:spcPct val="80000"/>
              </a:lnSpc>
            </a:pPr>
            <a:r>
              <a:rPr lang="en-GB" altLang="fr-FR" dirty="0"/>
              <a:t>type </a:t>
            </a:r>
            <a:r>
              <a:rPr lang="en-GB" altLang="fr-FR" dirty="0" err="1"/>
              <a:t>peut</a:t>
            </a:r>
            <a:r>
              <a:rPr lang="en-GB" altLang="fr-FR" dirty="0"/>
              <a:t> </a:t>
            </a:r>
            <a:r>
              <a:rPr lang="en-GB" altLang="fr-FR" dirty="0" err="1"/>
              <a:t>prendre</a:t>
            </a:r>
            <a:r>
              <a:rPr lang="en-GB" altLang="fr-FR" dirty="0"/>
              <a:t> </a:t>
            </a:r>
            <a:r>
              <a:rPr lang="en-GB" altLang="fr-FR" dirty="0" err="1"/>
              <a:t>l’une</a:t>
            </a:r>
            <a:r>
              <a:rPr lang="en-GB" altLang="fr-FR" dirty="0"/>
              <a:t> des </a:t>
            </a:r>
            <a:r>
              <a:rPr lang="en-GB" altLang="fr-FR" dirty="0" err="1"/>
              <a:t>valeurs</a:t>
            </a:r>
            <a:r>
              <a:rPr lang="en-GB" altLang="fr-FR" dirty="0"/>
              <a:t>:</a:t>
            </a:r>
          </a:p>
          <a:p>
            <a:pPr lvl="2" eaLnBrk="1" hangingPunct="1">
              <a:lnSpc>
                <a:spcPct val="80000"/>
              </a:lnSpc>
            </a:pPr>
            <a:r>
              <a:rPr lang="en-GB" altLang="fr-FR" dirty="0"/>
              <a:t>CDATA : la </a:t>
            </a:r>
            <a:r>
              <a:rPr lang="en-GB" altLang="fr-FR" dirty="0" err="1"/>
              <a:t>valeur</a:t>
            </a:r>
            <a:r>
              <a:rPr lang="en-GB" altLang="fr-FR" dirty="0"/>
              <a:t> correspond au </a:t>
            </a:r>
            <a:r>
              <a:rPr lang="en-GB" altLang="fr-FR" dirty="0" err="1"/>
              <a:t>contenu</a:t>
            </a:r>
            <a:r>
              <a:rPr lang="en-GB" altLang="fr-FR" dirty="0"/>
              <a:t> de </a:t>
            </a:r>
            <a:r>
              <a:rPr lang="en-GB" altLang="fr-FR" dirty="0" err="1"/>
              <a:t>l’élément</a:t>
            </a:r>
            <a:endParaRPr lang="en-GB" altLang="fr-FR" dirty="0"/>
          </a:p>
          <a:p>
            <a:pPr lvl="2" eaLnBrk="1" hangingPunct="1">
              <a:lnSpc>
                <a:spcPct val="80000"/>
              </a:lnSpc>
            </a:pPr>
            <a:r>
              <a:rPr lang="en-GB" altLang="fr-FR" dirty="0"/>
              <a:t>(choix1|choix2|…) : la </a:t>
            </a:r>
            <a:r>
              <a:rPr lang="en-GB" altLang="fr-FR" dirty="0" err="1"/>
              <a:t>valeur</a:t>
            </a:r>
            <a:r>
              <a:rPr lang="en-GB" altLang="fr-FR" dirty="0"/>
              <a:t> </a:t>
            </a:r>
            <a:r>
              <a:rPr lang="en-GB" altLang="fr-FR" dirty="0" err="1"/>
              <a:t>doit</a:t>
            </a:r>
            <a:r>
              <a:rPr lang="en-GB" altLang="fr-FR" dirty="0"/>
              <a:t> </a:t>
            </a:r>
            <a:r>
              <a:rPr lang="en-GB" altLang="fr-FR" dirty="0" err="1"/>
              <a:t>être</a:t>
            </a:r>
            <a:r>
              <a:rPr lang="en-GB" altLang="fr-FR" dirty="0"/>
              <a:t> </a:t>
            </a:r>
            <a:r>
              <a:rPr lang="en-GB" altLang="fr-FR" dirty="0" err="1"/>
              <a:t>l’une</a:t>
            </a:r>
            <a:r>
              <a:rPr lang="en-GB" altLang="fr-FR" dirty="0"/>
              <a:t> des </a:t>
            </a:r>
            <a:r>
              <a:rPr lang="en-GB" altLang="fr-FR" dirty="0" err="1"/>
              <a:t>choix</a:t>
            </a:r>
            <a:r>
              <a:rPr lang="en-GB" altLang="fr-FR" dirty="0"/>
              <a:t> </a:t>
            </a:r>
            <a:r>
              <a:rPr lang="en-GB" altLang="fr-FR" dirty="0" err="1"/>
              <a:t>énumérés</a:t>
            </a:r>
            <a:endParaRPr lang="en-GB" altLang="fr-FR" dirty="0"/>
          </a:p>
          <a:p>
            <a:pPr lvl="2" eaLnBrk="1" hangingPunct="1">
              <a:lnSpc>
                <a:spcPct val="80000"/>
              </a:lnSpc>
            </a:pPr>
            <a:r>
              <a:rPr lang="en-GB" altLang="fr-FR" dirty="0"/>
              <a:t>ID : la </a:t>
            </a:r>
            <a:r>
              <a:rPr lang="en-GB" altLang="fr-FR" dirty="0" err="1"/>
              <a:t>valeur</a:t>
            </a:r>
            <a:r>
              <a:rPr lang="en-GB" altLang="fr-FR" dirty="0"/>
              <a:t> </a:t>
            </a:r>
            <a:r>
              <a:rPr lang="en-GB" altLang="fr-FR" dirty="0" err="1"/>
              <a:t>est</a:t>
            </a:r>
            <a:r>
              <a:rPr lang="en-GB" altLang="fr-FR" dirty="0"/>
              <a:t> un </a:t>
            </a:r>
            <a:r>
              <a:rPr lang="en-GB" altLang="fr-FR" dirty="0" err="1"/>
              <a:t>identifiant</a:t>
            </a:r>
            <a:r>
              <a:rPr lang="en-GB" altLang="fr-FR" dirty="0"/>
              <a:t> unique</a:t>
            </a:r>
          </a:p>
          <a:p>
            <a:pPr lvl="2" eaLnBrk="1" hangingPunct="1">
              <a:lnSpc>
                <a:spcPct val="80000"/>
              </a:lnSpc>
            </a:pPr>
            <a:r>
              <a:rPr lang="en-GB" altLang="fr-FR" dirty="0"/>
              <a:t>ENTITY : la </a:t>
            </a:r>
            <a:r>
              <a:rPr lang="en-GB" altLang="fr-FR" dirty="0" err="1"/>
              <a:t>valeur</a:t>
            </a:r>
            <a:r>
              <a:rPr lang="en-GB" altLang="fr-FR" dirty="0"/>
              <a:t> </a:t>
            </a:r>
            <a:r>
              <a:rPr lang="en-GB" altLang="fr-FR" dirty="0" err="1"/>
              <a:t>est</a:t>
            </a:r>
            <a:r>
              <a:rPr lang="en-GB" altLang="fr-FR" dirty="0"/>
              <a:t> </a:t>
            </a:r>
            <a:r>
              <a:rPr lang="en-GB" altLang="fr-FR" dirty="0" err="1"/>
              <a:t>une</a:t>
            </a:r>
            <a:r>
              <a:rPr lang="en-GB" altLang="fr-FR" dirty="0"/>
              <a:t> </a:t>
            </a:r>
            <a:r>
              <a:rPr lang="en-GB" altLang="fr-FR" dirty="0" err="1"/>
              <a:t>entité</a:t>
            </a:r>
            <a:r>
              <a:rPr lang="en-GB" altLang="fr-FR" dirty="0"/>
              <a:t> </a:t>
            </a:r>
          </a:p>
          <a:p>
            <a:pPr lvl="1" eaLnBrk="1" hangingPunct="1">
              <a:lnSpc>
                <a:spcPct val="80000"/>
              </a:lnSpc>
            </a:pPr>
            <a:r>
              <a:rPr lang="en-GB" altLang="fr-FR" dirty="0" err="1"/>
              <a:t>valeur-défaut</a:t>
            </a:r>
            <a:r>
              <a:rPr lang="en-GB" altLang="fr-FR" dirty="0"/>
              <a:t> </a:t>
            </a:r>
            <a:r>
              <a:rPr lang="en-GB" altLang="fr-FR" dirty="0" err="1"/>
              <a:t>prend</a:t>
            </a:r>
            <a:r>
              <a:rPr lang="en-GB" altLang="fr-FR" dirty="0"/>
              <a:t> </a:t>
            </a:r>
            <a:r>
              <a:rPr lang="en-GB" altLang="fr-FR" dirty="0" err="1"/>
              <a:t>l’une</a:t>
            </a:r>
            <a:r>
              <a:rPr lang="en-GB" altLang="fr-FR" dirty="0"/>
              <a:t> des </a:t>
            </a:r>
            <a:r>
              <a:rPr lang="en-GB" altLang="fr-FR" dirty="0" err="1"/>
              <a:t>valeurs</a:t>
            </a:r>
            <a:r>
              <a:rPr lang="en-GB" altLang="fr-FR" dirty="0"/>
              <a:t> :</a:t>
            </a:r>
          </a:p>
          <a:p>
            <a:pPr lvl="2" eaLnBrk="1" hangingPunct="1">
              <a:lnSpc>
                <a:spcPct val="80000"/>
              </a:lnSpc>
            </a:pPr>
            <a:r>
              <a:rPr lang="en-GB" altLang="fr-FR" dirty="0" err="1"/>
              <a:t>valeur</a:t>
            </a:r>
            <a:r>
              <a:rPr lang="en-GB" altLang="fr-FR" dirty="0"/>
              <a:t> : </a:t>
            </a:r>
            <a:r>
              <a:rPr lang="en-GB" altLang="fr-FR" dirty="0" err="1"/>
              <a:t>valeur</a:t>
            </a:r>
            <a:r>
              <a:rPr lang="en-GB" altLang="fr-FR" dirty="0"/>
              <a:t> par </a:t>
            </a:r>
            <a:r>
              <a:rPr lang="en-GB" altLang="fr-FR" dirty="0" err="1"/>
              <a:t>défaut</a:t>
            </a:r>
            <a:r>
              <a:rPr lang="en-GB" altLang="fr-FR" dirty="0"/>
              <a:t> </a:t>
            </a:r>
            <a:r>
              <a:rPr lang="en-GB" altLang="fr-FR" dirty="0" err="1"/>
              <a:t>donnée</a:t>
            </a:r>
            <a:r>
              <a:rPr lang="en-GB" altLang="fr-FR" dirty="0"/>
              <a:t> à </a:t>
            </a:r>
            <a:r>
              <a:rPr lang="en-GB" altLang="fr-FR" dirty="0" err="1"/>
              <a:t>l’attribut</a:t>
            </a:r>
            <a:endParaRPr lang="en-GB" altLang="fr-FR" dirty="0"/>
          </a:p>
          <a:p>
            <a:pPr lvl="2" eaLnBrk="1" hangingPunct="1">
              <a:lnSpc>
                <a:spcPct val="80000"/>
              </a:lnSpc>
            </a:pPr>
            <a:r>
              <a:rPr lang="en-GB" altLang="fr-FR" dirty="0"/>
              <a:t>#REQUIRED : </a:t>
            </a:r>
            <a:r>
              <a:rPr lang="en-GB" altLang="fr-FR" dirty="0" err="1"/>
              <a:t>attribut</a:t>
            </a:r>
            <a:r>
              <a:rPr lang="en-GB" altLang="fr-FR" dirty="0"/>
              <a:t> </a:t>
            </a:r>
            <a:r>
              <a:rPr lang="en-GB" altLang="fr-FR" dirty="0" err="1"/>
              <a:t>obligatoire</a:t>
            </a:r>
            <a:r>
              <a:rPr lang="en-GB" altLang="fr-FR" dirty="0"/>
              <a:t>, sans </a:t>
            </a:r>
            <a:r>
              <a:rPr lang="en-GB" altLang="fr-FR" dirty="0" err="1"/>
              <a:t>valeur</a:t>
            </a:r>
            <a:r>
              <a:rPr lang="en-GB" altLang="fr-FR" dirty="0"/>
              <a:t> par </a:t>
            </a:r>
            <a:r>
              <a:rPr lang="en-GB" altLang="fr-FR" dirty="0" err="1"/>
              <a:t>défaut</a:t>
            </a:r>
            <a:endParaRPr lang="en-GB" altLang="fr-FR" dirty="0"/>
          </a:p>
          <a:p>
            <a:pPr lvl="2" eaLnBrk="1" hangingPunct="1">
              <a:lnSpc>
                <a:spcPct val="80000"/>
              </a:lnSpc>
            </a:pPr>
            <a:r>
              <a:rPr lang="en-GB" altLang="fr-FR" dirty="0"/>
              <a:t>#IMPLIED : </a:t>
            </a:r>
            <a:r>
              <a:rPr lang="en-GB" altLang="fr-FR" dirty="0" err="1"/>
              <a:t>attribut</a:t>
            </a:r>
            <a:r>
              <a:rPr lang="en-GB" altLang="fr-FR" dirty="0"/>
              <a:t> </a:t>
            </a:r>
            <a:r>
              <a:rPr lang="en-GB" altLang="fr-FR" dirty="0" err="1"/>
              <a:t>optionnel</a:t>
            </a:r>
            <a:r>
              <a:rPr lang="en-GB" altLang="fr-FR" dirty="0"/>
              <a:t>, sans </a:t>
            </a:r>
            <a:r>
              <a:rPr lang="en-GB" altLang="fr-FR" dirty="0" err="1"/>
              <a:t>valeur</a:t>
            </a:r>
            <a:r>
              <a:rPr lang="en-GB" altLang="fr-FR" dirty="0"/>
              <a:t> par </a:t>
            </a:r>
            <a:r>
              <a:rPr lang="en-GB" altLang="fr-FR" dirty="0" err="1"/>
              <a:t>défaut</a:t>
            </a:r>
            <a:endParaRPr lang="en-GB" altLang="fr-FR" dirty="0"/>
          </a:p>
          <a:p>
            <a:pPr lvl="2" eaLnBrk="1" hangingPunct="1">
              <a:lnSpc>
                <a:spcPct val="80000"/>
              </a:lnSpc>
            </a:pPr>
            <a:r>
              <a:rPr lang="en-GB" altLang="fr-FR" dirty="0"/>
              <a:t>#FIXED </a:t>
            </a:r>
            <a:r>
              <a:rPr lang="en-GB" altLang="fr-FR" dirty="0" err="1"/>
              <a:t>valeur</a:t>
            </a:r>
            <a:r>
              <a:rPr lang="en-GB" altLang="fr-FR" dirty="0"/>
              <a:t> : </a:t>
            </a:r>
            <a:r>
              <a:rPr lang="en-GB" altLang="fr-FR" dirty="0" err="1"/>
              <a:t>valeur</a:t>
            </a:r>
            <a:r>
              <a:rPr lang="en-GB" altLang="fr-FR" dirty="0"/>
              <a:t> fixe</a:t>
            </a:r>
          </a:p>
          <a:p>
            <a:pPr lvl="2" eaLnBrk="1" hangingPunct="1">
              <a:lnSpc>
                <a:spcPct val="80000"/>
              </a:lnSpc>
            </a:pPr>
            <a:endParaRPr lang="en-GB" altLang="fr-FR" dirty="0"/>
          </a:p>
          <a:p>
            <a:pPr eaLnBrk="1" hangingPunct="1">
              <a:lnSpc>
                <a:spcPct val="80000"/>
              </a:lnSpc>
              <a:buFontTx/>
              <a:buChar char="-"/>
            </a:pPr>
            <a:endParaRPr lang="en-GB" altLang="fr-FR" dirty="0"/>
          </a:p>
          <a:p>
            <a:pPr eaLnBrk="1" hangingPunct="1"/>
            <a:endParaRPr altLang="fr-FR" dirty="0"/>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85</a:t>
            </a:fld>
            <a:endParaRPr lang="fr-FR" alt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86</a:t>
            </a:fld>
            <a:endParaRPr lang="fr-FR" altLang="fr-FR"/>
          </a:p>
        </p:txBody>
      </p:sp>
    </p:spTree>
    <p:extLst>
      <p:ext uri="{BB962C8B-B14F-4D97-AF65-F5344CB8AC3E}">
        <p14:creationId xmlns:p14="http://schemas.microsoft.com/office/powerpoint/2010/main" val="22099630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87</a:t>
            </a:fld>
            <a:endParaRPr lang="fr-FR" altLang="fr-FR"/>
          </a:p>
        </p:txBody>
      </p:sp>
    </p:spTree>
    <p:extLst>
      <p:ext uri="{BB962C8B-B14F-4D97-AF65-F5344CB8AC3E}">
        <p14:creationId xmlns:p14="http://schemas.microsoft.com/office/powerpoint/2010/main" val="14454798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2996"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88</a:t>
            </a:fld>
            <a:endParaRPr lang="fr-FR" alt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4020"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89</a:t>
            </a:fld>
            <a:endParaRPr lang="fr-FR"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0600" y="766763"/>
            <a:ext cx="5118100" cy="3838575"/>
          </a:xfrm>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idx="10"/>
          </p:nvPr>
        </p:nvSpPr>
        <p:spPr/>
        <p:txBody>
          <a:bodyPr/>
          <a:lstStyle/>
          <a:p>
            <a:pPr>
              <a:defRPr/>
            </a:pPr>
            <a:r>
              <a:rPr lang="fr-FR"/>
              <a:t>Service Web Java</a:t>
            </a:r>
          </a:p>
        </p:txBody>
      </p:sp>
      <p:sp>
        <p:nvSpPr>
          <p:cNvPr id="5" name="Espace réservé du pied de page 4"/>
          <p:cNvSpPr>
            <a:spLocks noGrp="1"/>
          </p:cNvSpPr>
          <p:nvPr>
            <p:ph type="ftr" sz="quarter" idx="11"/>
          </p:nvPr>
        </p:nvSpPr>
        <p:spPr/>
        <p:txBody>
          <a:bodyPr/>
          <a:lstStyle/>
          <a:p>
            <a:r>
              <a:rPr lang="en-US"/>
              <a:t>© 2017 Global Knowledge Training LLC. All rights reserved.</a:t>
            </a:r>
            <a:endParaRPr lang="fr-FR"/>
          </a:p>
        </p:txBody>
      </p:sp>
      <p:sp>
        <p:nvSpPr>
          <p:cNvPr id="6" name="Espace réservé du numéro de diapositive 5"/>
          <p:cNvSpPr>
            <a:spLocks noGrp="1"/>
          </p:cNvSpPr>
          <p:nvPr>
            <p:ph type="sldNum" sz="quarter" idx="12"/>
          </p:nvPr>
        </p:nvSpPr>
        <p:spPr/>
        <p:txBody>
          <a:bodyPr/>
          <a:lstStyle/>
          <a:p>
            <a:fld id="{B15CDB59-A5E1-4A90-97F1-9DEF24C9D7F4}" type="slidenum">
              <a:rPr lang="fr-FR" altLang="fr-FR" smtClean="0"/>
              <a:pPr/>
              <a:t>9</a:t>
            </a:fld>
            <a:endParaRPr lang="fr-FR" altLang="fr-FR"/>
          </a:p>
        </p:txBody>
      </p:sp>
    </p:spTree>
    <p:extLst>
      <p:ext uri="{BB962C8B-B14F-4D97-AF65-F5344CB8AC3E}">
        <p14:creationId xmlns:p14="http://schemas.microsoft.com/office/powerpoint/2010/main" val="33797858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5044"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90</a:t>
            </a:fld>
            <a:endParaRPr lang="fr-FR" alt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6068"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91</a:t>
            </a:fld>
            <a:endParaRPr lang="fr-FR" alt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7092"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altLang="fr-FR"/>
              <a:t>Attention entête faux &lt;xsd:schema xmlns=« http://www.w3.org/2001/XMLSchema »&gt;</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92</a:t>
            </a:fld>
            <a:endParaRPr lang="fr-FR" alt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8116"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altLang="fr-FR"/>
              <a:t>Dans un document XML on a donc une balise entrée qui peut être validée sur le schéma entree.xsd défini précédemement</a:t>
            </a: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93</a:t>
            </a:fld>
            <a:endParaRPr lang="fr-FR" alt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19140"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94</a:t>
            </a:fld>
            <a:endParaRPr lang="fr-FR" alt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0164"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95</a:t>
            </a:fld>
            <a:endParaRPr lang="fr-FR" alt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1188"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96</a:t>
            </a:fld>
            <a:endParaRPr lang="fr-FR" alt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2212"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97</a:t>
            </a:fld>
            <a:endParaRPr lang="fr-FR" alt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3236"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98</a:t>
            </a:fld>
            <a:endParaRPr lang="fr-FR" alt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Rot="1" noChangeAspect="1" noChangeArrowheads="1" noTextEdit="1"/>
          </p:cNvSpPr>
          <p:nvPr>
            <p:ph type="sldImg"/>
          </p:nvPr>
        </p:nvSpPr>
        <p:spPr bwMode="auto">
          <a:xfrm>
            <a:off x="1022350" y="790575"/>
            <a:ext cx="5054600" cy="3790950"/>
          </a:xfrm>
          <a:solidFill>
            <a:srgbClr val="FFFFFF"/>
          </a:solidFill>
          <a:ln>
            <a:solidFill>
              <a:srgbClr val="000000"/>
            </a:solidFill>
            <a:miter lim="800000"/>
            <a:headEnd/>
            <a:tailEnd/>
          </a:ln>
        </p:spPr>
      </p:sp>
      <p:sp>
        <p:nvSpPr>
          <p:cNvPr id="224260" name="Rectangle 3"/>
          <p:cNvSpPr>
            <a:spLocks noGrp="1" noChangeArrowheads="1"/>
          </p:cNvSpPr>
          <p:nvPr>
            <p:ph type="body" idx="1"/>
          </p:nvPr>
        </p:nvSpPr>
        <p:spPr bwMode="auto">
          <a:xfrm>
            <a:off x="958078" y="4896979"/>
            <a:ext cx="5179859" cy="458247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GB" altLang="fr-FR"/>
          </a:p>
        </p:txBody>
      </p:sp>
      <p:sp>
        <p:nvSpPr>
          <p:cNvPr id="2" name="Espace réservé de l'en-tête 1"/>
          <p:cNvSpPr>
            <a:spLocks noGrp="1"/>
          </p:cNvSpPr>
          <p:nvPr>
            <p:ph type="hdr" sz="quarter" idx="10"/>
          </p:nvPr>
        </p:nvSpPr>
        <p:spPr/>
        <p:txBody>
          <a:bodyPr/>
          <a:lstStyle/>
          <a:p>
            <a:pPr>
              <a:defRPr/>
            </a:pPr>
            <a:r>
              <a:rPr lang="fr-FR"/>
              <a:t>Service Web Java</a:t>
            </a:r>
          </a:p>
        </p:txBody>
      </p:sp>
      <p:sp>
        <p:nvSpPr>
          <p:cNvPr id="3" name="Espace réservé du pied de page 2"/>
          <p:cNvSpPr>
            <a:spLocks noGrp="1"/>
          </p:cNvSpPr>
          <p:nvPr>
            <p:ph type="ftr" sz="quarter" idx="11"/>
          </p:nvPr>
        </p:nvSpPr>
        <p:spPr/>
        <p:txBody>
          <a:bodyPr/>
          <a:lstStyle/>
          <a:p>
            <a:r>
              <a:rPr lang="en-US"/>
              <a:t>© 2017 Global Knowledge Training LLC. All rights reserved.</a:t>
            </a:r>
            <a:endParaRPr lang="fr-FR"/>
          </a:p>
        </p:txBody>
      </p:sp>
      <p:sp>
        <p:nvSpPr>
          <p:cNvPr id="4" name="Espace réservé du numéro de diapositive 3"/>
          <p:cNvSpPr>
            <a:spLocks noGrp="1"/>
          </p:cNvSpPr>
          <p:nvPr>
            <p:ph type="sldNum" sz="quarter" idx="12"/>
          </p:nvPr>
        </p:nvSpPr>
        <p:spPr/>
        <p:txBody>
          <a:bodyPr/>
          <a:lstStyle/>
          <a:p>
            <a:fld id="{B15CDB59-A5E1-4A90-97F1-9DEF24C9D7F4}" type="slidenum">
              <a:rPr lang="fr-FR" altLang="fr-FR" smtClean="0"/>
              <a:pPr/>
              <a:t>99</a:t>
            </a:fld>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pic>
        <p:nvPicPr>
          <p:cNvPr id="5" name="Picture 4" descr="PPT-Cover-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0648" y="6"/>
            <a:ext cx="11593288" cy="6861713"/>
          </a:xfrm>
          <a:prstGeom prst="rect">
            <a:avLst/>
          </a:prstGeom>
        </p:spPr>
      </p:pic>
      <p:sp>
        <p:nvSpPr>
          <p:cNvPr id="2" name="Title 1"/>
          <p:cNvSpPr>
            <a:spLocks noGrp="1"/>
          </p:cNvSpPr>
          <p:nvPr>
            <p:ph type="title" hasCustomPrompt="1"/>
          </p:nvPr>
        </p:nvSpPr>
        <p:spPr>
          <a:xfrm>
            <a:off x="0" y="2717801"/>
            <a:ext cx="9144000" cy="4064000"/>
          </a:xfrm>
          <a:prstGeom prst="rect">
            <a:avLst/>
          </a:prstGeom>
        </p:spPr>
        <p:txBody>
          <a:bodyPr vert="horz" anchor="ctr" anchorCtr="0"/>
          <a:lstStyle>
            <a:lvl1pPr algn="ctr">
              <a:lnSpc>
                <a:spcPts val="6000"/>
              </a:lnSpc>
              <a:defRPr sz="5000" b="0" i="0" spc="100">
                <a:solidFill>
                  <a:schemeClr val="bg1"/>
                </a:solidFill>
                <a:latin typeface="Arial"/>
                <a:cs typeface="Arial"/>
              </a:defRPr>
            </a:lvl1pPr>
          </a:lstStyle>
          <a:p>
            <a:r>
              <a:rPr lang="en-US" dirty="0"/>
              <a:t>CLICK TO EDIT TEXT</a:t>
            </a:r>
          </a:p>
        </p:txBody>
      </p:sp>
    </p:spTree>
    <p:extLst>
      <p:ext uri="{BB962C8B-B14F-4D97-AF65-F5344CB8AC3E}">
        <p14:creationId xmlns:p14="http://schemas.microsoft.com/office/powerpoint/2010/main" val="99535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12"/>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516510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854650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3798629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976329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1708665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126598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705701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3972726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50"/>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50"/>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2172847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37"/>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1412992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4" name="Picture 3" descr="PPT-angles-build.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53525" cy="6871192"/>
          </a:xfrm>
          <a:prstGeom prst="rect">
            <a:avLst/>
          </a:prstGeom>
        </p:spPr>
      </p:pic>
      <p:pic>
        <p:nvPicPr>
          <p:cNvPr id="12" name="Picture 11" descr="BlueBar.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1554480"/>
            <a:ext cx="8124825" cy="196560"/>
          </a:xfrm>
          <a:prstGeom prst="rect">
            <a:avLst/>
          </a:prstGeom>
        </p:spPr>
      </p:pic>
      <p:sp>
        <p:nvSpPr>
          <p:cNvPr id="6" name="Rectangle 46"/>
          <p:cNvSpPr>
            <a:spLocks noChangeArrowheads="1"/>
          </p:cNvSpPr>
          <p:nvPr userDrawn="1"/>
        </p:nvSpPr>
        <p:spPr bwMode="auto">
          <a:xfrm>
            <a:off x="103187" y="6618565"/>
            <a:ext cx="272653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457200" eaLnBrk="1" fontAlgn="auto" hangingPunct="1">
              <a:spcBef>
                <a:spcPts val="0"/>
              </a:spcBef>
              <a:spcAft>
                <a:spcPts val="0"/>
              </a:spcAft>
            </a:pPr>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userDrawn="1"/>
        </p:nvSpPr>
        <p:spPr bwMode="auto">
          <a:xfrm>
            <a:off x="6484541" y="6618565"/>
            <a:ext cx="2551509"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457200" eaLnBrk="1" fontAlgn="auto" hangingPunct="1">
              <a:spcBef>
                <a:spcPts val="0"/>
              </a:spcBef>
              <a:spcAft>
                <a:spcPts val="0"/>
              </a:spcAft>
            </a:pPr>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457200" eaLnBrk="1" fontAlgn="auto" hangingPunct="1">
                <a:spcBef>
                  <a:spcPts val="0"/>
                </a:spcBef>
                <a:spcAft>
                  <a:spcPts val="0"/>
                </a:spcAft>
              </a:pPr>
              <a:t>‹N°›</a:t>
            </a:fld>
            <a:endParaRPr lang="en-US" altLang="en-US" sz="800" dirty="0">
              <a:solidFill>
                <a:srgbClr val="828282"/>
              </a:solidFill>
              <a:latin typeface="Arial"/>
              <a:cs typeface="Arial"/>
            </a:endParaRPr>
          </a:p>
        </p:txBody>
      </p:sp>
      <p:sp>
        <p:nvSpPr>
          <p:cNvPr id="5" name="TextBox 4"/>
          <p:cNvSpPr txBox="1"/>
          <p:nvPr userDrawn="1"/>
        </p:nvSpPr>
        <p:spPr>
          <a:xfrm>
            <a:off x="9510713" y="635000"/>
            <a:ext cx="685800" cy="914400"/>
          </a:xfrm>
          <a:prstGeom prst="rect">
            <a:avLst/>
          </a:prstGeom>
        </p:spPr>
        <p:txBody>
          <a:bodyPr vert="horz" wrap="none" lIns="0" tIns="0" rIns="0" bIns="0" rtlCol="0" anchor="t">
            <a:normAutofit/>
          </a:bodyPr>
          <a:lstStyle/>
          <a:p>
            <a:pPr defTabSz="457200" fontAlgn="auto">
              <a:spcBef>
                <a:spcPts val="0"/>
              </a:spcBef>
              <a:spcAft>
                <a:spcPts val="0"/>
              </a:spcAft>
            </a:pPr>
            <a:endParaRPr lang="en-US" dirty="0">
              <a:solidFill>
                <a:srgbClr val="004B85"/>
              </a:solidFill>
              <a:latin typeface="Calibri"/>
              <a:cs typeface="+mn-cs"/>
            </a:endParaRPr>
          </a:p>
        </p:txBody>
      </p:sp>
      <p:sp>
        <p:nvSpPr>
          <p:cNvPr id="8" name="Title 7"/>
          <p:cNvSpPr>
            <a:spLocks noGrp="1"/>
          </p:cNvSpPr>
          <p:nvPr>
            <p:ph type="title" hasCustomPrompt="1"/>
          </p:nvPr>
        </p:nvSpPr>
        <p:spPr>
          <a:xfrm>
            <a:off x="388057" y="285750"/>
            <a:ext cx="7282742" cy="1320800"/>
          </a:xfrm>
          <a:prstGeom prst="rect">
            <a:avLst/>
          </a:prstGeom>
        </p:spPr>
        <p:txBody>
          <a:bodyPr lIns="0" tIns="0" rIns="0" bIns="0" anchor="ctr">
            <a:normAutofit/>
          </a:bodyPr>
          <a:lstStyle>
            <a:lvl1pPr>
              <a:lnSpc>
                <a:spcPts val="4320"/>
              </a:lnSpc>
              <a:spcAft>
                <a:spcPts val="0"/>
              </a:spcAft>
              <a:defRPr sz="4000" b="0" i="0" cap="none" spc="0">
                <a:solidFill>
                  <a:srgbClr val="002060"/>
                </a:solidFill>
                <a:latin typeface="Arial"/>
                <a:cs typeface="Arial"/>
              </a:defRPr>
            </a:lvl1pPr>
          </a:lstStyle>
          <a:p>
            <a:r>
              <a:rPr lang="en-US" dirty="0" err="1"/>
              <a:t>Liste</a:t>
            </a:r>
            <a:r>
              <a:rPr lang="en-US" dirty="0"/>
              <a:t> à </a:t>
            </a:r>
            <a:r>
              <a:rPr lang="en-US" dirty="0" err="1"/>
              <a:t>puces</a:t>
            </a:r>
            <a:endParaRPr lang="en-US" dirty="0"/>
          </a:p>
        </p:txBody>
      </p:sp>
      <p:sp>
        <p:nvSpPr>
          <p:cNvPr id="3" name="Content Placeholder 2"/>
          <p:cNvSpPr>
            <a:spLocks noGrp="1"/>
          </p:cNvSpPr>
          <p:nvPr>
            <p:ph sz="half" idx="1" hasCustomPrompt="1"/>
          </p:nvPr>
        </p:nvSpPr>
        <p:spPr>
          <a:xfrm>
            <a:off x="388055" y="1879600"/>
            <a:ext cx="8389056" cy="4749800"/>
          </a:xfrm>
          <a:prstGeom prst="rect">
            <a:avLst/>
          </a:prstGeom>
        </p:spPr>
        <p:txBody>
          <a:bodyPr lIns="0" tIns="0" rIns="0" bIns="0"/>
          <a:lstStyle>
            <a:lvl1pPr marL="457200" indent="-457200">
              <a:lnSpc>
                <a:spcPct val="90000"/>
              </a:lnSpc>
              <a:buClr>
                <a:schemeClr val="accent2"/>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chemeClr val="accent2"/>
              </a:buClr>
              <a:defRPr b="0" i="0">
                <a:solidFill>
                  <a:srgbClr val="002060"/>
                </a:solidFill>
                <a:latin typeface="Arial"/>
                <a:cs typeface="Arial"/>
              </a:defRPr>
            </a:lvl2pPr>
            <a:lvl3pPr marL="1082675" indent="-279400">
              <a:lnSpc>
                <a:spcPct val="90000"/>
              </a:lnSpc>
              <a:buClr>
                <a:schemeClr val="accent2"/>
              </a:buClr>
              <a:defRPr b="0" i="0">
                <a:solidFill>
                  <a:srgbClr val="002060"/>
                </a:solidFill>
                <a:latin typeface="Arial"/>
                <a:cs typeface="Arial"/>
              </a:defRPr>
            </a:lvl3pPr>
            <a:lvl4pPr marL="1524000" indent="-280988">
              <a:lnSpc>
                <a:spcPct val="90000"/>
              </a:lnSpc>
              <a:buClr>
                <a:schemeClr val="accent2"/>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0029720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3377131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12"/>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2762159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3372561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2785923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2639926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3024726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266067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595781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3242225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50"/>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50"/>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0C8A8B-EE58-43CF-8544-9365D5833D8B}" type="slidenum">
              <a:rPr lang="fr-FR" smtClean="0"/>
              <a:t>‹N°›</a:t>
            </a:fld>
            <a:endParaRPr lang="fr-FR"/>
          </a:p>
        </p:txBody>
      </p:sp>
    </p:spTree>
    <p:extLst>
      <p:ext uri="{BB962C8B-B14F-4D97-AF65-F5344CB8AC3E}">
        <p14:creationId xmlns:p14="http://schemas.microsoft.com/office/powerpoint/2010/main" val="374603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4" name="Picture 3" descr="PPT-angles-build.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53525" cy="6871192"/>
          </a:xfrm>
          <a:prstGeom prst="rect">
            <a:avLst/>
          </a:prstGeom>
        </p:spPr>
      </p:pic>
      <p:pic>
        <p:nvPicPr>
          <p:cNvPr id="12" name="Picture 11" descr="BlueBar.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1554480"/>
            <a:ext cx="8124825" cy="196560"/>
          </a:xfrm>
          <a:prstGeom prst="rect">
            <a:avLst/>
          </a:prstGeom>
        </p:spPr>
      </p:pic>
      <p:sp>
        <p:nvSpPr>
          <p:cNvPr id="6" name="Rectangle 46"/>
          <p:cNvSpPr>
            <a:spLocks noChangeArrowheads="1"/>
          </p:cNvSpPr>
          <p:nvPr userDrawn="1"/>
        </p:nvSpPr>
        <p:spPr bwMode="auto">
          <a:xfrm>
            <a:off x="103187" y="6618565"/>
            <a:ext cx="272653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457200" eaLnBrk="1" fontAlgn="auto" hangingPunct="1">
              <a:spcBef>
                <a:spcPts val="0"/>
              </a:spcBef>
              <a:spcAft>
                <a:spcPts val="0"/>
              </a:spcAft>
            </a:pPr>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userDrawn="1"/>
        </p:nvSpPr>
        <p:spPr bwMode="auto">
          <a:xfrm>
            <a:off x="6484541" y="6618565"/>
            <a:ext cx="2551509"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457200" eaLnBrk="1" fontAlgn="auto" hangingPunct="1">
              <a:spcBef>
                <a:spcPts val="0"/>
              </a:spcBef>
              <a:spcAft>
                <a:spcPts val="0"/>
              </a:spcAft>
            </a:pPr>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457200" eaLnBrk="1" fontAlgn="auto" hangingPunct="1">
                <a:spcBef>
                  <a:spcPts val="0"/>
                </a:spcBef>
                <a:spcAft>
                  <a:spcPts val="0"/>
                </a:spcAft>
              </a:pPr>
              <a:t>‹N°›</a:t>
            </a:fld>
            <a:endParaRPr lang="en-US" altLang="en-US" sz="800" dirty="0">
              <a:solidFill>
                <a:srgbClr val="828282"/>
              </a:solidFill>
              <a:latin typeface="Arial"/>
              <a:cs typeface="Arial"/>
            </a:endParaRPr>
          </a:p>
        </p:txBody>
      </p:sp>
      <p:sp>
        <p:nvSpPr>
          <p:cNvPr id="5" name="TextBox 4"/>
          <p:cNvSpPr txBox="1"/>
          <p:nvPr userDrawn="1"/>
        </p:nvSpPr>
        <p:spPr>
          <a:xfrm>
            <a:off x="9510713" y="635000"/>
            <a:ext cx="685800" cy="914400"/>
          </a:xfrm>
          <a:prstGeom prst="rect">
            <a:avLst/>
          </a:prstGeom>
        </p:spPr>
        <p:txBody>
          <a:bodyPr vert="horz" wrap="none" lIns="0" tIns="0" rIns="0" bIns="0" rtlCol="0" anchor="t">
            <a:normAutofit/>
          </a:bodyPr>
          <a:lstStyle/>
          <a:p>
            <a:pPr defTabSz="457200" fontAlgn="auto">
              <a:spcBef>
                <a:spcPts val="0"/>
              </a:spcBef>
              <a:spcAft>
                <a:spcPts val="0"/>
              </a:spcAft>
            </a:pPr>
            <a:endParaRPr lang="en-US" dirty="0">
              <a:solidFill>
                <a:srgbClr val="004B85"/>
              </a:solidFill>
              <a:latin typeface="Calibri"/>
              <a:cs typeface="+mn-cs"/>
            </a:endParaRPr>
          </a:p>
        </p:txBody>
      </p:sp>
      <p:sp>
        <p:nvSpPr>
          <p:cNvPr id="8" name="Title 7"/>
          <p:cNvSpPr>
            <a:spLocks noGrp="1"/>
          </p:cNvSpPr>
          <p:nvPr>
            <p:ph type="title" hasCustomPrompt="1"/>
          </p:nvPr>
        </p:nvSpPr>
        <p:spPr>
          <a:xfrm>
            <a:off x="388057" y="285750"/>
            <a:ext cx="7282742" cy="1320800"/>
          </a:xfrm>
          <a:prstGeom prst="rect">
            <a:avLst/>
          </a:prstGeom>
        </p:spPr>
        <p:txBody>
          <a:bodyPr lIns="0" tIns="0" rIns="0" bIns="0" anchor="ctr">
            <a:normAutofit/>
          </a:bodyPr>
          <a:lstStyle>
            <a:lvl1pPr>
              <a:lnSpc>
                <a:spcPts val="4320"/>
              </a:lnSpc>
              <a:spcAft>
                <a:spcPts val="0"/>
              </a:spcAft>
              <a:defRPr sz="4000" b="0" i="0" cap="none" spc="0">
                <a:solidFill>
                  <a:srgbClr val="002060"/>
                </a:solidFill>
                <a:latin typeface="Arial"/>
                <a:cs typeface="Arial"/>
              </a:defRPr>
            </a:lvl1pPr>
          </a:lstStyle>
          <a:p>
            <a:r>
              <a:rPr lang="en-US" dirty="0" err="1"/>
              <a:t>Titre</a:t>
            </a:r>
            <a:r>
              <a:rPr lang="en-US" dirty="0"/>
              <a:t> </a:t>
            </a:r>
            <a:r>
              <a:rPr lang="en-US" dirty="0" err="1"/>
              <a:t>seul</a:t>
            </a:r>
            <a:endParaRPr lang="en-US" dirty="0"/>
          </a:p>
        </p:txBody>
      </p:sp>
    </p:spTree>
    <p:extLst>
      <p:ext uri="{BB962C8B-B14F-4D97-AF65-F5344CB8AC3E}">
        <p14:creationId xmlns:p14="http://schemas.microsoft.com/office/powerpoint/2010/main" val="1054253552"/>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Modifiez le style du titre</a:t>
            </a:r>
          </a:p>
        </p:txBody>
      </p:sp>
    </p:spTree>
    <p:extLst>
      <p:ext uri="{BB962C8B-B14F-4D97-AF65-F5344CB8AC3E}">
        <p14:creationId xmlns:p14="http://schemas.microsoft.com/office/powerpoint/2010/main" val="388029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descr="PPT-Chapter-templa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8641" y="-3718"/>
            <a:ext cx="10656000" cy="7076450"/>
          </a:xfrm>
          <a:prstGeom prst="rect">
            <a:avLst/>
          </a:prstGeom>
        </p:spPr>
      </p:pic>
      <p:sp>
        <p:nvSpPr>
          <p:cNvPr id="6" name="Title 7"/>
          <p:cNvSpPr>
            <a:spLocks noGrp="1"/>
          </p:cNvSpPr>
          <p:nvPr>
            <p:ph type="title" hasCustomPrompt="1"/>
          </p:nvPr>
        </p:nvSpPr>
        <p:spPr>
          <a:xfrm>
            <a:off x="388063" y="4"/>
            <a:ext cx="3824111" cy="6857999"/>
          </a:xfrm>
          <a:prstGeom prst="rect">
            <a:avLst/>
          </a:prstGeom>
        </p:spPr>
        <p:txBody>
          <a:bodyPr lIns="0" tIns="0" rIns="0" bIns="0" anchor="ctr" anchorCtr="0">
            <a:normAutofit/>
          </a:bodyPr>
          <a:lstStyle>
            <a:lvl1pPr>
              <a:lnSpc>
                <a:spcPts val="4800"/>
              </a:lnSpc>
              <a:spcAft>
                <a:spcPts val="0"/>
              </a:spcAft>
              <a:defRPr sz="3600" b="0" i="0" cap="none" spc="0">
                <a:solidFill>
                  <a:schemeClr val="tx1"/>
                </a:solidFill>
                <a:latin typeface="Arial"/>
                <a:cs typeface="Arial"/>
              </a:defRPr>
            </a:lvl1pPr>
          </a:lstStyle>
          <a:p>
            <a:r>
              <a:rPr lang="en-US" dirty="0"/>
              <a:t>CLICK TO EDIT CHAPTER TITLE</a:t>
            </a:r>
          </a:p>
        </p:txBody>
      </p:sp>
    </p:spTree>
    <p:extLst>
      <p:ext uri="{BB962C8B-B14F-4D97-AF65-F5344CB8AC3E}">
        <p14:creationId xmlns:p14="http://schemas.microsoft.com/office/powerpoint/2010/main" val="253759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228600" y="228600"/>
            <a:ext cx="8610600" cy="762000"/>
          </a:xfrm>
        </p:spPr>
        <p:txBody>
          <a:bodyPr/>
          <a:lstStyle/>
          <a:p>
            <a:r>
              <a:rPr lang="fr-FR"/>
              <a:t>Modifiez le style du titre</a:t>
            </a:r>
          </a:p>
        </p:txBody>
      </p:sp>
      <p:sp>
        <p:nvSpPr>
          <p:cNvPr id="3" name="Espace réservé du texte 2"/>
          <p:cNvSpPr>
            <a:spLocks noGrp="1"/>
          </p:cNvSpPr>
          <p:nvPr>
            <p:ph type="body" sz="half" idx="1"/>
          </p:nvPr>
        </p:nvSpPr>
        <p:spPr>
          <a:xfrm>
            <a:off x="457200" y="1524000"/>
            <a:ext cx="4013200" cy="45339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image de la bibliothèque 3"/>
          <p:cNvSpPr>
            <a:spLocks noGrp="1"/>
          </p:cNvSpPr>
          <p:nvPr>
            <p:ph type="clipArt" sz="half" idx="2"/>
          </p:nvPr>
        </p:nvSpPr>
        <p:spPr>
          <a:xfrm>
            <a:off x="4622800" y="1524000"/>
            <a:ext cx="4013200" cy="4533900"/>
          </a:xfrm>
        </p:spPr>
        <p:txBody>
          <a:bodyPr/>
          <a:lstStyle/>
          <a:p>
            <a:pPr lvl="0"/>
            <a:endParaRPr lang="fr-FR" noProof="0"/>
          </a:p>
        </p:txBody>
      </p:sp>
      <p:sp>
        <p:nvSpPr>
          <p:cNvPr id="5" name="Espace réservé du pied de page 4"/>
          <p:cNvSpPr>
            <a:spLocks noGrp="1"/>
          </p:cNvSpPr>
          <p:nvPr>
            <p:ph type="ftr" sz="quarter" idx="10"/>
          </p:nvPr>
        </p:nvSpPr>
        <p:spPr>
          <a:xfrm>
            <a:off x="-228600" y="6400800"/>
            <a:ext cx="3962400" cy="381000"/>
          </a:xfrm>
        </p:spPr>
        <p:txBody>
          <a:bodyPr/>
          <a:lstStyle>
            <a:lvl1pPr>
              <a:defRPr/>
            </a:lvl1pPr>
          </a:lstStyle>
          <a:p>
            <a:pPr>
              <a:defRPr/>
            </a:pPr>
            <a:r>
              <a:rPr lang="fr-FR" altLang="fr-FR"/>
              <a:t>copyright Hajji Ouajih</a:t>
            </a:r>
            <a:endParaRPr altLang="fr-FR"/>
          </a:p>
        </p:txBody>
      </p:sp>
      <p:sp>
        <p:nvSpPr>
          <p:cNvPr id="6" name="Espace réservé du numéro de diapositive 5"/>
          <p:cNvSpPr>
            <a:spLocks noGrp="1"/>
          </p:cNvSpPr>
          <p:nvPr>
            <p:ph type="sldNum" sz="quarter" idx="11"/>
          </p:nvPr>
        </p:nvSpPr>
        <p:spPr>
          <a:xfrm>
            <a:off x="8661400" y="6400800"/>
            <a:ext cx="482600" cy="457200"/>
          </a:xfrm>
        </p:spPr>
        <p:txBody>
          <a:bodyPr/>
          <a:lstStyle>
            <a:lvl1pPr>
              <a:defRPr/>
            </a:lvl1pPr>
          </a:lstStyle>
          <a:p>
            <a:fld id="{056A17EA-0792-4CC9-AF9C-81B18941DF94}" type="slidenum">
              <a:rPr lang="fr-FR" altLang="fr-FR"/>
              <a:pPr/>
              <a:t>‹N°›</a:t>
            </a:fld>
            <a:endParaRPr lang="fr-FR" altLang="fr-FR"/>
          </a:p>
        </p:txBody>
      </p:sp>
    </p:spTree>
    <p:extLst>
      <p:ext uri="{BB962C8B-B14F-4D97-AF65-F5344CB8AC3E}">
        <p14:creationId xmlns:p14="http://schemas.microsoft.com/office/powerpoint/2010/main" val="301395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Chart">
  <p:cSld name="Titre. Text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228600" y="228600"/>
            <a:ext cx="8610600" cy="762000"/>
          </a:xfrm>
        </p:spPr>
        <p:txBody>
          <a:bodyPr/>
          <a:lstStyle/>
          <a:p>
            <a:r>
              <a:rPr lang="fr-FR"/>
              <a:t>Modifiez le style du titre</a:t>
            </a:r>
          </a:p>
        </p:txBody>
      </p:sp>
      <p:sp>
        <p:nvSpPr>
          <p:cNvPr id="3" name="Espace réservé du texte 2"/>
          <p:cNvSpPr>
            <a:spLocks noGrp="1"/>
          </p:cNvSpPr>
          <p:nvPr>
            <p:ph type="body" sz="half" idx="1"/>
          </p:nvPr>
        </p:nvSpPr>
        <p:spPr>
          <a:xfrm>
            <a:off x="457200" y="1524000"/>
            <a:ext cx="4013200" cy="45339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half" idx="2"/>
          </p:nvPr>
        </p:nvSpPr>
        <p:spPr>
          <a:xfrm>
            <a:off x="4622800" y="1524000"/>
            <a:ext cx="4013200" cy="4533900"/>
          </a:xfrm>
        </p:spPr>
        <p:txBody>
          <a:bodyPr/>
          <a:lstStyle/>
          <a:p>
            <a:pPr lvl="0"/>
            <a:endParaRPr lang="fr-FR" noProof="0"/>
          </a:p>
        </p:txBody>
      </p:sp>
      <p:sp>
        <p:nvSpPr>
          <p:cNvPr id="5" name="Espace réservé du pied de page 4"/>
          <p:cNvSpPr>
            <a:spLocks noGrp="1"/>
          </p:cNvSpPr>
          <p:nvPr>
            <p:ph type="ftr" sz="quarter" idx="10"/>
          </p:nvPr>
        </p:nvSpPr>
        <p:spPr>
          <a:xfrm>
            <a:off x="-228600" y="6400800"/>
            <a:ext cx="3962400" cy="381000"/>
          </a:xfrm>
        </p:spPr>
        <p:txBody>
          <a:bodyPr/>
          <a:lstStyle>
            <a:lvl1pPr>
              <a:defRPr/>
            </a:lvl1pPr>
          </a:lstStyle>
          <a:p>
            <a:pPr>
              <a:defRPr/>
            </a:pPr>
            <a:r>
              <a:rPr lang="fr-FR" altLang="fr-FR"/>
              <a:t>copyright Hajji Ouajih</a:t>
            </a:r>
            <a:endParaRPr altLang="fr-FR"/>
          </a:p>
        </p:txBody>
      </p:sp>
      <p:sp>
        <p:nvSpPr>
          <p:cNvPr id="6" name="Espace réservé du numéro de diapositive 5"/>
          <p:cNvSpPr>
            <a:spLocks noGrp="1"/>
          </p:cNvSpPr>
          <p:nvPr>
            <p:ph type="sldNum" sz="quarter" idx="11"/>
          </p:nvPr>
        </p:nvSpPr>
        <p:spPr>
          <a:xfrm>
            <a:off x="8661400" y="6400800"/>
            <a:ext cx="482600" cy="457200"/>
          </a:xfrm>
        </p:spPr>
        <p:txBody>
          <a:bodyPr/>
          <a:lstStyle>
            <a:lvl1pPr>
              <a:defRPr/>
            </a:lvl1pPr>
          </a:lstStyle>
          <a:p>
            <a:fld id="{1A1E0E88-2E6C-45EA-B33C-1D0B70A899A5}" type="slidenum">
              <a:rPr lang="fr-FR" altLang="fr-FR"/>
              <a:pPr/>
              <a:t>‹N°›</a:t>
            </a:fld>
            <a:endParaRPr lang="fr-FR" altLang="fr-FR"/>
          </a:p>
        </p:txBody>
      </p:sp>
    </p:spTree>
    <p:extLst>
      <p:ext uri="{BB962C8B-B14F-4D97-AF65-F5344CB8AC3E}">
        <p14:creationId xmlns:p14="http://schemas.microsoft.com/office/powerpoint/2010/main" val="364545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37"/>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145862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DA7B962-7EB5-472F-B5B2-75B6D3004D6C}" type="slidenum">
              <a:rPr lang="fr-FR" smtClean="0"/>
              <a:t>‹N°›</a:t>
            </a:fld>
            <a:endParaRPr lang="fr-FR"/>
          </a:p>
        </p:txBody>
      </p:sp>
    </p:spTree>
    <p:extLst>
      <p:ext uri="{BB962C8B-B14F-4D97-AF65-F5344CB8AC3E}">
        <p14:creationId xmlns:p14="http://schemas.microsoft.com/office/powerpoint/2010/main" val="31006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3" descr="PPT-angles-build.em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 y="0"/>
            <a:ext cx="9153525" cy="6871192"/>
          </a:xfrm>
          <a:prstGeom prst="rect">
            <a:avLst/>
          </a:prstGeom>
        </p:spPr>
      </p:pic>
      <p:sp>
        <p:nvSpPr>
          <p:cNvPr id="4" name="Rectangle 46"/>
          <p:cNvSpPr>
            <a:spLocks noChangeArrowheads="1"/>
          </p:cNvSpPr>
          <p:nvPr/>
        </p:nvSpPr>
        <p:spPr bwMode="auto">
          <a:xfrm>
            <a:off x="103186" y="6618565"/>
            <a:ext cx="272653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457200" eaLnBrk="1" fontAlgn="auto" hangingPunct="1">
              <a:spcBef>
                <a:spcPts val="0"/>
              </a:spcBef>
              <a:spcAft>
                <a:spcPts val="0"/>
              </a:spcAft>
            </a:pPr>
            <a:r>
              <a:rPr lang="en-US" altLang="en-US" sz="800" dirty="0">
                <a:solidFill>
                  <a:srgbClr val="828282"/>
                </a:solidFill>
                <a:latin typeface="Arial"/>
                <a:cs typeface="Arial"/>
              </a:rPr>
              <a:t>© Global Knowledge Training LLC. All rights reserved.</a:t>
            </a:r>
          </a:p>
        </p:txBody>
      </p:sp>
      <p:sp>
        <p:nvSpPr>
          <p:cNvPr id="5" name="Rectangle 47"/>
          <p:cNvSpPr>
            <a:spLocks noChangeArrowheads="1"/>
          </p:cNvSpPr>
          <p:nvPr/>
        </p:nvSpPr>
        <p:spPr bwMode="auto">
          <a:xfrm>
            <a:off x="6484541" y="6618565"/>
            <a:ext cx="2551509"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457200" eaLnBrk="1" fontAlgn="auto" hangingPunct="1">
              <a:spcBef>
                <a:spcPts val="0"/>
              </a:spcBef>
              <a:spcAft>
                <a:spcPts val="0"/>
              </a:spcAft>
            </a:pPr>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457200" eaLnBrk="1" fontAlgn="auto" hangingPunct="1">
                <a:spcBef>
                  <a:spcPts val="0"/>
                </a:spcBef>
                <a:spcAft>
                  <a:spcPts val="0"/>
                </a:spcAft>
              </a:pPr>
              <a:t>‹N°›</a:t>
            </a:fld>
            <a:endParaRPr lang="en-US" altLang="en-US" sz="800" dirty="0">
              <a:solidFill>
                <a:srgbClr val="828282"/>
              </a:solidFill>
              <a:latin typeface="Arial"/>
              <a:cs typeface="Arial"/>
            </a:endParaRPr>
          </a:p>
        </p:txBody>
      </p:sp>
      <p:sp>
        <p:nvSpPr>
          <p:cNvPr id="6" name="Title 7"/>
          <p:cNvSpPr txBox="1">
            <a:spLocks/>
          </p:cNvSpPr>
          <p:nvPr/>
        </p:nvSpPr>
        <p:spPr>
          <a:xfrm>
            <a:off x="388057" y="285750"/>
            <a:ext cx="7282742" cy="1320800"/>
          </a:xfrm>
          <a:prstGeom prst="rect">
            <a:avLst/>
          </a:prstGeom>
        </p:spPr>
        <p:txBody>
          <a:bodyPr lIns="0" tIns="0" rIns="0" bIns="0" anchor="ctr">
            <a:normAutofit/>
          </a:bodyPr>
          <a:lstStyle>
            <a:lvl1pPr marL="0" indent="0" algn="l" defTabSz="914400" rtl="0" eaLnBrk="1" latinLnBrk="0" hangingPunct="1">
              <a:lnSpc>
                <a:spcPts val="4320"/>
              </a:lnSpc>
              <a:spcBef>
                <a:spcPct val="0"/>
              </a:spcBef>
              <a:spcAft>
                <a:spcPts val="0"/>
              </a:spcAft>
              <a:buNone/>
              <a:defRPr sz="4000" b="0" i="0" kern="1200" cap="none" spc="0" baseline="0">
                <a:solidFill>
                  <a:srgbClr val="002060"/>
                </a:solidFill>
                <a:latin typeface="Arial"/>
                <a:ea typeface="+mj-ea"/>
                <a:cs typeface="Arial"/>
              </a:defRPr>
            </a:lvl1pPr>
          </a:lstStyle>
          <a:p>
            <a:pPr fontAlgn="auto"/>
            <a:r>
              <a:rPr lang="en-US"/>
              <a:t>CLICK TO EDIT TITLE</a:t>
            </a:r>
            <a:endParaRPr lang="en-US" dirty="0"/>
          </a:p>
        </p:txBody>
      </p:sp>
      <p:sp>
        <p:nvSpPr>
          <p:cNvPr id="7" name="Content Placeholder 2"/>
          <p:cNvSpPr txBox="1">
            <a:spLocks/>
          </p:cNvSpPr>
          <p:nvPr/>
        </p:nvSpPr>
        <p:spPr>
          <a:xfrm>
            <a:off x="388055" y="1879600"/>
            <a:ext cx="8389056" cy="4749800"/>
          </a:xfrm>
          <a:prstGeom prst="rect">
            <a:avLst/>
          </a:prstGeom>
        </p:spPr>
        <p:txBody>
          <a:bodyPr lIns="0" tIns="0" rIns="0" bIns="0"/>
          <a:lstStyle>
            <a:lvl1pPr marL="457200" indent="-457200" algn="l" defTabSz="914400" rtl="0" eaLnBrk="1" latinLnBrk="0" hangingPunct="1">
              <a:lnSpc>
                <a:spcPct val="90000"/>
              </a:lnSpc>
              <a:spcBef>
                <a:spcPts val="1200"/>
              </a:spcBef>
              <a:spcAft>
                <a:spcPts val="200"/>
              </a:spcAft>
              <a:buClr>
                <a:schemeClr val="accent2"/>
              </a:buClr>
              <a:buSzPct val="100000"/>
              <a:buFont typeface="Wingdings" panose="05000000000000000000" pitchFamily="2" charset="2"/>
              <a:buChar char="Ø"/>
              <a:defRPr sz="2600" b="0" i="0" kern="1200">
                <a:solidFill>
                  <a:srgbClr val="002060"/>
                </a:solidFill>
                <a:latin typeface="Arial"/>
                <a:ea typeface="+mn-ea"/>
                <a:cs typeface="Arial"/>
              </a:defRPr>
            </a:lvl1pPr>
            <a:lvl2pPr marL="715963" indent="-263525" algn="l" defTabSz="914400" rtl="0" eaLnBrk="1" latinLnBrk="0" hangingPunct="1">
              <a:lnSpc>
                <a:spcPct val="90000"/>
              </a:lnSpc>
              <a:spcBef>
                <a:spcPts val="200"/>
              </a:spcBef>
              <a:spcAft>
                <a:spcPts val="400"/>
              </a:spcAft>
              <a:buClr>
                <a:schemeClr val="accent2"/>
              </a:buClr>
              <a:buFont typeface="Wingdings" pitchFamily="2" charset="2"/>
              <a:buChar char=""/>
              <a:defRPr sz="2400" b="0" i="0" kern="1200">
                <a:solidFill>
                  <a:srgbClr val="002060"/>
                </a:solidFill>
                <a:latin typeface="Arial"/>
                <a:ea typeface="+mn-ea"/>
                <a:cs typeface="Arial"/>
              </a:defRPr>
            </a:lvl2pPr>
            <a:lvl3pPr marL="1082675" indent="-279400" algn="l" defTabSz="914400" rtl="0" eaLnBrk="1" latinLnBrk="0" hangingPunct="1">
              <a:lnSpc>
                <a:spcPct val="90000"/>
              </a:lnSpc>
              <a:spcBef>
                <a:spcPts val="200"/>
              </a:spcBef>
              <a:spcAft>
                <a:spcPts val="400"/>
              </a:spcAft>
              <a:buClr>
                <a:schemeClr val="accent2"/>
              </a:buClr>
              <a:buFont typeface="Arial" pitchFamily="34" charset="0"/>
              <a:buChar char="–"/>
              <a:defRPr sz="2200" b="0" i="0" kern="1200">
                <a:solidFill>
                  <a:srgbClr val="002060"/>
                </a:solidFill>
                <a:latin typeface="Arial"/>
                <a:ea typeface="+mn-ea"/>
                <a:cs typeface="Arial"/>
              </a:defRPr>
            </a:lvl3pPr>
            <a:lvl4pPr marL="1524000" indent="-280988"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2000" b="0" i="0" kern="1200">
                <a:solidFill>
                  <a:srgbClr val="002060"/>
                </a:solidFill>
                <a:latin typeface="Arial"/>
                <a:ea typeface="+mn-ea"/>
                <a:cs typeface="Arial"/>
              </a:defRPr>
            </a:lvl4pPr>
            <a:lvl5pPr marL="1431925" indent="-292100"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1800" b="0" i="0" kern="1200">
                <a:solidFill>
                  <a:srgbClr val="002060"/>
                </a:solidFill>
                <a:latin typeface="Arial"/>
                <a:ea typeface="+mn-ea"/>
                <a:cs typeface="Arial"/>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Clr>
                <a:srgbClr val="FFB900"/>
              </a:buClr>
            </a:pPr>
            <a:r>
              <a:rPr lang="en-US"/>
              <a:t>Click to edit Master text styles</a:t>
            </a:r>
          </a:p>
          <a:p>
            <a:pPr lvl="1" fontAlgn="auto">
              <a:buClr>
                <a:srgbClr val="FFB900"/>
              </a:buClr>
            </a:pPr>
            <a:r>
              <a:rPr lang="en-US"/>
              <a:t>Second level</a:t>
            </a:r>
          </a:p>
          <a:p>
            <a:pPr lvl="2" fontAlgn="auto">
              <a:buClr>
                <a:srgbClr val="FFB900"/>
              </a:buClr>
            </a:pPr>
            <a:r>
              <a:rPr lang="en-US"/>
              <a:t>Third level</a:t>
            </a:r>
          </a:p>
          <a:p>
            <a:pPr lvl="3" fontAlgn="auto">
              <a:buClr>
                <a:srgbClr val="FFB900"/>
              </a:buClr>
            </a:pPr>
            <a:r>
              <a:rPr lang="en-US"/>
              <a:t>Fourth level</a:t>
            </a:r>
            <a:endParaRPr lang="en-US" dirty="0"/>
          </a:p>
        </p:txBody>
      </p:sp>
    </p:spTree>
    <p:extLst>
      <p:ext uri="{BB962C8B-B14F-4D97-AF65-F5344CB8AC3E}">
        <p14:creationId xmlns:p14="http://schemas.microsoft.com/office/powerpoint/2010/main" val="137460489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91" r:id="rId4"/>
    <p:sldLayoutId id="2147483778" r:id="rId5"/>
    <p:sldLayoutId id="2147483804" r:id="rId6"/>
    <p:sldLayoutId id="2147483805" r:id="rId7"/>
  </p:sldLayoutIdLst>
  <p:hf sldNum="0" hdr="0" ftr="0" dt="0"/>
  <p:txStyles>
    <p:titleStyle>
      <a:lvl1pPr marL="0" indent="0" algn="l" defTabSz="914400" rtl="0" eaLnBrk="1" latinLnBrk="0" hangingPunct="1">
        <a:lnSpc>
          <a:spcPct val="85000"/>
        </a:lnSpc>
        <a:spcBef>
          <a:spcPct val="0"/>
        </a:spcBef>
        <a:buNone/>
        <a:defRPr sz="3600" kern="1200" spc="-50" baseline="0">
          <a:solidFill>
            <a:schemeClr val="tx2"/>
          </a:solidFill>
          <a:latin typeface="+mn-lt"/>
          <a:ea typeface="+mj-ea"/>
          <a:cs typeface="Calibri" pitchFamily="34" charset="0"/>
        </a:defRPr>
      </a:lvl1pPr>
    </p:titleStyle>
    <p:bodyStyle>
      <a:lvl1pPr marL="91440" indent="-91440" algn="l" defTabSz="914400" rtl="0" eaLnBrk="1" latinLnBrk="0" hangingPunct="1">
        <a:lnSpc>
          <a:spcPct val="90000"/>
        </a:lnSpc>
        <a:spcBef>
          <a:spcPts val="1200"/>
        </a:spcBef>
        <a:spcAft>
          <a:spcPts val="200"/>
        </a:spcAft>
        <a:buClr>
          <a:schemeClr val="tx2"/>
        </a:buClr>
        <a:buSzPct val="100000"/>
        <a:buFont typeface="Calibri" panose="020F0502020204030204" pitchFamily="34" charset="0"/>
        <a:buChar char=" "/>
        <a:defRPr sz="2600" kern="1200">
          <a:solidFill>
            <a:schemeClr val="tx2"/>
          </a:solidFill>
          <a:latin typeface="+mn-lt"/>
          <a:ea typeface="+mn-ea"/>
          <a:cs typeface="+mn-cs"/>
        </a:defRPr>
      </a:lvl1pPr>
      <a:lvl2pPr marL="463550" indent="-263525" algn="l" defTabSz="914400" rtl="0" eaLnBrk="1" latinLnBrk="0" hangingPunct="1">
        <a:lnSpc>
          <a:spcPct val="90000"/>
        </a:lnSpc>
        <a:spcBef>
          <a:spcPts val="200"/>
        </a:spcBef>
        <a:spcAft>
          <a:spcPts val="400"/>
        </a:spcAft>
        <a:buClr>
          <a:schemeClr val="tx2"/>
        </a:buClr>
        <a:buFont typeface="Wingdings" pitchFamily="2" charset="2"/>
        <a:buChar char=""/>
        <a:defRPr sz="2400" kern="1200">
          <a:solidFill>
            <a:schemeClr val="tx2"/>
          </a:solidFill>
          <a:latin typeface="+mn-lt"/>
          <a:ea typeface="+mn-ea"/>
          <a:cs typeface="+mn-cs"/>
        </a:defRPr>
      </a:lvl2pPr>
      <a:lvl3pPr marL="742950" indent="-279400" algn="l" defTabSz="914400" rtl="0" eaLnBrk="1" latinLnBrk="0" hangingPunct="1">
        <a:lnSpc>
          <a:spcPct val="90000"/>
        </a:lnSpc>
        <a:spcBef>
          <a:spcPts val="200"/>
        </a:spcBef>
        <a:spcAft>
          <a:spcPts val="400"/>
        </a:spcAft>
        <a:buClr>
          <a:schemeClr val="tx2"/>
        </a:buClr>
        <a:buFont typeface="Arial" pitchFamily="34" charset="0"/>
        <a:buChar char="–"/>
        <a:defRPr sz="2200" kern="1200">
          <a:solidFill>
            <a:schemeClr val="tx2"/>
          </a:solidFill>
          <a:latin typeface="+mn-lt"/>
          <a:ea typeface="+mn-ea"/>
          <a:cs typeface="+mn-cs"/>
        </a:defRPr>
      </a:lvl3pPr>
      <a:lvl4pPr marL="1023938" indent="-280988" algn="l" defTabSz="914400" rtl="0" eaLnBrk="1" latinLnBrk="0" hangingPunct="1">
        <a:lnSpc>
          <a:spcPct val="90000"/>
        </a:lnSpc>
        <a:spcBef>
          <a:spcPts val="200"/>
        </a:spcBef>
        <a:spcAft>
          <a:spcPts val="400"/>
        </a:spcAft>
        <a:buClr>
          <a:schemeClr val="tx2"/>
        </a:buClr>
        <a:buFont typeface="Arial" pitchFamily="34" charset="0"/>
        <a:buChar char="•"/>
        <a:defRPr sz="2000" kern="1200">
          <a:solidFill>
            <a:schemeClr val="tx2"/>
          </a:solidFill>
          <a:latin typeface="+mn-lt"/>
          <a:ea typeface="+mn-ea"/>
          <a:cs typeface="+mn-cs"/>
        </a:defRPr>
      </a:lvl4pPr>
      <a:lvl5pPr marL="1316038" indent="-292100" algn="l" defTabSz="914400" rtl="0" eaLnBrk="1" latinLnBrk="0" hangingPunct="1">
        <a:lnSpc>
          <a:spcPct val="90000"/>
        </a:lnSpc>
        <a:spcBef>
          <a:spcPts val="200"/>
        </a:spcBef>
        <a:spcAft>
          <a:spcPts val="400"/>
        </a:spcAft>
        <a:buClr>
          <a:schemeClr val="tx2"/>
        </a:buClr>
        <a:buFont typeface="Calibri" pitchFamily="34" charset="0"/>
        <a:buChar char="−"/>
        <a:defRPr sz="18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5" userDrawn="1">
          <p15:clr>
            <a:srgbClr val="F26B43"/>
          </p15:clr>
        </p15:guide>
        <p15:guide id="2" pos="140" userDrawn="1">
          <p15:clr>
            <a:srgbClr val="F26B43"/>
          </p15:clr>
        </p15:guide>
        <p15:guide id="3" orient="horz" pos="4176" userDrawn="1">
          <p15:clr>
            <a:srgbClr val="F26B43"/>
          </p15:clr>
        </p15:guide>
        <p15:guide id="4" pos="7536" userDrawn="1">
          <p15:clr>
            <a:srgbClr val="F26B43"/>
          </p15:clr>
        </p15:guide>
        <p15:guide id="5" orient="horz" pos="768" userDrawn="1">
          <p15:clr>
            <a:srgbClr val="F26B43"/>
          </p15:clr>
        </p15:guide>
        <p15:guide id="6"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7B962-7EB5-472F-B5B2-75B6D3004D6C}" type="slidenum">
              <a:rPr lang="fr-FR" smtClean="0"/>
              <a:t>‹N°›</a:t>
            </a:fld>
            <a:endParaRPr lang="fr-FR"/>
          </a:p>
        </p:txBody>
      </p:sp>
    </p:spTree>
    <p:extLst>
      <p:ext uri="{BB962C8B-B14F-4D97-AF65-F5344CB8AC3E}">
        <p14:creationId xmlns:p14="http://schemas.microsoft.com/office/powerpoint/2010/main" val="7410311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C8A8B-EE58-43CF-8544-9365D5833D8B}" type="slidenum">
              <a:rPr lang="fr-FR" smtClean="0"/>
              <a:t>‹N°›</a:t>
            </a:fld>
            <a:endParaRPr lang="fr-FR"/>
          </a:p>
        </p:txBody>
      </p:sp>
    </p:spTree>
    <p:extLst>
      <p:ext uri="{BB962C8B-B14F-4D97-AF65-F5344CB8AC3E}">
        <p14:creationId xmlns:p14="http://schemas.microsoft.com/office/powerpoint/2010/main" val="153544101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120.xml"/><Relationship Id="rId4"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wsf.cdyne.com/WeatherWS/Weather.asmx?WSDL"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5.png"/><Relationship Id="rId5" Type="http://schemas.openxmlformats.org/officeDocument/2006/relationships/notesSlide" Target="../notesSlides/notesSlide194.xml"/><Relationship Id="rId4"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mywebsite.com/books/87/comments/1568" TargetMode="External"/><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maps.googleapis.com/maps/api/geocode/xml?address=1600+Amphitheatre+Parkway,+Mountain+View,+CA&amp;sensor=false" TargetMode="External"/><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ervices.groupkt.com/country/get/all"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hyperlink" Target="http://services.groupkt.com/country/get/iso2code/IN"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baron.developpez.com/eclipse/introplugi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localhost:8080/FirstRestWebService/rest/" TargetMode="External"/><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localhost:8080/FirstRestWebService/rest/hello" TargetMode="External"/><Relationship Id="rId7" Type="http://schemas.openxmlformats.org/officeDocument/2006/relationships/image" Target="../media/image121.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hyperlink" Target="http://127.0.0.1:8080/FirstRestWebService/rest/hello" TargetMode="Externa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25.gif"/></Relationships>
</file>

<file path=ppt/slides/_rels/slide249.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59.jpeg"/><Relationship Id="rId5" Type="http://schemas.openxmlformats.org/officeDocument/2006/relationships/notesSlide" Target="../notesSlides/notesSlide345.xml"/><Relationship Id="rId4"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9.jpeg"/><Relationship Id="rId5" Type="http://schemas.openxmlformats.org/officeDocument/2006/relationships/notesSlide" Target="../notesSlides/notesSlide353.xml"/><Relationship Id="rId4"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localhost:8080/JaxbExample/rest/" TargetMode="External"/><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3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hyperlink" Target="http://localhost:8080/JaxbExample/rest/xmlServices/print/ouajih" TargetMode="External"/><Relationship Id="rId2" Type="http://schemas.openxmlformats.org/officeDocument/2006/relationships/notesSlide" Target="../notesSlides/notesSlide359.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36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8.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3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1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hyperlink" Target="https://fr.wikipedia.org/wiki/Java_(technique)" TargetMode="External"/><Relationship Id="rId7" Type="http://schemas.openxmlformats.org/officeDocument/2006/relationships/hyperlink" Target="https://fr.wikipedia.org/wiki/Transport_Layer_Security" TargetMode="External"/><Relationship Id="rId2" Type="http://schemas.openxmlformats.org/officeDocument/2006/relationships/notesSlide" Target="../notesSlides/notesSlide414.xml"/><Relationship Id="rId1" Type="http://schemas.openxmlformats.org/officeDocument/2006/relationships/slideLayout" Target="../slideLayouts/slideLayout2.xml"/><Relationship Id="rId6" Type="http://schemas.openxmlformats.org/officeDocument/2006/relationships/hyperlink" Target="https://fr.wikipedia.org/wiki/Cryptographie_asym%C3%A9trique" TargetMode="External"/><Relationship Id="rId5" Type="http://schemas.openxmlformats.org/officeDocument/2006/relationships/hyperlink" Target="https://fr.wikipedia.org/wiki/Certificat_%C3%A9lectronique" TargetMode="External"/><Relationship Id="rId4" Type="http://schemas.openxmlformats.org/officeDocument/2006/relationships/hyperlink" Target="https://fr.wikipedia.org/wiki/Fichier_informatique" TargetMode="Externa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416.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418.xml.rels><?xml version="1.0" encoding="UTF-8" standalone="yes"?>
<Relationships xmlns="http://schemas.openxmlformats.org/package/2006/relationships"><Relationship Id="rId3" Type="http://schemas.openxmlformats.org/officeDocument/2006/relationships/hyperlink" Target="https://localhost:8443/WebServiceProject/services/WebServiceTest?wsdl" TargetMode="External"/><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verisign.co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Formation Service Web Java</a:t>
            </a:r>
            <a:br>
              <a:rPr lang="fr-FR" dirty="0"/>
            </a:br>
            <a:r>
              <a:rPr lang="fr-FR" dirty="0"/>
              <a:t>GKJAVWEB</a:t>
            </a:r>
          </a:p>
        </p:txBody>
      </p:sp>
    </p:spTree>
    <p:extLst>
      <p:ext uri="{BB962C8B-B14F-4D97-AF65-F5344CB8AC3E}">
        <p14:creationId xmlns:p14="http://schemas.microsoft.com/office/powerpoint/2010/main" val="4095242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466056" y="2420888"/>
            <a:ext cx="6211888" cy="3186112"/>
          </a:xfrm>
          <a:prstGeom prst="rect">
            <a:avLst/>
          </a:prstGeom>
        </p:spPr>
        <p:txBody>
          <a:bodyPr>
            <a:normAutofit fontScale="92500" lnSpcReduction="1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L’architecture Orientée Service SOA</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Définition d’un service</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Services Web étendus et REST</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Plateformes de développement</a:t>
            </a:r>
          </a:p>
        </p:txBody>
      </p:sp>
      <p:sp>
        <p:nvSpPr>
          <p:cNvPr id="5" name="Titre 4"/>
          <p:cNvSpPr>
            <a:spLocks noGrp="1"/>
          </p:cNvSpPr>
          <p:nvPr>
            <p:ph type="title"/>
          </p:nvPr>
        </p:nvSpPr>
        <p:spPr/>
        <p:txBody>
          <a:bodyPr/>
          <a:lstStyle/>
          <a:p>
            <a:r>
              <a:rPr lang="fr-FR" dirty="0"/>
              <a:t>Objectif du chapitre</a:t>
            </a:r>
          </a:p>
        </p:txBody>
      </p:sp>
    </p:spTree>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7/8</a:t>
            </a:r>
          </a:p>
        </p:txBody>
      </p:sp>
      <p:sp>
        <p:nvSpPr>
          <p:cNvPr id="109571" name="Rectangle 3"/>
          <p:cNvSpPr>
            <a:spLocks noGrp="1" noChangeArrowheads="1"/>
          </p:cNvSpPr>
          <p:nvPr>
            <p:ph sz="half" idx="1"/>
          </p:nvPr>
        </p:nvSpPr>
        <p:spPr/>
        <p:txBody>
          <a:bodyPr/>
          <a:lstStyle/>
          <a:p>
            <a:r>
              <a:rPr altLang="fr-FR"/>
              <a:t>Déclaration des éléments :</a:t>
            </a:r>
          </a:p>
          <a:p>
            <a:pPr marL="533400" lvl="1" indent="1588">
              <a:buFontTx/>
              <a:buNone/>
            </a:pPr>
            <a:endParaRPr altLang="fr-FR"/>
          </a:p>
        </p:txBody>
      </p:sp>
      <p:pic>
        <p:nvPicPr>
          <p:cNvPr id="109572" name="Picture 5" descr="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20888"/>
            <a:ext cx="7848600"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8/8</a:t>
            </a:r>
          </a:p>
        </p:txBody>
      </p:sp>
      <p:sp>
        <p:nvSpPr>
          <p:cNvPr id="110595" name="Rectangle 3"/>
          <p:cNvSpPr>
            <a:spLocks noGrp="1" noChangeArrowheads="1"/>
          </p:cNvSpPr>
          <p:nvPr>
            <p:ph sz="half" idx="1"/>
          </p:nvPr>
        </p:nvSpPr>
        <p:spPr/>
        <p:txBody>
          <a:bodyPr/>
          <a:lstStyle/>
          <a:p>
            <a:r>
              <a:rPr altLang="fr-FR"/>
              <a:t>Déclaration des attributs :</a:t>
            </a:r>
          </a:p>
          <a:p>
            <a:pPr marL="533400" lvl="1" indent="1588">
              <a:buFontTx/>
              <a:buNone/>
            </a:pPr>
            <a:endParaRPr altLang="fr-FR"/>
          </a:p>
        </p:txBody>
      </p:sp>
      <p:pic>
        <p:nvPicPr>
          <p:cNvPr id="110596" name="Picture 5" descr="Attrib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38400"/>
            <a:ext cx="78486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altLang="fr-FR">
                <a:cs typeface="Arial" panose="020B0604020202020204" pitchFamily="34" charset="0"/>
              </a:rPr>
              <a:t>Conclusion :</a:t>
            </a:r>
            <a:br>
              <a:rPr altLang="fr-FR">
                <a:cs typeface="Arial" panose="020B0604020202020204" pitchFamily="34" charset="0"/>
              </a:rPr>
            </a:br>
            <a:r>
              <a:rPr altLang="fr-FR">
                <a:cs typeface="Arial" panose="020B0604020202020204" pitchFamily="34" charset="0"/>
              </a:rPr>
              <a:t>DTD versus XML-SCHEMA</a:t>
            </a:r>
            <a:endParaRPr altLang="fr-FR" sz="2000">
              <a:cs typeface="Arial" panose="020B0604020202020204" pitchFamily="34" charset="0"/>
            </a:endParaRPr>
          </a:p>
        </p:txBody>
      </p:sp>
      <p:sp>
        <p:nvSpPr>
          <p:cNvPr id="798723" name="Rectangle 3"/>
          <p:cNvSpPr>
            <a:spLocks noGrp="1" noChangeArrowheads="1"/>
          </p:cNvSpPr>
          <p:nvPr>
            <p:ph sz="half" idx="1"/>
          </p:nvPr>
        </p:nvSpPr>
        <p:spPr>
          <a:xfrm>
            <a:off x="377472" y="1951608"/>
            <a:ext cx="8389056" cy="4429720"/>
          </a:xfrm>
        </p:spPr>
        <p:txBody>
          <a:bodyPr>
            <a:normAutofit/>
          </a:bodyPr>
          <a:lstStyle/>
          <a:p>
            <a:pPr algn="just">
              <a:defRPr/>
            </a:pPr>
            <a:r>
              <a:rPr altLang="fr-FR"/>
              <a:t>La DTD permet de définir facilement et rapidement des grammaires simples.</a:t>
            </a:r>
          </a:p>
          <a:p>
            <a:pPr algn="just">
              <a:defRPr/>
            </a:pPr>
            <a:r>
              <a:rPr altLang="fr-FR"/>
              <a:t>XML-Schema permet de définir de manière plus formelle et complète une grammaire mais c’est au prix d’une complexité accrue.</a:t>
            </a:r>
          </a:p>
          <a:p>
            <a:pPr algn="just">
              <a:defRPr/>
            </a:pPr>
            <a:r>
              <a:rPr altLang="fr-FR"/>
              <a:t>Un document XML-Schema respecte la syntaxe XML.</a:t>
            </a:r>
          </a:p>
          <a:p>
            <a:pPr algn="just">
              <a:defRPr/>
            </a:pPr>
            <a:r>
              <a:rPr altLang="fr-FR"/>
              <a:t>Un document XML-Schema est généralement plus volumineux et plus difficile à lire qu’une DTD (pour un opérateur humain).</a:t>
            </a:r>
          </a:p>
          <a:p>
            <a:pPr marL="533400" lvl="1" indent="1588">
              <a:buFontTx/>
              <a:buNone/>
              <a:defRPr/>
            </a:pPr>
            <a:endParaRPr alt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altLang="fr-FR"/>
              <a:t>Exemple de XML-XSD </a:t>
            </a:r>
          </a:p>
        </p:txBody>
      </p:sp>
      <p:sp>
        <p:nvSpPr>
          <p:cNvPr id="112643" name="Rectangle 3"/>
          <p:cNvSpPr>
            <a:spLocks noGrp="1" noChangeArrowheads="1"/>
          </p:cNvSpPr>
          <p:nvPr>
            <p:ph sz="half" idx="1"/>
          </p:nvPr>
        </p:nvSpPr>
        <p:spPr>
          <a:xfrm>
            <a:off x="388055" y="1844824"/>
            <a:ext cx="8389056" cy="5328000"/>
          </a:xfrm>
        </p:spPr>
        <p:txBody>
          <a:bodyPr/>
          <a:lstStyle/>
          <a:p>
            <a:pPr>
              <a:lnSpc>
                <a:spcPct val="80000"/>
              </a:lnSpc>
            </a:pPr>
            <a:endParaRPr altLang="fr-FR" sz="1400" dirty="0"/>
          </a:p>
        </p:txBody>
      </p:sp>
      <p:sp>
        <p:nvSpPr>
          <p:cNvPr id="2" name="Rectangle 1">
            <a:extLst>
              <a:ext uri="{FF2B5EF4-FFF2-40B4-BE49-F238E27FC236}">
                <a16:creationId xmlns:a16="http://schemas.microsoft.com/office/drawing/2014/main" id="{6522E3F7-5E6F-4654-B239-56385879DBB2}"/>
              </a:ext>
            </a:extLst>
          </p:cNvPr>
          <p:cNvSpPr/>
          <p:nvPr/>
        </p:nvSpPr>
        <p:spPr>
          <a:xfrm>
            <a:off x="388054" y="2276872"/>
            <a:ext cx="8000369" cy="39149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80000"/>
              </a:lnSpc>
            </a:pPr>
            <a:r>
              <a:rPr lang="fr-FR" altLang="fr-FR" dirty="0"/>
              <a:t>&lt;?xml version="1.0" </a:t>
            </a:r>
            <a:r>
              <a:rPr lang="fr-FR" altLang="fr-FR" dirty="0" err="1"/>
              <a:t>encoding</a:t>
            </a:r>
            <a:r>
              <a:rPr lang="fr-FR" altLang="fr-FR" dirty="0"/>
              <a:t>="ISO-8859-1" standalone="no" ?&gt;</a:t>
            </a:r>
          </a:p>
          <a:p>
            <a:pPr>
              <a:lnSpc>
                <a:spcPct val="80000"/>
              </a:lnSpc>
            </a:pPr>
            <a:r>
              <a:rPr lang="fr-FR" altLang="fr-FR" b="1" dirty="0"/>
              <a:t>&lt;cave </a:t>
            </a:r>
            <a:r>
              <a:rPr lang="fr-FR" altLang="fr-FR" b="1" dirty="0" err="1"/>
              <a:t>xmlns:xsi</a:t>
            </a:r>
            <a:r>
              <a:rPr lang="fr-FR" altLang="fr-FR" b="1" dirty="0"/>
              <a:t>="http://www.w3.org/2001/XMLSchema-instance" </a:t>
            </a:r>
            <a:r>
              <a:rPr lang="fr-FR" altLang="fr-FR" b="1" dirty="0" err="1"/>
              <a:t>xsi:noNamespaceSchemaLocation</a:t>
            </a:r>
            <a:r>
              <a:rPr lang="fr-FR" altLang="fr-FR" b="1" dirty="0"/>
              <a:t>='td2.xsd'&gt;</a:t>
            </a:r>
          </a:p>
          <a:p>
            <a:pPr>
              <a:lnSpc>
                <a:spcPct val="80000"/>
              </a:lnSpc>
            </a:pPr>
            <a:r>
              <a:rPr lang="fr-FR" altLang="fr-FR" dirty="0"/>
              <a:t>&lt;appellation id="01" nom="Saint Estèphe"&gt; </a:t>
            </a:r>
          </a:p>
          <a:p>
            <a:pPr>
              <a:lnSpc>
                <a:spcPct val="80000"/>
              </a:lnSpc>
            </a:pPr>
            <a:r>
              <a:rPr lang="fr-FR" altLang="fr-FR" dirty="0"/>
              <a:t>	&lt;</a:t>
            </a:r>
            <a:r>
              <a:rPr lang="fr-FR" altLang="fr-FR" dirty="0" err="1"/>
              <a:t>chateau</a:t>
            </a:r>
            <a:r>
              <a:rPr lang="fr-FR" altLang="fr-FR" dirty="0"/>
              <a:t> id="0101"&gt;</a:t>
            </a:r>
          </a:p>
          <a:p>
            <a:pPr>
              <a:lnSpc>
                <a:spcPct val="80000"/>
              </a:lnSpc>
            </a:pPr>
            <a:r>
              <a:rPr lang="fr-FR" altLang="fr-FR" dirty="0"/>
              <a:t>		&lt;nom&gt; Chateau Bellevue&lt;/nom&gt;</a:t>
            </a:r>
          </a:p>
          <a:p>
            <a:pPr>
              <a:lnSpc>
                <a:spcPct val="80000"/>
              </a:lnSpc>
            </a:pPr>
            <a:r>
              <a:rPr lang="fr-FR" altLang="fr-FR" dirty="0"/>
              <a:t>		&lt;adresse&gt; 12 Rue du Pont&lt;/adresse&gt;</a:t>
            </a:r>
          </a:p>
          <a:p>
            <a:pPr>
              <a:lnSpc>
                <a:spcPct val="80000"/>
              </a:lnSpc>
            </a:pPr>
            <a:r>
              <a:rPr lang="fr-FR" altLang="fr-FR" dirty="0"/>
              <a:t>		&lt;téléphone&gt; 0556124321&lt;/téléphone&gt;</a:t>
            </a:r>
          </a:p>
          <a:p>
            <a:pPr>
              <a:lnSpc>
                <a:spcPct val="80000"/>
              </a:lnSpc>
            </a:pPr>
            <a:r>
              <a:rPr lang="fr-FR" altLang="fr-FR" dirty="0"/>
              <a:t>	&lt;/</a:t>
            </a:r>
            <a:r>
              <a:rPr lang="fr-FR" altLang="fr-FR" dirty="0" err="1"/>
              <a:t>chateau</a:t>
            </a:r>
            <a:r>
              <a:rPr lang="fr-FR" altLang="fr-FR" dirty="0"/>
              <a:t>&gt;</a:t>
            </a:r>
          </a:p>
          <a:p>
            <a:pPr>
              <a:lnSpc>
                <a:spcPct val="80000"/>
              </a:lnSpc>
            </a:pPr>
            <a:r>
              <a:rPr lang="fr-FR" altLang="fr-FR" dirty="0"/>
              <a:t>	&lt;</a:t>
            </a:r>
            <a:r>
              <a:rPr lang="fr-FR" altLang="fr-FR" dirty="0" err="1"/>
              <a:t>chateau</a:t>
            </a:r>
            <a:r>
              <a:rPr lang="fr-FR" altLang="fr-FR" dirty="0"/>
              <a:t> id="0102"&gt;</a:t>
            </a:r>
          </a:p>
          <a:p>
            <a:pPr>
              <a:lnSpc>
                <a:spcPct val="80000"/>
              </a:lnSpc>
            </a:pPr>
            <a:r>
              <a:rPr lang="fr-FR" altLang="fr-FR" dirty="0"/>
              <a:t>		&lt;nom&gt; Chateau Le </a:t>
            </a:r>
            <a:r>
              <a:rPr lang="fr-FR" altLang="fr-FR" dirty="0" err="1"/>
              <a:t>Bernadot</a:t>
            </a:r>
            <a:r>
              <a:rPr lang="fr-FR" altLang="fr-FR" dirty="0"/>
              <a:t>&lt;/nom&gt;</a:t>
            </a:r>
          </a:p>
          <a:p>
            <a:pPr>
              <a:lnSpc>
                <a:spcPct val="80000"/>
              </a:lnSpc>
            </a:pPr>
            <a:r>
              <a:rPr lang="fr-FR" altLang="fr-FR" dirty="0"/>
              <a:t>		&lt;adresse&gt; 21 Avenue du Cygne&lt;/adresse&gt;</a:t>
            </a:r>
          </a:p>
          <a:p>
            <a:pPr>
              <a:lnSpc>
                <a:spcPct val="80000"/>
              </a:lnSpc>
            </a:pPr>
            <a:r>
              <a:rPr lang="fr-FR" altLang="fr-FR" dirty="0"/>
              <a:t>		&lt;téléphone&gt; 0556324231&lt;/téléphone&gt;</a:t>
            </a:r>
          </a:p>
          <a:p>
            <a:pPr>
              <a:lnSpc>
                <a:spcPct val="80000"/>
              </a:lnSpc>
            </a:pPr>
            <a:r>
              <a:rPr lang="fr-FR" altLang="fr-FR" dirty="0"/>
              <a:t>	&lt;/</a:t>
            </a:r>
            <a:r>
              <a:rPr lang="fr-FR" altLang="fr-FR" dirty="0" err="1"/>
              <a:t>chateau</a:t>
            </a:r>
            <a:r>
              <a:rPr lang="fr-FR" altLang="fr-FR" dirty="0"/>
              <a:t>&gt;	</a:t>
            </a:r>
          </a:p>
          <a:p>
            <a:pPr>
              <a:lnSpc>
                <a:spcPct val="80000"/>
              </a:lnSpc>
            </a:pPr>
            <a:r>
              <a:rPr lang="fr-FR" altLang="fr-FR" dirty="0"/>
              <a:t>&lt;/appellation&gt;</a:t>
            </a:r>
          </a:p>
          <a:p>
            <a:pPr>
              <a:lnSpc>
                <a:spcPct val="80000"/>
              </a:lnSpc>
            </a:pPr>
            <a:r>
              <a:rPr lang="fr-FR" altLang="fr-FR" dirty="0"/>
              <a:t>&lt;/cave&gt;</a:t>
            </a:r>
          </a:p>
          <a:p>
            <a:endParaRPr lang="en-GB"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906" y="2683629"/>
            <a:ext cx="8229600" cy="1143000"/>
          </a:xfrm>
        </p:spPr>
        <p:txBody>
          <a:bodyPr/>
          <a:lstStyle/>
          <a:p>
            <a:r>
              <a:rPr altLang="fr-FR" b="1" dirty="0"/>
              <a:t>XSD</a:t>
            </a:r>
            <a:r>
              <a:rPr altLang="fr-FR" dirty="0"/>
              <a:t> </a:t>
            </a:r>
          </a:p>
        </p:txBody>
      </p:sp>
      <p:sp>
        <p:nvSpPr>
          <p:cNvPr id="2" name="Rectangle 1">
            <a:extLst>
              <a:ext uri="{FF2B5EF4-FFF2-40B4-BE49-F238E27FC236}">
                <a16:creationId xmlns:a16="http://schemas.microsoft.com/office/drawing/2014/main" id="{37509793-122A-49D4-AC87-60EB7A5F74E6}"/>
              </a:ext>
            </a:extLst>
          </p:cNvPr>
          <p:cNvSpPr/>
          <p:nvPr/>
        </p:nvSpPr>
        <p:spPr>
          <a:xfrm>
            <a:off x="1043608" y="620688"/>
            <a:ext cx="8089486" cy="57908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lnSpc>
                <a:spcPct val="80000"/>
              </a:lnSpc>
              <a:buFont typeface="Arial" panose="020B0604020202020204" pitchFamily="34" charset="0"/>
              <a:buNone/>
              <a:defRPr/>
            </a:pPr>
            <a:r>
              <a:rPr lang="fr-FR" altLang="fr-FR" sz="1400" dirty="0">
                <a:latin typeface="Courier" pitchFamily="49" charset="0"/>
              </a:rPr>
              <a:t>&lt;?xml version="1.0" </a:t>
            </a:r>
            <a:r>
              <a:rPr lang="fr-FR" altLang="fr-FR" sz="1400" dirty="0" err="1">
                <a:latin typeface="Courier" pitchFamily="49" charset="0"/>
              </a:rPr>
              <a:t>encoding</a:t>
            </a:r>
            <a:r>
              <a:rPr lang="fr-FR" altLang="fr-FR" sz="1400" dirty="0">
                <a:latin typeface="Courier" pitchFamily="49" charset="0"/>
              </a:rPr>
              <a:t>="ISO-8859-1"?&gt;</a:t>
            </a:r>
          </a:p>
          <a:p>
            <a:pPr marL="0" indent="0">
              <a:lnSpc>
                <a:spcPct val="80000"/>
              </a:lnSpc>
              <a:buFont typeface="Arial" panose="020B0604020202020204" pitchFamily="34" charset="0"/>
              <a:buNone/>
              <a:defRPr/>
            </a:pPr>
            <a:r>
              <a:rPr lang="fr-FR" altLang="fr-FR" sz="1400" dirty="0">
                <a:latin typeface="Courier" pitchFamily="49" charset="0"/>
              </a:rPr>
              <a:t>&lt;</a:t>
            </a:r>
            <a:r>
              <a:rPr lang="fr-FR" altLang="fr-FR" sz="1400" dirty="0" err="1">
                <a:latin typeface="Courier" pitchFamily="49" charset="0"/>
              </a:rPr>
              <a:t>xsd:schema</a:t>
            </a:r>
            <a:r>
              <a:rPr lang="fr-FR" altLang="fr-FR" sz="1400" dirty="0">
                <a:latin typeface="Courier" pitchFamily="49" charset="0"/>
              </a:rPr>
              <a:t> </a:t>
            </a:r>
            <a:r>
              <a:rPr lang="fr-FR" altLang="fr-FR" sz="1400" dirty="0" err="1">
                <a:latin typeface="Courier" pitchFamily="49" charset="0"/>
              </a:rPr>
              <a:t>xmlns:xsd</a:t>
            </a:r>
            <a:r>
              <a:rPr lang="fr-FR" altLang="fr-FR" sz="1400" dirty="0">
                <a:latin typeface="Courier" pitchFamily="49" charset="0"/>
              </a:rPr>
              <a:t>='http://www.w3.org/2001/XMLSchema'&gt;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="cave"&gt;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ref</a:t>
            </a:r>
            <a:r>
              <a:rPr lang="fr-FR" altLang="fr-FR" sz="1400" dirty="0">
                <a:latin typeface="Courier" pitchFamily="49" charset="0"/>
              </a:rPr>
              <a:t>="appellation" </a:t>
            </a:r>
            <a:r>
              <a:rPr lang="fr-FR" altLang="fr-FR" sz="1400" dirty="0" err="1">
                <a:latin typeface="Courier" pitchFamily="49" charset="0"/>
              </a:rPr>
              <a:t>minOccurs</a:t>
            </a:r>
            <a:r>
              <a:rPr lang="fr-FR" altLang="fr-FR" sz="1400" dirty="0">
                <a:latin typeface="Courier" pitchFamily="49" charset="0"/>
              </a:rPr>
              <a:t>='1' </a:t>
            </a:r>
            <a:r>
              <a:rPr lang="fr-FR" altLang="fr-FR" sz="1400" dirty="0" err="1">
                <a:latin typeface="Courier" pitchFamily="49" charset="0"/>
              </a:rPr>
              <a:t>maxOccurs</a:t>
            </a:r>
            <a:r>
              <a:rPr lang="fr-FR" altLang="fr-FR" sz="1400" dirty="0">
                <a:latin typeface="Courier" pitchFamily="49" charset="0"/>
              </a:rPr>
              <a:t>='</a:t>
            </a:r>
            <a:r>
              <a:rPr lang="fr-FR" altLang="fr-FR" sz="1400" dirty="0" err="1">
                <a:latin typeface="Courier" pitchFamily="49" charset="0"/>
              </a:rPr>
              <a:t>unbounded</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="appellation"&gt;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ref</a:t>
            </a:r>
            <a:r>
              <a:rPr lang="fr-FR" altLang="fr-FR" sz="1400" dirty="0">
                <a:latin typeface="Courier" pitchFamily="49" charset="0"/>
              </a:rPr>
              <a:t>="</a:t>
            </a:r>
            <a:r>
              <a:rPr lang="fr-FR" altLang="fr-FR" sz="1400" dirty="0" err="1">
                <a:latin typeface="Courier" pitchFamily="49" charset="0"/>
              </a:rPr>
              <a:t>chateau</a:t>
            </a:r>
            <a:r>
              <a:rPr lang="fr-FR" altLang="fr-FR" sz="1400" dirty="0">
                <a:latin typeface="Courier" pitchFamily="49" charset="0"/>
              </a:rPr>
              <a:t>" </a:t>
            </a:r>
            <a:r>
              <a:rPr lang="fr-FR" altLang="fr-FR" sz="1400" dirty="0" err="1">
                <a:latin typeface="Courier" pitchFamily="49" charset="0"/>
              </a:rPr>
              <a:t>minOccurs</a:t>
            </a:r>
            <a:r>
              <a:rPr lang="fr-FR" altLang="fr-FR" sz="1400" dirty="0">
                <a:latin typeface="Courier" pitchFamily="49" charset="0"/>
              </a:rPr>
              <a:t>='0' </a:t>
            </a:r>
            <a:r>
              <a:rPr lang="fr-FR" altLang="fr-FR" sz="1400" dirty="0" err="1">
                <a:latin typeface="Courier" pitchFamily="49" charset="0"/>
              </a:rPr>
              <a:t>maxOccurs</a:t>
            </a:r>
            <a:r>
              <a:rPr lang="fr-FR" altLang="fr-FR" sz="1400" dirty="0">
                <a:latin typeface="Courier" pitchFamily="49" charset="0"/>
              </a:rPr>
              <a:t>='</a:t>
            </a:r>
            <a:r>
              <a:rPr lang="fr-FR" altLang="fr-FR" sz="1400" dirty="0" err="1">
                <a:latin typeface="Courier" pitchFamily="49" charset="0"/>
              </a:rPr>
              <a:t>unbounded</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xsd:attribute</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="id"  type="</a:t>
            </a:r>
            <a:r>
              <a:rPr lang="fr-FR" altLang="fr-FR" sz="1400" dirty="0" err="1">
                <a:latin typeface="Courier" pitchFamily="49" charset="0"/>
              </a:rPr>
              <a:t>xsd:integer</a:t>
            </a:r>
            <a:r>
              <a:rPr lang="fr-FR" altLang="fr-FR" sz="1400" dirty="0">
                <a:latin typeface="Courier" pitchFamily="49" charset="0"/>
              </a:rPr>
              <a:t>" use='</a:t>
            </a:r>
            <a:r>
              <a:rPr lang="fr-FR" altLang="fr-FR" sz="1400" dirty="0" err="1">
                <a:latin typeface="Courier" pitchFamily="49" charset="0"/>
              </a:rPr>
              <a:t>required</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xsd:attribute</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="nom" type="</a:t>
            </a:r>
            <a:r>
              <a:rPr lang="fr-FR" altLang="fr-FR" sz="1400" dirty="0" err="1">
                <a:latin typeface="Courier" pitchFamily="49" charset="0"/>
              </a:rPr>
              <a:t>xsd:string</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&gt;  </a:t>
            </a:r>
          </a:p>
          <a:p>
            <a:pPr marL="0" indent="0">
              <a:lnSpc>
                <a:spcPct val="80000"/>
              </a:lnSpc>
              <a:buFont typeface="Arial" panose="020B0604020202020204" pitchFamily="34" charset="0"/>
              <a:buNone/>
              <a:defRPr/>
            </a:pPr>
            <a:r>
              <a:rPr lang="fr-FR" altLang="fr-FR" sz="1400" dirty="0">
                <a:latin typeface="Courier" pitchFamily="49" charset="0"/>
              </a:rPr>
              <a:t>&lt;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a:t>
            </a:r>
            <a:r>
              <a:rPr lang="fr-FR" altLang="fr-FR" sz="1400" dirty="0" err="1">
                <a:latin typeface="Courier" pitchFamily="49" charset="0"/>
              </a:rPr>
              <a:t>chateau</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ref</a:t>
            </a:r>
            <a:r>
              <a:rPr lang="fr-FR" altLang="fr-FR" sz="1400" dirty="0">
                <a:latin typeface="Courier" pitchFamily="49" charset="0"/>
              </a:rPr>
              <a:t>="nom" </a:t>
            </a:r>
            <a:r>
              <a:rPr lang="fr-FR" altLang="fr-FR" sz="1400" dirty="0" err="1">
                <a:latin typeface="Courier" pitchFamily="49" charset="0"/>
              </a:rPr>
              <a:t>minOccurs</a:t>
            </a:r>
            <a:r>
              <a:rPr lang="fr-FR" altLang="fr-FR" sz="1400" dirty="0">
                <a:latin typeface="Courier" pitchFamily="49" charset="0"/>
              </a:rPr>
              <a:t>='1' </a:t>
            </a:r>
            <a:r>
              <a:rPr lang="fr-FR" altLang="fr-FR" sz="1400" dirty="0" err="1">
                <a:latin typeface="Courier" pitchFamily="49" charset="0"/>
              </a:rPr>
              <a:t>maxOccurs</a:t>
            </a:r>
            <a:r>
              <a:rPr lang="fr-FR" altLang="fr-FR" sz="1400" dirty="0">
                <a:latin typeface="Courier" pitchFamily="49" charset="0"/>
              </a:rPr>
              <a:t>='1'/&gt;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ref</a:t>
            </a:r>
            <a:r>
              <a:rPr lang="fr-FR" altLang="fr-FR" sz="1400" dirty="0">
                <a:latin typeface="Courier" pitchFamily="49" charset="0"/>
              </a:rPr>
              <a:t>="adresse"/&gt;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ref</a:t>
            </a:r>
            <a:r>
              <a:rPr lang="fr-FR" altLang="fr-FR" sz="1400" dirty="0">
                <a:latin typeface="Courier" pitchFamily="49" charset="0"/>
              </a:rPr>
              <a:t>="téléphone"/&gt;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xsd:sequence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xsd:attribute</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="id" type="</a:t>
            </a:r>
            <a:r>
              <a:rPr lang="fr-FR" altLang="fr-FR" sz="1400" dirty="0" err="1">
                <a:latin typeface="Courier" pitchFamily="49" charset="0"/>
              </a:rPr>
              <a:t>xsd:integer</a:t>
            </a:r>
            <a:r>
              <a:rPr lang="fr-FR" altLang="fr-FR" sz="1400" dirty="0">
                <a:latin typeface="Courier" pitchFamily="49" charset="0"/>
              </a:rPr>
              <a:t>" use='</a:t>
            </a:r>
            <a:r>
              <a:rPr lang="fr-FR" altLang="fr-FR" sz="1400" dirty="0" err="1">
                <a:latin typeface="Courier" pitchFamily="49" charset="0"/>
              </a:rPr>
              <a:t>required</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xsd:complexType</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="nom" type="</a:t>
            </a:r>
            <a:r>
              <a:rPr lang="fr-FR" altLang="fr-FR" sz="1400" dirty="0" err="1">
                <a:latin typeface="Courier" pitchFamily="49" charset="0"/>
              </a:rPr>
              <a:t>xsd:string</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="adresse" type="</a:t>
            </a:r>
            <a:r>
              <a:rPr lang="fr-FR" altLang="fr-FR" sz="1400" dirty="0" err="1">
                <a:latin typeface="Courier" pitchFamily="49" charset="0"/>
              </a:rPr>
              <a:t>xsd:string</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xsd:element</a:t>
            </a:r>
            <a:r>
              <a:rPr lang="fr-FR" altLang="fr-FR" sz="1400" dirty="0">
                <a:latin typeface="Courier" pitchFamily="49" charset="0"/>
              </a:rPr>
              <a:t> </a:t>
            </a:r>
            <a:r>
              <a:rPr lang="fr-FR" altLang="fr-FR" sz="1400" dirty="0" err="1">
                <a:latin typeface="Courier" pitchFamily="49" charset="0"/>
              </a:rPr>
              <a:t>name</a:t>
            </a:r>
            <a:r>
              <a:rPr lang="fr-FR" altLang="fr-FR" sz="1400" dirty="0">
                <a:latin typeface="Courier" pitchFamily="49" charset="0"/>
              </a:rPr>
              <a:t>="téléphone" type="</a:t>
            </a:r>
            <a:r>
              <a:rPr lang="fr-FR" altLang="fr-FR" sz="1400" dirty="0" err="1">
                <a:latin typeface="Courier" pitchFamily="49" charset="0"/>
              </a:rPr>
              <a:t>xsd:decimal</a:t>
            </a:r>
            <a:r>
              <a:rPr lang="fr-FR" altLang="fr-FR" sz="1400" dirty="0">
                <a:latin typeface="Courier" pitchFamily="49" charset="0"/>
              </a:rPr>
              <a:t>"/&gt;</a:t>
            </a:r>
          </a:p>
          <a:p>
            <a:pPr marL="0" indent="0">
              <a:lnSpc>
                <a:spcPct val="80000"/>
              </a:lnSpc>
              <a:buFont typeface="Arial" panose="020B0604020202020204" pitchFamily="34" charset="0"/>
              <a:buNone/>
              <a:defRPr/>
            </a:pPr>
            <a:r>
              <a:rPr lang="fr-FR" altLang="fr-FR" sz="1400" dirty="0">
                <a:latin typeface="Courier" pitchFamily="49" charset="0"/>
              </a:rPr>
              <a:t> &lt;/</a:t>
            </a:r>
            <a:r>
              <a:rPr lang="fr-FR" altLang="fr-FR" sz="1400" dirty="0" err="1">
                <a:latin typeface="Courier" pitchFamily="49" charset="0"/>
              </a:rPr>
              <a:t>xsd:schema</a:t>
            </a:r>
            <a:r>
              <a:rPr lang="fr-FR" altLang="fr-FR" sz="1400" dirty="0">
                <a:latin typeface="Courier" pitchFamily="49" charset="0"/>
              </a:rPr>
              <a:t>&gt;</a:t>
            </a:r>
            <a:endParaRPr lang="en-GB"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altLang="fr-FR" dirty="0" err="1">
                <a:latin typeface="Arial" panose="020B0604020202020204" pitchFamily="34" charset="0"/>
              </a:rPr>
              <a:t>Deux</a:t>
            </a:r>
            <a:r>
              <a:rPr altLang="fr-FR" dirty="0">
                <a:latin typeface="Arial" panose="020B0604020202020204" pitchFamily="34" charset="0"/>
              </a:rPr>
              <a:t> </a:t>
            </a:r>
            <a:r>
              <a:rPr altLang="fr-FR" dirty="0" err="1">
                <a:latin typeface="Arial" panose="020B0604020202020204" pitchFamily="34" charset="0"/>
              </a:rPr>
              <a:t>rôles</a:t>
            </a:r>
            <a:r>
              <a:rPr altLang="fr-FR" dirty="0">
                <a:latin typeface="Arial" panose="020B0604020202020204" pitchFamily="34" charset="0"/>
              </a:rPr>
              <a:t> </a:t>
            </a:r>
            <a:r>
              <a:rPr altLang="fr-FR" dirty="0" err="1">
                <a:latin typeface="Arial" panose="020B0604020202020204" pitchFamily="34" charset="0"/>
              </a:rPr>
              <a:t>différents</a:t>
            </a:r>
            <a:endParaRPr altLang="fr-FR" dirty="0">
              <a:latin typeface="Arial" panose="020B0604020202020204" pitchFamily="34" charset="0"/>
            </a:endParaRPr>
          </a:p>
        </p:txBody>
      </p:sp>
      <p:sp>
        <p:nvSpPr>
          <p:cNvPr id="147459" name="Rectangle 3"/>
          <p:cNvSpPr>
            <a:spLocks noGrp="1" noChangeArrowheads="1"/>
          </p:cNvSpPr>
          <p:nvPr>
            <p:ph sz="half" idx="1"/>
          </p:nvPr>
        </p:nvSpPr>
        <p:spPr>
          <a:xfrm>
            <a:off x="388055" y="1951608"/>
            <a:ext cx="8389056" cy="4285704"/>
          </a:xfrm>
        </p:spPr>
        <p:txBody>
          <a:bodyPr/>
          <a:lstStyle/>
          <a:p>
            <a:pPr>
              <a:defRPr/>
            </a:pPr>
            <a:r>
              <a:rPr altLang="fr-FR" b="1" dirty="0">
                <a:effectLst>
                  <a:outerShdw blurRad="38100" dist="38100" dir="2700000" algn="tl">
                    <a:srgbClr val="000000">
                      <a:alpha val="43137"/>
                    </a:srgbClr>
                  </a:outerShdw>
                </a:effectLst>
                <a:latin typeface="Arial" pitchFamily="34" charset="0"/>
              </a:rPr>
              <a:t>Interopérabilité </a:t>
            </a:r>
            <a:r>
              <a:rPr altLang="fr-FR" dirty="0">
                <a:latin typeface="Arial" pitchFamily="34" charset="0"/>
              </a:rPr>
              <a:t>:</a:t>
            </a:r>
            <a:br>
              <a:rPr altLang="fr-FR" dirty="0">
                <a:latin typeface="Arial" pitchFamily="34" charset="0"/>
              </a:rPr>
            </a:br>
            <a:r>
              <a:rPr altLang="fr-FR" dirty="0">
                <a:latin typeface="Arial" pitchFamily="34" charset="0"/>
              </a:rPr>
              <a:t>Service Web, échange de fichier par l’intermédiaire de schéma</a:t>
            </a:r>
          </a:p>
          <a:p>
            <a:pPr>
              <a:defRPr/>
            </a:pPr>
            <a:endParaRPr altLang="fr-FR" dirty="0">
              <a:latin typeface="Arial" pitchFamily="34" charset="0"/>
            </a:endParaRPr>
          </a:p>
          <a:p>
            <a:pPr>
              <a:defRPr/>
            </a:pPr>
            <a:r>
              <a:rPr altLang="fr-FR" dirty="0">
                <a:latin typeface="Arial" pitchFamily="34" charset="0"/>
              </a:rPr>
              <a:t>Représentation et publication de document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altLang="fr-FR" dirty="0" err="1">
                <a:latin typeface="Arial" panose="020B0604020202020204" pitchFamily="34" charset="0"/>
              </a:rPr>
              <a:t>Norme</a:t>
            </a:r>
            <a:r>
              <a:rPr altLang="fr-FR" dirty="0">
                <a:latin typeface="Arial" panose="020B0604020202020204" pitchFamily="34" charset="0"/>
              </a:rPr>
              <a:t> </a:t>
            </a:r>
            <a:r>
              <a:rPr altLang="fr-FR" dirty="0" err="1">
                <a:latin typeface="Arial" panose="020B0604020202020204" pitchFamily="34" charset="0"/>
              </a:rPr>
              <a:t>d’Interopérabilité</a:t>
            </a:r>
            <a:endParaRPr altLang="fr-FR" dirty="0">
              <a:latin typeface="Arial" panose="020B0604020202020204" pitchFamily="34" charset="0"/>
            </a:endParaRPr>
          </a:p>
        </p:txBody>
      </p:sp>
      <p:sp>
        <p:nvSpPr>
          <p:cNvPr id="115715" name="Rectangle 3"/>
          <p:cNvSpPr>
            <a:spLocks noGrp="1" noChangeArrowheads="1"/>
          </p:cNvSpPr>
          <p:nvPr>
            <p:ph sz="half" idx="1"/>
          </p:nvPr>
        </p:nvSpPr>
        <p:spPr>
          <a:xfrm>
            <a:off x="1543924" y="2023616"/>
            <a:ext cx="6056153" cy="3853656"/>
          </a:xfrm>
        </p:spPr>
        <p:txBody>
          <a:bodyPr/>
          <a:lstStyle/>
          <a:p>
            <a:r>
              <a:rPr altLang="fr-FR" dirty="0">
                <a:latin typeface="Arial" panose="020B0604020202020204" pitchFamily="34" charset="0"/>
              </a:rPr>
              <a:t>JAX-Remote Procedure Call</a:t>
            </a:r>
          </a:p>
          <a:p>
            <a:r>
              <a:rPr altLang="fr-FR" dirty="0">
                <a:latin typeface="Arial" panose="020B0604020202020204" pitchFamily="34" charset="0"/>
              </a:rPr>
              <a:t>JAX-</a:t>
            </a:r>
            <a:r>
              <a:rPr altLang="fr-FR" dirty="0" err="1">
                <a:latin typeface="Arial" panose="020B0604020202020204" pitchFamily="34" charset="0"/>
              </a:rPr>
              <a:t>Registery</a:t>
            </a:r>
            <a:endParaRPr altLang="fr-FR" dirty="0">
              <a:latin typeface="Arial" panose="020B0604020202020204" pitchFamily="34" charset="0"/>
            </a:endParaRPr>
          </a:p>
          <a:p>
            <a:r>
              <a:rPr altLang="fr-FR" dirty="0">
                <a:latin typeface="Arial" panose="020B0604020202020204" pitchFamily="34" charset="0"/>
              </a:rPr>
              <a:t>JAX-Message</a:t>
            </a:r>
          </a:p>
          <a:p>
            <a:r>
              <a:rPr altLang="fr-FR" dirty="0">
                <a:latin typeface="Arial" panose="020B0604020202020204" pitchFamily="34" charset="0"/>
              </a:rPr>
              <a:t>SAAJ (SOAP) </a:t>
            </a:r>
          </a:p>
          <a:p>
            <a:r>
              <a:rPr altLang="fr-FR" dirty="0">
                <a:latin typeface="Arial" panose="020B0604020202020204" pitchFamily="34" charset="0"/>
              </a:rPr>
              <a:t>Java WSDP Registry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altLang="fr-FR" dirty="0" err="1">
                <a:latin typeface="Arial" panose="020B0604020202020204" pitchFamily="34" charset="0"/>
              </a:rPr>
              <a:t>Norme</a:t>
            </a:r>
            <a:r>
              <a:rPr altLang="fr-FR" dirty="0">
                <a:latin typeface="Arial" panose="020B0604020202020204" pitchFamily="34" charset="0"/>
              </a:rPr>
              <a:t> </a:t>
            </a:r>
            <a:r>
              <a:rPr altLang="fr-FR" dirty="0" err="1">
                <a:latin typeface="Arial" panose="020B0604020202020204" pitchFamily="34" charset="0"/>
              </a:rPr>
              <a:t>Traitement</a:t>
            </a:r>
            <a:r>
              <a:rPr altLang="fr-FR" dirty="0">
                <a:latin typeface="Arial" panose="020B0604020202020204" pitchFamily="34" charset="0"/>
              </a:rPr>
              <a:t> de document</a:t>
            </a:r>
          </a:p>
        </p:txBody>
      </p:sp>
      <p:sp>
        <p:nvSpPr>
          <p:cNvPr id="116739" name="Rectangle 3"/>
          <p:cNvSpPr>
            <a:spLocks noGrp="1" noChangeArrowheads="1"/>
          </p:cNvSpPr>
          <p:nvPr>
            <p:ph sz="half" idx="1"/>
          </p:nvPr>
        </p:nvSpPr>
        <p:spPr>
          <a:xfrm>
            <a:off x="998572" y="2023616"/>
            <a:ext cx="7146856" cy="3853656"/>
          </a:xfrm>
        </p:spPr>
        <p:txBody>
          <a:bodyPr/>
          <a:lstStyle/>
          <a:p>
            <a:r>
              <a:rPr altLang="fr-FR" dirty="0">
                <a:latin typeface="Arial" panose="020B0604020202020204" pitchFamily="34" charset="0"/>
              </a:rPr>
              <a:t>JAX-Processing</a:t>
            </a:r>
            <a:br>
              <a:rPr altLang="fr-FR" dirty="0">
                <a:latin typeface="Arial" panose="020B0604020202020204" pitchFamily="34" charset="0"/>
              </a:rPr>
            </a:br>
            <a:r>
              <a:rPr altLang="fr-FR" dirty="0" err="1">
                <a:latin typeface="Arial" panose="020B0604020202020204" pitchFamily="34" charset="0"/>
              </a:rPr>
              <a:t>java.xml.parser</a:t>
            </a:r>
            <a:r>
              <a:rPr altLang="fr-FR" dirty="0">
                <a:latin typeface="Arial" panose="020B0604020202020204" pitchFamily="34" charset="0"/>
              </a:rPr>
              <a:t>, </a:t>
            </a:r>
            <a:r>
              <a:rPr altLang="fr-FR" dirty="0" err="1">
                <a:latin typeface="Arial" panose="020B0604020202020204" pitchFamily="34" charset="0"/>
              </a:rPr>
              <a:t>javax.xml.transform</a:t>
            </a:r>
            <a:endParaRPr altLang="fr-FR" dirty="0">
              <a:latin typeface="Arial" panose="020B0604020202020204" pitchFamily="34" charset="0"/>
            </a:endParaRPr>
          </a:p>
          <a:p>
            <a:endParaRPr altLang="fr-FR" dirty="0">
              <a:latin typeface="Arial" panose="020B0604020202020204" pitchFamily="34" charset="0"/>
            </a:endParaRPr>
          </a:p>
          <a:p>
            <a:r>
              <a:rPr altLang="fr-FR" dirty="0">
                <a:latin typeface="Arial" panose="020B0604020202020204" pitchFamily="34" charset="0"/>
              </a:rPr>
              <a:t>JAX-Binding</a:t>
            </a:r>
            <a:br>
              <a:rPr altLang="fr-FR" dirty="0">
                <a:latin typeface="Arial" panose="020B0604020202020204" pitchFamily="34" charset="0"/>
              </a:rPr>
            </a:br>
            <a:r>
              <a:rPr altLang="fr-FR" dirty="0" err="1">
                <a:latin typeface="Arial" panose="020B0604020202020204" pitchFamily="34" charset="0"/>
              </a:rPr>
              <a:t>représentation</a:t>
            </a:r>
            <a:r>
              <a:rPr altLang="fr-FR" dirty="0">
                <a:latin typeface="Arial" panose="020B0604020202020204" pitchFamily="34" charset="0"/>
              </a:rPr>
              <a:t> </a:t>
            </a:r>
            <a:r>
              <a:rPr altLang="fr-FR" dirty="0" err="1">
                <a:latin typeface="Arial" panose="020B0604020202020204" pitchFamily="34" charset="0"/>
              </a:rPr>
              <a:t>d’objet</a:t>
            </a:r>
            <a:r>
              <a:rPr altLang="fr-FR" dirty="0">
                <a:latin typeface="Arial" panose="020B0604020202020204" pitchFamily="34" charset="0"/>
              </a:rPr>
              <a:t> Java </a:t>
            </a:r>
            <a:r>
              <a:rPr altLang="fr-FR" dirty="0" err="1">
                <a:latin typeface="Arial" panose="020B0604020202020204" pitchFamily="34" charset="0"/>
              </a:rPr>
              <a:t>en</a:t>
            </a:r>
            <a:r>
              <a:rPr altLang="fr-FR" dirty="0">
                <a:latin typeface="Arial" panose="020B0604020202020204" pitchFamily="34" charset="0"/>
              </a:rPr>
              <a:t> XML</a:t>
            </a:r>
            <a:br>
              <a:rPr altLang="fr-FR" dirty="0">
                <a:latin typeface="Arial" panose="020B0604020202020204" pitchFamily="34" charset="0"/>
              </a:rPr>
            </a:br>
            <a:r>
              <a:rPr altLang="fr-FR" dirty="0">
                <a:latin typeface="Arial" panose="020B0604020202020204" pitchFamily="34" charset="0"/>
              </a:rPr>
              <a:t>(Serialization, Deserialization)</a:t>
            </a:r>
            <a:endParaRPr altLang="fr-F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altLang="fr-FR">
                <a:latin typeface="Arial" panose="020B0604020202020204" pitchFamily="34" charset="0"/>
              </a:rPr>
              <a:t>Analyseur syntaxique (parser)</a:t>
            </a:r>
          </a:p>
        </p:txBody>
      </p:sp>
      <p:sp>
        <p:nvSpPr>
          <p:cNvPr id="117763" name="Rectangle 3"/>
          <p:cNvSpPr>
            <a:spLocks noGrp="1" noChangeArrowheads="1"/>
          </p:cNvSpPr>
          <p:nvPr>
            <p:ph sz="half" idx="1"/>
          </p:nvPr>
        </p:nvSpPr>
        <p:spPr/>
        <p:txBody>
          <a:bodyPr/>
          <a:lstStyle/>
          <a:p>
            <a:pPr>
              <a:lnSpc>
                <a:spcPct val="90000"/>
              </a:lnSpc>
            </a:pPr>
            <a:r>
              <a:rPr altLang="fr-FR">
                <a:latin typeface="Arial" panose="020B0604020202020204" pitchFamily="34" charset="0"/>
              </a:rPr>
              <a:t>Parseurs XML, transforme le texte du XML en éléments et attributs</a:t>
            </a:r>
            <a:br>
              <a:rPr altLang="fr-FR">
                <a:latin typeface="Arial" panose="020B0604020202020204" pitchFamily="34" charset="0"/>
              </a:rPr>
            </a:br>
            <a:br>
              <a:rPr altLang="fr-FR" sz="1400">
                <a:latin typeface="Arial" panose="020B0604020202020204" pitchFamily="34" charset="0"/>
              </a:rPr>
            </a:br>
            <a:r>
              <a:rPr altLang="fr-FR">
                <a:latin typeface="Arial" panose="020B0604020202020204" pitchFamily="34" charset="0"/>
              </a:rPr>
              <a:t>2 normes :</a:t>
            </a:r>
            <a:br>
              <a:rPr altLang="fr-FR">
                <a:latin typeface="Arial" panose="020B0604020202020204" pitchFamily="34" charset="0"/>
              </a:rPr>
            </a:br>
            <a:r>
              <a:rPr altLang="fr-FR">
                <a:latin typeface="Arial" panose="020B0604020202020204" pitchFamily="34" charset="0"/>
              </a:rPr>
              <a:t> - Simple Api for XML (SAX)</a:t>
            </a:r>
            <a:br>
              <a:rPr altLang="fr-FR">
                <a:latin typeface="Arial" panose="020B0604020202020204" pitchFamily="34" charset="0"/>
              </a:rPr>
            </a:br>
            <a:r>
              <a:rPr altLang="fr-FR">
                <a:latin typeface="Arial" panose="020B0604020202020204" pitchFamily="34" charset="0"/>
              </a:rPr>
              <a:t> - Document Object Model (DOM)</a:t>
            </a:r>
          </a:p>
          <a:p>
            <a:pPr>
              <a:lnSpc>
                <a:spcPct val="90000"/>
              </a:lnSpc>
            </a:pPr>
            <a:endParaRPr altLang="fr-FR">
              <a:latin typeface="Arial" panose="020B0604020202020204" pitchFamily="34" charset="0"/>
            </a:endParaRPr>
          </a:p>
          <a:p>
            <a:pPr>
              <a:lnSpc>
                <a:spcPct val="90000"/>
              </a:lnSpc>
            </a:pPr>
            <a:r>
              <a:rPr altLang="fr-FR">
                <a:latin typeface="Arial" panose="020B0604020202020204" pitchFamily="34" charset="0"/>
              </a:rPr>
              <a:t>Transformateur XML, effectue des transformations d’arbre</a:t>
            </a:r>
            <a:br>
              <a:rPr altLang="fr-FR">
                <a:latin typeface="Arial" panose="020B0604020202020204" pitchFamily="34" charset="0"/>
              </a:rPr>
            </a:br>
            <a:endParaRPr altLang="fr-FR" sz="1400">
              <a:latin typeface="Arial" panose="020B0604020202020204" pitchFamily="34" charset="0"/>
            </a:endParaRPr>
          </a:p>
          <a:p>
            <a:pPr>
              <a:lnSpc>
                <a:spcPct val="90000"/>
              </a:lnSpc>
              <a:buFontTx/>
              <a:buNone/>
            </a:pPr>
            <a:r>
              <a:rPr altLang="fr-FR">
                <a:latin typeface="Arial" panose="020B0604020202020204" pitchFamily="34" charset="0"/>
              </a:rPr>
              <a:t>	pas de norme</a:t>
            </a:r>
          </a:p>
          <a:p>
            <a:pPr>
              <a:lnSpc>
                <a:spcPct val="90000"/>
              </a:lnSpc>
            </a:pPr>
            <a:endParaRPr altLang="fr-FR">
              <a:latin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title"/>
          </p:nvPr>
        </p:nvSpPr>
        <p:spPr/>
        <p:txBody>
          <a:bodyPr/>
          <a:lstStyle/>
          <a:p>
            <a:r>
              <a:rPr altLang="fr-FR" sz="3600" dirty="0"/>
              <a:t>Document XML – Flux SAX – </a:t>
            </a:r>
            <a:r>
              <a:rPr altLang="fr-FR" sz="3600" dirty="0" err="1"/>
              <a:t>Arbre</a:t>
            </a:r>
            <a:r>
              <a:rPr altLang="fr-FR" sz="3600" dirty="0"/>
              <a:t> DOM</a:t>
            </a:r>
          </a:p>
        </p:txBody>
      </p:sp>
      <p:sp>
        <p:nvSpPr>
          <p:cNvPr id="118788" name="AutoShape 4"/>
          <p:cNvSpPr>
            <a:spLocks noChangeArrowheads="1"/>
          </p:cNvSpPr>
          <p:nvPr/>
        </p:nvSpPr>
        <p:spPr bwMode="auto">
          <a:xfrm>
            <a:off x="395288" y="1777375"/>
            <a:ext cx="2819400" cy="4940618"/>
          </a:xfrm>
          <a:prstGeom prst="foldedCorner">
            <a:avLst>
              <a:gd name="adj" fmla="val 5801"/>
            </a:avLst>
          </a:prstGeom>
          <a:noFill/>
          <a:ln w="9525">
            <a:solidFill>
              <a:schemeClr val="tx1"/>
            </a:solidFill>
            <a:round/>
            <a:headEnd/>
            <a:tailEnd/>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dirty="0"/>
          </a:p>
          <a:p>
            <a:pPr eaLnBrk="1" hangingPunct="1">
              <a:spcBef>
                <a:spcPct val="0"/>
              </a:spcBef>
              <a:buFontTx/>
              <a:buNone/>
            </a:pPr>
            <a:r>
              <a:rPr lang="fr-FR" altLang="fr-FR" sz="1800" dirty="0"/>
              <a:t>&lt;</a:t>
            </a:r>
            <a:r>
              <a:rPr lang="fr-FR" altLang="fr-FR" sz="1800" dirty="0">
                <a:solidFill>
                  <a:schemeClr val="accent1"/>
                </a:solidFill>
              </a:rPr>
              <a:t>personne</a:t>
            </a:r>
            <a:r>
              <a:rPr lang="fr-FR" altLang="fr-FR" sz="1800" dirty="0"/>
              <a:t>&gt;</a:t>
            </a:r>
          </a:p>
          <a:p>
            <a:pPr eaLnBrk="1" hangingPunct="1">
              <a:spcBef>
                <a:spcPct val="0"/>
              </a:spcBef>
              <a:buFontTx/>
              <a:buNone/>
            </a:pPr>
            <a:r>
              <a:rPr lang="fr-FR" altLang="fr-FR" sz="1800" dirty="0"/>
              <a:t>  &lt;</a:t>
            </a:r>
            <a:r>
              <a:rPr lang="fr-FR" altLang="fr-FR" sz="1800" dirty="0">
                <a:solidFill>
                  <a:schemeClr val="accent1"/>
                </a:solidFill>
              </a:rPr>
              <a:t>nom</a:t>
            </a:r>
            <a:r>
              <a:rPr lang="fr-FR" altLang="fr-FR" sz="1800" dirty="0"/>
              <a:t>&gt;</a:t>
            </a:r>
          </a:p>
          <a:p>
            <a:pPr eaLnBrk="1" hangingPunct="1">
              <a:spcBef>
                <a:spcPct val="0"/>
              </a:spcBef>
              <a:buFontTx/>
              <a:buNone/>
            </a:pPr>
            <a:r>
              <a:rPr lang="fr-FR" altLang="fr-FR" sz="1800" dirty="0"/>
              <a:t>    </a:t>
            </a:r>
            <a:r>
              <a:rPr lang="fr-FR" altLang="fr-FR" sz="1800" dirty="0">
                <a:solidFill>
                  <a:srgbClr val="339933"/>
                </a:solidFill>
              </a:rPr>
              <a:t>Cover</a:t>
            </a:r>
          </a:p>
          <a:p>
            <a:pPr eaLnBrk="1" hangingPunct="1">
              <a:spcBef>
                <a:spcPct val="0"/>
              </a:spcBef>
              <a:buFontTx/>
              <a:buNone/>
            </a:pPr>
            <a:r>
              <a:rPr lang="fr-FR" altLang="fr-FR" sz="1800" dirty="0"/>
              <a:t>  &lt;/</a:t>
            </a:r>
            <a:r>
              <a:rPr lang="fr-FR" altLang="fr-FR" sz="1800" dirty="0">
                <a:solidFill>
                  <a:schemeClr val="accent1"/>
                </a:solidFill>
              </a:rPr>
              <a:t>nom</a:t>
            </a:r>
            <a:r>
              <a:rPr lang="fr-FR" altLang="fr-FR" sz="1800" dirty="0"/>
              <a:t>&gt;</a:t>
            </a:r>
          </a:p>
          <a:p>
            <a:pPr eaLnBrk="1" hangingPunct="1">
              <a:spcBef>
                <a:spcPct val="0"/>
              </a:spcBef>
              <a:buFontTx/>
              <a:buNone/>
            </a:pPr>
            <a:r>
              <a:rPr lang="fr-FR" altLang="fr-FR" sz="1800" dirty="0"/>
              <a:t>  &lt;</a:t>
            </a:r>
            <a:r>
              <a:rPr lang="fr-FR" altLang="fr-FR" sz="1800" dirty="0" err="1">
                <a:solidFill>
                  <a:schemeClr val="accent1"/>
                </a:solidFill>
              </a:rPr>
              <a:t>prenom</a:t>
            </a:r>
            <a:r>
              <a:rPr lang="fr-FR" altLang="fr-FR" sz="1800" dirty="0"/>
              <a:t>&gt;</a:t>
            </a:r>
          </a:p>
          <a:p>
            <a:pPr eaLnBrk="1" hangingPunct="1">
              <a:spcBef>
                <a:spcPct val="0"/>
              </a:spcBef>
              <a:buFontTx/>
              <a:buNone/>
            </a:pPr>
            <a:r>
              <a:rPr lang="fr-FR" altLang="fr-FR" sz="1800" dirty="0"/>
              <a:t>    </a:t>
            </a:r>
            <a:r>
              <a:rPr lang="fr-FR" altLang="fr-FR" sz="1800" dirty="0">
                <a:solidFill>
                  <a:srgbClr val="339933"/>
                </a:solidFill>
              </a:rPr>
              <a:t>Harry</a:t>
            </a:r>
          </a:p>
          <a:p>
            <a:pPr eaLnBrk="1" hangingPunct="1">
              <a:spcBef>
                <a:spcPct val="0"/>
              </a:spcBef>
              <a:buFontTx/>
              <a:buNone/>
            </a:pPr>
            <a:r>
              <a:rPr lang="fr-FR" altLang="fr-FR" sz="1800" dirty="0"/>
              <a:t>  &lt;/</a:t>
            </a:r>
            <a:r>
              <a:rPr lang="fr-FR" altLang="fr-FR" sz="1800" dirty="0" err="1">
                <a:solidFill>
                  <a:schemeClr val="accent1"/>
                </a:solidFill>
              </a:rPr>
              <a:t>prenom</a:t>
            </a:r>
            <a:r>
              <a:rPr lang="fr-FR" altLang="fr-FR" sz="1800" dirty="0"/>
              <a:t>&gt;</a:t>
            </a:r>
          </a:p>
          <a:p>
            <a:pPr eaLnBrk="1" hangingPunct="1">
              <a:spcBef>
                <a:spcPct val="0"/>
              </a:spcBef>
              <a:buFontTx/>
              <a:buNone/>
            </a:pPr>
            <a:r>
              <a:rPr lang="fr-FR" altLang="fr-FR" sz="1800" dirty="0"/>
              <a:t>  &lt;</a:t>
            </a:r>
            <a:r>
              <a:rPr lang="fr-FR" altLang="fr-FR" sz="1800" dirty="0">
                <a:solidFill>
                  <a:schemeClr val="accent1"/>
                </a:solidFill>
              </a:rPr>
              <a:t>adresse</a:t>
            </a:r>
            <a:r>
              <a:rPr lang="fr-FR" altLang="fr-FR" sz="1800" dirty="0"/>
              <a:t>&gt;</a:t>
            </a:r>
          </a:p>
          <a:p>
            <a:pPr eaLnBrk="1" hangingPunct="1">
              <a:spcBef>
                <a:spcPct val="0"/>
              </a:spcBef>
              <a:buFontTx/>
              <a:buNone/>
            </a:pPr>
            <a:r>
              <a:rPr lang="fr-FR" altLang="fr-FR" sz="1800" dirty="0"/>
              <a:t>    &lt;</a:t>
            </a:r>
            <a:r>
              <a:rPr lang="fr-FR" altLang="fr-FR" sz="1800" dirty="0">
                <a:solidFill>
                  <a:schemeClr val="accent1"/>
                </a:solidFill>
              </a:rPr>
              <a:t>rue</a:t>
            </a:r>
            <a:r>
              <a:rPr lang="fr-FR" altLang="fr-FR" sz="1800" dirty="0"/>
              <a:t>&gt;</a:t>
            </a:r>
          </a:p>
          <a:p>
            <a:pPr eaLnBrk="1" hangingPunct="1">
              <a:spcBef>
                <a:spcPct val="0"/>
              </a:spcBef>
              <a:buFontTx/>
              <a:buNone/>
            </a:pPr>
            <a:r>
              <a:rPr lang="fr-FR" altLang="fr-FR" sz="1800" dirty="0"/>
              <a:t>       </a:t>
            </a:r>
            <a:r>
              <a:rPr lang="fr-FR" altLang="fr-FR" sz="1800" dirty="0">
                <a:solidFill>
                  <a:srgbClr val="339933"/>
                </a:solidFill>
              </a:rPr>
              <a:t>Stendhal</a:t>
            </a:r>
          </a:p>
          <a:p>
            <a:pPr eaLnBrk="1" hangingPunct="1">
              <a:spcBef>
                <a:spcPct val="0"/>
              </a:spcBef>
              <a:buFontTx/>
              <a:buNone/>
            </a:pPr>
            <a:r>
              <a:rPr lang="fr-FR" altLang="fr-FR" sz="1800" dirty="0">
                <a:solidFill>
                  <a:srgbClr val="339933"/>
                </a:solidFill>
              </a:rPr>
              <a:t>    </a:t>
            </a:r>
            <a:r>
              <a:rPr lang="fr-FR" altLang="fr-FR" sz="1800" dirty="0"/>
              <a:t>&lt;/</a:t>
            </a:r>
            <a:r>
              <a:rPr lang="fr-FR" altLang="fr-FR" sz="1800" dirty="0">
                <a:solidFill>
                  <a:schemeClr val="accent1"/>
                </a:solidFill>
              </a:rPr>
              <a:t>rue</a:t>
            </a:r>
            <a:r>
              <a:rPr lang="fr-FR" altLang="fr-FR" sz="1800" dirty="0"/>
              <a:t>&gt;</a:t>
            </a:r>
          </a:p>
          <a:p>
            <a:pPr eaLnBrk="1" hangingPunct="1">
              <a:spcBef>
                <a:spcPct val="0"/>
              </a:spcBef>
              <a:buFontTx/>
              <a:buNone/>
            </a:pPr>
            <a:r>
              <a:rPr lang="fr-FR" altLang="fr-FR" sz="1800" dirty="0"/>
              <a:t>    &lt;</a:t>
            </a:r>
            <a:r>
              <a:rPr lang="fr-FR" altLang="fr-FR" sz="1800" dirty="0">
                <a:solidFill>
                  <a:schemeClr val="accent1"/>
                </a:solidFill>
              </a:rPr>
              <a:t>ville</a:t>
            </a:r>
            <a:r>
              <a:rPr lang="fr-FR" altLang="fr-FR" sz="1800" dirty="0"/>
              <a:t>&gt;</a:t>
            </a:r>
          </a:p>
          <a:p>
            <a:pPr eaLnBrk="1" hangingPunct="1">
              <a:spcBef>
                <a:spcPct val="0"/>
              </a:spcBef>
              <a:buFontTx/>
              <a:buNone/>
            </a:pPr>
            <a:r>
              <a:rPr lang="fr-FR" altLang="fr-FR" sz="1800" dirty="0"/>
              <a:t>       </a:t>
            </a:r>
            <a:r>
              <a:rPr lang="fr-FR" altLang="fr-FR" sz="1800" dirty="0">
                <a:solidFill>
                  <a:srgbClr val="339933"/>
                </a:solidFill>
              </a:rPr>
              <a:t>Paris</a:t>
            </a:r>
          </a:p>
          <a:p>
            <a:pPr eaLnBrk="1" hangingPunct="1">
              <a:spcBef>
                <a:spcPct val="0"/>
              </a:spcBef>
              <a:buFontTx/>
              <a:buNone/>
            </a:pPr>
            <a:r>
              <a:rPr lang="fr-FR" altLang="fr-FR" sz="1800" dirty="0">
                <a:solidFill>
                  <a:srgbClr val="339933"/>
                </a:solidFill>
              </a:rPr>
              <a:t>    </a:t>
            </a:r>
            <a:r>
              <a:rPr lang="fr-FR" altLang="fr-FR" sz="1800" dirty="0"/>
              <a:t>&lt;/</a:t>
            </a:r>
            <a:r>
              <a:rPr lang="fr-FR" altLang="fr-FR" sz="1800" dirty="0">
                <a:solidFill>
                  <a:schemeClr val="accent1"/>
                </a:solidFill>
              </a:rPr>
              <a:t>ville</a:t>
            </a:r>
            <a:r>
              <a:rPr lang="fr-FR" altLang="fr-FR" sz="1800" dirty="0"/>
              <a:t>&gt;</a:t>
            </a:r>
          </a:p>
          <a:p>
            <a:pPr eaLnBrk="1" hangingPunct="1">
              <a:spcBef>
                <a:spcPct val="0"/>
              </a:spcBef>
              <a:buFontTx/>
              <a:buNone/>
            </a:pPr>
            <a:r>
              <a:rPr lang="fr-FR" altLang="fr-FR" sz="1800" dirty="0"/>
              <a:t>  &lt;/</a:t>
            </a:r>
            <a:r>
              <a:rPr lang="fr-FR" altLang="fr-FR" sz="1800" dirty="0">
                <a:solidFill>
                  <a:schemeClr val="accent1"/>
                </a:solidFill>
              </a:rPr>
              <a:t>adresse</a:t>
            </a:r>
            <a:r>
              <a:rPr lang="fr-FR" altLang="fr-FR" sz="1800" dirty="0"/>
              <a:t>&gt;</a:t>
            </a:r>
          </a:p>
          <a:p>
            <a:pPr eaLnBrk="1" hangingPunct="1">
              <a:spcBef>
                <a:spcPct val="0"/>
              </a:spcBef>
              <a:buFontTx/>
              <a:buNone/>
            </a:pPr>
            <a:r>
              <a:rPr lang="fr-FR" altLang="fr-FR" sz="1800" dirty="0"/>
              <a:t>&lt;/</a:t>
            </a:r>
            <a:r>
              <a:rPr lang="fr-FR" altLang="fr-FR" sz="1800" dirty="0">
                <a:solidFill>
                  <a:schemeClr val="accent1"/>
                </a:solidFill>
              </a:rPr>
              <a:t>personne</a:t>
            </a:r>
            <a:r>
              <a:rPr lang="fr-FR" altLang="fr-FR" sz="1800" dirty="0"/>
              <a:t>&gt;</a:t>
            </a:r>
          </a:p>
        </p:txBody>
      </p:sp>
      <p:grpSp>
        <p:nvGrpSpPr>
          <p:cNvPr id="118789" name="Group 5"/>
          <p:cNvGrpSpPr>
            <a:grpSpLocks/>
          </p:cNvGrpSpPr>
          <p:nvPr/>
        </p:nvGrpSpPr>
        <p:grpSpPr bwMode="auto">
          <a:xfrm>
            <a:off x="5959474" y="2429995"/>
            <a:ext cx="3130550" cy="3036888"/>
            <a:chOff x="3562" y="1430"/>
            <a:chExt cx="1972" cy="1913"/>
          </a:xfrm>
        </p:grpSpPr>
        <p:sp>
          <p:nvSpPr>
            <p:cNvPr id="118810" name="Text Box 6"/>
            <p:cNvSpPr txBox="1">
              <a:spLocks noChangeArrowheads="1"/>
            </p:cNvSpPr>
            <p:nvPr/>
          </p:nvSpPr>
          <p:spPr bwMode="auto">
            <a:xfrm>
              <a:off x="3562" y="1430"/>
              <a:ext cx="673"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chemeClr val="accent1"/>
                  </a:solidFill>
                </a:rPr>
                <a:t>personne</a:t>
              </a:r>
            </a:p>
          </p:txBody>
        </p:sp>
        <p:sp>
          <p:nvSpPr>
            <p:cNvPr id="118811" name="Text Box 7"/>
            <p:cNvSpPr txBox="1">
              <a:spLocks noChangeArrowheads="1"/>
            </p:cNvSpPr>
            <p:nvPr/>
          </p:nvSpPr>
          <p:spPr bwMode="auto">
            <a:xfrm>
              <a:off x="3895" y="1622"/>
              <a:ext cx="38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nom</a:t>
              </a:r>
            </a:p>
          </p:txBody>
        </p:sp>
        <p:sp>
          <p:nvSpPr>
            <p:cNvPr id="118812" name="Text Box 8"/>
            <p:cNvSpPr txBox="1">
              <a:spLocks noChangeArrowheads="1"/>
            </p:cNvSpPr>
            <p:nvPr/>
          </p:nvSpPr>
          <p:spPr bwMode="auto">
            <a:xfrm>
              <a:off x="3898" y="2006"/>
              <a:ext cx="584"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chemeClr val="accent1"/>
                  </a:solidFill>
                </a:rPr>
                <a:t>prenom</a:t>
              </a:r>
            </a:p>
          </p:txBody>
        </p:sp>
        <p:sp>
          <p:nvSpPr>
            <p:cNvPr id="118813" name="Text Box 9"/>
            <p:cNvSpPr txBox="1">
              <a:spLocks noChangeArrowheads="1"/>
            </p:cNvSpPr>
            <p:nvPr/>
          </p:nvSpPr>
          <p:spPr bwMode="auto">
            <a:xfrm>
              <a:off x="3896" y="2390"/>
              <a:ext cx="570"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chemeClr val="accent1"/>
                  </a:solidFill>
                </a:rPr>
                <a:t>adresse</a:t>
              </a:r>
            </a:p>
          </p:txBody>
        </p:sp>
        <p:sp>
          <p:nvSpPr>
            <p:cNvPr id="118814" name="Text Box 10"/>
            <p:cNvSpPr txBox="1">
              <a:spLocks noChangeArrowheads="1"/>
            </p:cNvSpPr>
            <p:nvPr/>
          </p:nvSpPr>
          <p:spPr bwMode="auto">
            <a:xfrm>
              <a:off x="4294" y="2582"/>
              <a:ext cx="31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chemeClr val="accent1"/>
                  </a:solidFill>
                </a:rPr>
                <a:t>rue</a:t>
              </a:r>
            </a:p>
          </p:txBody>
        </p:sp>
        <p:sp>
          <p:nvSpPr>
            <p:cNvPr id="118815" name="Text Box 11"/>
            <p:cNvSpPr txBox="1">
              <a:spLocks noChangeArrowheads="1"/>
            </p:cNvSpPr>
            <p:nvPr/>
          </p:nvSpPr>
          <p:spPr bwMode="auto">
            <a:xfrm>
              <a:off x="4311" y="2956"/>
              <a:ext cx="355"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chemeClr val="accent1"/>
                  </a:solidFill>
                </a:rPr>
                <a:t>ville</a:t>
              </a:r>
            </a:p>
          </p:txBody>
        </p:sp>
        <p:sp>
          <p:nvSpPr>
            <p:cNvPr id="118816" name="Text Box 12"/>
            <p:cNvSpPr txBox="1">
              <a:spLocks noChangeArrowheads="1"/>
            </p:cNvSpPr>
            <p:nvPr/>
          </p:nvSpPr>
          <p:spPr bwMode="auto">
            <a:xfrm>
              <a:off x="4119" y="1766"/>
              <a:ext cx="832"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rgbClr val="339933"/>
                  </a:solidFill>
                </a:rPr>
                <a:t>#text: Cover</a:t>
              </a:r>
            </a:p>
          </p:txBody>
        </p:sp>
        <p:sp>
          <p:nvSpPr>
            <p:cNvPr id="118817" name="Text Box 13"/>
            <p:cNvSpPr txBox="1">
              <a:spLocks noChangeArrowheads="1"/>
            </p:cNvSpPr>
            <p:nvPr/>
          </p:nvSpPr>
          <p:spPr bwMode="auto">
            <a:xfrm>
              <a:off x="4517" y="3110"/>
              <a:ext cx="772"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rgbClr val="339933"/>
                  </a:solidFill>
                </a:rPr>
                <a:t>#text: Paris</a:t>
              </a:r>
            </a:p>
          </p:txBody>
        </p:sp>
        <p:sp>
          <p:nvSpPr>
            <p:cNvPr id="118818" name="Text Box 14"/>
            <p:cNvSpPr txBox="1">
              <a:spLocks noChangeArrowheads="1"/>
            </p:cNvSpPr>
            <p:nvPr/>
          </p:nvSpPr>
          <p:spPr bwMode="auto">
            <a:xfrm>
              <a:off x="4524" y="2726"/>
              <a:ext cx="1010"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rgbClr val="339933"/>
                  </a:solidFill>
                </a:rPr>
                <a:t>#text: Stendhal</a:t>
              </a:r>
            </a:p>
          </p:txBody>
        </p:sp>
        <p:sp>
          <p:nvSpPr>
            <p:cNvPr id="118819" name="Text Box 15"/>
            <p:cNvSpPr txBox="1">
              <a:spLocks noChangeArrowheads="1"/>
            </p:cNvSpPr>
            <p:nvPr/>
          </p:nvSpPr>
          <p:spPr bwMode="auto">
            <a:xfrm>
              <a:off x="4122" y="2188"/>
              <a:ext cx="819"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solidFill>
                    <a:srgbClr val="339933"/>
                  </a:solidFill>
                </a:rPr>
                <a:t>#text: Harry</a:t>
              </a:r>
            </a:p>
          </p:txBody>
        </p:sp>
        <p:sp>
          <p:nvSpPr>
            <p:cNvPr id="118820" name="Line 16"/>
            <p:cNvSpPr>
              <a:spLocks noChangeShapeType="1"/>
            </p:cNvSpPr>
            <p:nvPr/>
          </p:nvSpPr>
          <p:spPr bwMode="auto">
            <a:xfrm>
              <a:off x="3744" y="1670"/>
              <a:ext cx="0"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1" name="Line 17"/>
            <p:cNvSpPr>
              <a:spLocks noChangeShapeType="1"/>
            </p:cNvSpPr>
            <p:nvPr/>
          </p:nvSpPr>
          <p:spPr bwMode="auto">
            <a:xfrm flipH="1">
              <a:off x="3744" y="1766"/>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2" name="Line 18"/>
            <p:cNvSpPr>
              <a:spLocks noChangeShapeType="1"/>
            </p:cNvSpPr>
            <p:nvPr/>
          </p:nvSpPr>
          <p:spPr bwMode="auto">
            <a:xfrm flipH="1">
              <a:off x="3744" y="2102"/>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3" name="Line 19"/>
            <p:cNvSpPr>
              <a:spLocks noChangeShapeType="1"/>
            </p:cNvSpPr>
            <p:nvPr/>
          </p:nvSpPr>
          <p:spPr bwMode="auto">
            <a:xfrm flipH="1">
              <a:off x="3744" y="252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4" name="Line 20"/>
            <p:cNvSpPr>
              <a:spLocks noChangeShapeType="1"/>
            </p:cNvSpPr>
            <p:nvPr/>
          </p:nvSpPr>
          <p:spPr bwMode="auto">
            <a:xfrm>
              <a:off x="4128" y="2582"/>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5" name="Line 21"/>
            <p:cNvSpPr>
              <a:spLocks noChangeShapeType="1"/>
            </p:cNvSpPr>
            <p:nvPr/>
          </p:nvSpPr>
          <p:spPr bwMode="auto">
            <a:xfrm flipH="1">
              <a:off x="4128" y="272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26" name="Line 22"/>
            <p:cNvSpPr>
              <a:spLocks noChangeShapeType="1"/>
            </p:cNvSpPr>
            <p:nvPr/>
          </p:nvSpPr>
          <p:spPr bwMode="auto">
            <a:xfrm flipH="1">
              <a:off x="4116" y="309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grpSp>
      <p:sp>
        <p:nvSpPr>
          <p:cNvPr id="118790" name="Text Box 23"/>
          <p:cNvSpPr txBox="1">
            <a:spLocks noChangeArrowheads="1"/>
          </p:cNvSpPr>
          <p:nvPr/>
        </p:nvSpPr>
        <p:spPr bwMode="auto">
          <a:xfrm>
            <a:off x="3298831" y="1663055"/>
            <a:ext cx="2440155" cy="507831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i="1" dirty="0" err="1"/>
              <a:t>startDocument</a:t>
            </a:r>
            <a:r>
              <a:rPr lang="fr-FR" altLang="fr-FR" sz="1800" i="1" dirty="0"/>
              <a:t> ()</a:t>
            </a:r>
          </a:p>
          <a:p>
            <a:pPr eaLnBrk="1" hangingPunct="1">
              <a:spcBef>
                <a:spcPct val="0"/>
              </a:spcBef>
              <a:buFontTx/>
              <a:buNone/>
            </a:pPr>
            <a:r>
              <a:rPr lang="fr-FR" altLang="fr-FR" sz="1800" i="1" dirty="0" err="1"/>
              <a:t>startElement</a:t>
            </a:r>
            <a:r>
              <a:rPr lang="fr-FR" altLang="fr-FR" sz="1800" i="1" dirty="0"/>
              <a:t> (</a:t>
            </a:r>
            <a:r>
              <a:rPr lang="fr-FR" altLang="fr-FR" sz="1800" i="1" dirty="0">
                <a:solidFill>
                  <a:schemeClr val="accent1"/>
                </a:solidFill>
              </a:rPr>
              <a:t>personne</a:t>
            </a:r>
            <a:r>
              <a:rPr lang="fr-FR" altLang="fr-FR" sz="1800" i="1" dirty="0"/>
              <a:t>)</a:t>
            </a:r>
          </a:p>
          <a:p>
            <a:pPr eaLnBrk="1" hangingPunct="1">
              <a:spcBef>
                <a:spcPct val="0"/>
              </a:spcBef>
              <a:buFontTx/>
              <a:buNone/>
            </a:pPr>
            <a:r>
              <a:rPr lang="fr-FR" altLang="fr-FR" sz="1800" i="1" dirty="0" err="1"/>
              <a:t>startElement</a:t>
            </a:r>
            <a:r>
              <a:rPr lang="fr-FR" altLang="fr-FR" sz="1800" i="1" dirty="0"/>
              <a:t> (</a:t>
            </a:r>
            <a:r>
              <a:rPr lang="fr-FR" altLang="fr-FR" sz="1800" i="1" dirty="0">
                <a:solidFill>
                  <a:schemeClr val="accent1"/>
                </a:solidFill>
              </a:rPr>
              <a:t>nom</a:t>
            </a:r>
            <a:r>
              <a:rPr lang="fr-FR" altLang="fr-FR" sz="1800" i="1" dirty="0"/>
              <a:t>)</a:t>
            </a:r>
          </a:p>
          <a:p>
            <a:pPr eaLnBrk="1" hangingPunct="1">
              <a:spcBef>
                <a:spcPct val="0"/>
              </a:spcBef>
              <a:buFontTx/>
              <a:buNone/>
            </a:pPr>
            <a:r>
              <a:rPr lang="fr-FR" altLang="fr-FR" sz="1800" i="1" dirty="0" err="1"/>
              <a:t>characters</a:t>
            </a:r>
            <a:r>
              <a:rPr lang="fr-FR" altLang="fr-FR" sz="1800" i="1" dirty="0"/>
              <a:t> (</a:t>
            </a:r>
            <a:r>
              <a:rPr lang="fr-FR" altLang="fr-FR" sz="1800" i="1" dirty="0" err="1">
                <a:solidFill>
                  <a:srgbClr val="339933"/>
                </a:solidFill>
              </a:rPr>
              <a:t>Cover</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a:solidFill>
                  <a:schemeClr val="accent1"/>
                </a:solidFill>
              </a:rPr>
              <a:t>nom</a:t>
            </a:r>
            <a:r>
              <a:rPr lang="fr-FR" altLang="fr-FR" sz="1800" i="1" dirty="0"/>
              <a:t>)</a:t>
            </a:r>
          </a:p>
          <a:p>
            <a:pPr eaLnBrk="1" hangingPunct="1">
              <a:spcBef>
                <a:spcPct val="0"/>
              </a:spcBef>
              <a:buFontTx/>
              <a:buNone/>
            </a:pPr>
            <a:r>
              <a:rPr lang="fr-FR" altLang="fr-FR" sz="1800" i="1" dirty="0" err="1"/>
              <a:t>startElement</a:t>
            </a:r>
            <a:r>
              <a:rPr lang="fr-FR" altLang="fr-FR" sz="1800" i="1" dirty="0"/>
              <a:t> (</a:t>
            </a:r>
            <a:r>
              <a:rPr lang="fr-FR" altLang="fr-FR" sz="1800" i="1" dirty="0" err="1">
                <a:solidFill>
                  <a:schemeClr val="accent1"/>
                </a:solidFill>
              </a:rPr>
              <a:t>prenom</a:t>
            </a:r>
            <a:r>
              <a:rPr lang="fr-FR" altLang="fr-FR" sz="1800" i="1" dirty="0"/>
              <a:t>)</a:t>
            </a:r>
          </a:p>
          <a:p>
            <a:pPr eaLnBrk="1" hangingPunct="1">
              <a:spcBef>
                <a:spcPct val="0"/>
              </a:spcBef>
              <a:buFontTx/>
              <a:buNone/>
            </a:pPr>
            <a:r>
              <a:rPr lang="fr-FR" altLang="fr-FR" sz="1800" i="1" dirty="0" err="1"/>
              <a:t>characters</a:t>
            </a:r>
            <a:r>
              <a:rPr lang="fr-FR" altLang="fr-FR" sz="1800" i="1" dirty="0"/>
              <a:t> (</a:t>
            </a:r>
            <a:r>
              <a:rPr lang="fr-FR" altLang="fr-FR" sz="1800" i="1" dirty="0">
                <a:solidFill>
                  <a:srgbClr val="339933"/>
                </a:solidFill>
              </a:rPr>
              <a:t>Harry</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err="1">
                <a:solidFill>
                  <a:schemeClr val="accent1"/>
                </a:solidFill>
              </a:rPr>
              <a:t>prenom</a:t>
            </a:r>
            <a:r>
              <a:rPr lang="fr-FR" altLang="fr-FR" sz="1800" i="1" dirty="0"/>
              <a:t>)</a:t>
            </a:r>
          </a:p>
          <a:p>
            <a:pPr eaLnBrk="1" hangingPunct="1">
              <a:spcBef>
                <a:spcPct val="0"/>
              </a:spcBef>
              <a:buFontTx/>
              <a:buNone/>
            </a:pPr>
            <a:r>
              <a:rPr lang="fr-FR" altLang="fr-FR" sz="1800" i="1" dirty="0" err="1"/>
              <a:t>startElement</a:t>
            </a:r>
            <a:r>
              <a:rPr lang="fr-FR" altLang="fr-FR" sz="1800" i="1" dirty="0"/>
              <a:t> (</a:t>
            </a:r>
            <a:r>
              <a:rPr lang="fr-FR" altLang="fr-FR" sz="1800" i="1" dirty="0">
                <a:solidFill>
                  <a:schemeClr val="accent1"/>
                </a:solidFill>
              </a:rPr>
              <a:t>adresse</a:t>
            </a:r>
            <a:r>
              <a:rPr lang="fr-FR" altLang="fr-FR" sz="1800" i="1" dirty="0"/>
              <a:t>)</a:t>
            </a:r>
          </a:p>
          <a:p>
            <a:pPr eaLnBrk="1" hangingPunct="1">
              <a:spcBef>
                <a:spcPct val="0"/>
              </a:spcBef>
              <a:buFontTx/>
              <a:buNone/>
            </a:pPr>
            <a:r>
              <a:rPr lang="fr-FR" altLang="fr-FR" sz="1800" i="1" dirty="0" err="1"/>
              <a:t>startElement</a:t>
            </a:r>
            <a:r>
              <a:rPr lang="fr-FR" altLang="fr-FR" sz="1800" i="1" dirty="0"/>
              <a:t> (</a:t>
            </a:r>
            <a:r>
              <a:rPr lang="fr-FR" altLang="fr-FR" sz="1800" i="1" dirty="0">
                <a:solidFill>
                  <a:schemeClr val="accent1"/>
                </a:solidFill>
              </a:rPr>
              <a:t>rue</a:t>
            </a:r>
            <a:r>
              <a:rPr lang="fr-FR" altLang="fr-FR" sz="1800" i="1" dirty="0"/>
              <a:t>)</a:t>
            </a:r>
          </a:p>
          <a:p>
            <a:pPr eaLnBrk="1" hangingPunct="1">
              <a:spcBef>
                <a:spcPct val="0"/>
              </a:spcBef>
              <a:buFontTx/>
              <a:buNone/>
            </a:pPr>
            <a:r>
              <a:rPr lang="fr-FR" altLang="fr-FR" sz="1800" i="1" dirty="0" err="1"/>
              <a:t>characters</a:t>
            </a:r>
            <a:r>
              <a:rPr lang="fr-FR" altLang="fr-FR" sz="1800" i="1" dirty="0"/>
              <a:t> (</a:t>
            </a:r>
            <a:r>
              <a:rPr lang="fr-FR" altLang="fr-FR" sz="1800" i="1" dirty="0">
                <a:solidFill>
                  <a:srgbClr val="339933"/>
                </a:solidFill>
              </a:rPr>
              <a:t>Stendhal</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a:solidFill>
                  <a:schemeClr val="accent1"/>
                </a:solidFill>
              </a:rPr>
              <a:t>rue</a:t>
            </a:r>
            <a:r>
              <a:rPr lang="fr-FR" altLang="fr-FR" sz="1800" i="1" dirty="0"/>
              <a:t>)</a:t>
            </a:r>
          </a:p>
          <a:p>
            <a:pPr eaLnBrk="1" hangingPunct="1">
              <a:spcBef>
                <a:spcPct val="0"/>
              </a:spcBef>
              <a:buFontTx/>
              <a:buNone/>
            </a:pPr>
            <a:r>
              <a:rPr lang="fr-FR" altLang="fr-FR" sz="1800" i="1" dirty="0" err="1"/>
              <a:t>startElement</a:t>
            </a:r>
            <a:r>
              <a:rPr lang="fr-FR" altLang="fr-FR" sz="1800" i="1" dirty="0"/>
              <a:t> (</a:t>
            </a:r>
            <a:r>
              <a:rPr lang="fr-FR" altLang="fr-FR" sz="1800" i="1" dirty="0">
                <a:solidFill>
                  <a:schemeClr val="accent1"/>
                </a:solidFill>
              </a:rPr>
              <a:t>ville</a:t>
            </a:r>
            <a:r>
              <a:rPr lang="fr-FR" altLang="fr-FR" sz="1800" i="1" dirty="0"/>
              <a:t>)</a:t>
            </a:r>
          </a:p>
          <a:p>
            <a:pPr eaLnBrk="1" hangingPunct="1">
              <a:spcBef>
                <a:spcPct val="0"/>
              </a:spcBef>
              <a:buFontTx/>
              <a:buNone/>
            </a:pPr>
            <a:r>
              <a:rPr lang="fr-FR" altLang="fr-FR" sz="1800" i="1" dirty="0" err="1"/>
              <a:t>characters</a:t>
            </a:r>
            <a:r>
              <a:rPr lang="fr-FR" altLang="fr-FR" sz="1800" i="1" dirty="0"/>
              <a:t> (</a:t>
            </a:r>
            <a:r>
              <a:rPr lang="fr-FR" altLang="fr-FR" sz="1800" i="1" dirty="0">
                <a:solidFill>
                  <a:srgbClr val="339933"/>
                </a:solidFill>
              </a:rPr>
              <a:t>Paris</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a:solidFill>
                  <a:schemeClr val="accent1"/>
                </a:solidFill>
              </a:rPr>
              <a:t>ville</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a:solidFill>
                  <a:schemeClr val="accent1"/>
                </a:solidFill>
              </a:rPr>
              <a:t>adresse</a:t>
            </a:r>
            <a:r>
              <a:rPr lang="fr-FR" altLang="fr-FR" sz="1800" i="1" dirty="0"/>
              <a:t>)</a:t>
            </a:r>
          </a:p>
          <a:p>
            <a:pPr eaLnBrk="1" hangingPunct="1">
              <a:spcBef>
                <a:spcPct val="0"/>
              </a:spcBef>
              <a:buFontTx/>
              <a:buNone/>
            </a:pPr>
            <a:r>
              <a:rPr lang="fr-FR" altLang="fr-FR" sz="1800" i="1" dirty="0" err="1"/>
              <a:t>endElement</a:t>
            </a:r>
            <a:r>
              <a:rPr lang="fr-FR" altLang="fr-FR" sz="1800" i="1" dirty="0"/>
              <a:t> (</a:t>
            </a:r>
            <a:r>
              <a:rPr lang="fr-FR" altLang="fr-FR" sz="1800" i="1" dirty="0">
                <a:solidFill>
                  <a:schemeClr val="accent1"/>
                </a:solidFill>
              </a:rPr>
              <a:t>personne</a:t>
            </a:r>
            <a:r>
              <a:rPr lang="fr-FR" altLang="fr-FR" sz="1800" i="1" dirty="0"/>
              <a:t>)</a:t>
            </a:r>
          </a:p>
          <a:p>
            <a:pPr eaLnBrk="1" hangingPunct="1">
              <a:spcBef>
                <a:spcPct val="0"/>
              </a:spcBef>
              <a:buFontTx/>
              <a:buNone/>
            </a:pPr>
            <a:r>
              <a:rPr lang="fr-FR" altLang="fr-FR" sz="1800" i="1" dirty="0" err="1"/>
              <a:t>endDocument</a:t>
            </a:r>
            <a:r>
              <a:rPr lang="fr-FR" altLang="fr-FR" sz="1800" i="1" dirty="0"/>
              <a:t> ()</a:t>
            </a:r>
          </a:p>
        </p:txBody>
      </p:sp>
      <p:sp>
        <p:nvSpPr>
          <p:cNvPr id="118791" name="Line 24"/>
          <p:cNvSpPr>
            <a:spLocks noChangeShapeType="1"/>
          </p:cNvSpPr>
          <p:nvPr/>
        </p:nvSpPr>
        <p:spPr bwMode="auto">
          <a:xfrm>
            <a:off x="1676400" y="21251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2" name="Line 25"/>
          <p:cNvSpPr>
            <a:spLocks noChangeShapeType="1"/>
          </p:cNvSpPr>
          <p:nvPr/>
        </p:nvSpPr>
        <p:spPr bwMode="auto">
          <a:xfrm>
            <a:off x="1676400" y="24299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3" name="Line 26"/>
          <p:cNvSpPr>
            <a:spLocks noChangeShapeType="1"/>
          </p:cNvSpPr>
          <p:nvPr/>
        </p:nvSpPr>
        <p:spPr bwMode="auto">
          <a:xfrm>
            <a:off x="1676400" y="2717332"/>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4" name="Line 27"/>
          <p:cNvSpPr>
            <a:spLocks noChangeShapeType="1"/>
          </p:cNvSpPr>
          <p:nvPr/>
        </p:nvSpPr>
        <p:spPr bwMode="auto">
          <a:xfrm>
            <a:off x="1676400" y="3004669"/>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5" name="Line 28"/>
          <p:cNvSpPr>
            <a:spLocks noChangeShapeType="1"/>
          </p:cNvSpPr>
          <p:nvPr/>
        </p:nvSpPr>
        <p:spPr bwMode="auto">
          <a:xfrm>
            <a:off x="1676400" y="32935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6" name="Line 29"/>
          <p:cNvSpPr>
            <a:spLocks noChangeShapeType="1"/>
          </p:cNvSpPr>
          <p:nvPr/>
        </p:nvSpPr>
        <p:spPr bwMode="auto">
          <a:xfrm>
            <a:off x="1676400" y="35094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7" name="Line 30"/>
          <p:cNvSpPr>
            <a:spLocks noChangeShapeType="1"/>
          </p:cNvSpPr>
          <p:nvPr/>
        </p:nvSpPr>
        <p:spPr bwMode="auto">
          <a:xfrm>
            <a:off x="1676400" y="3796832"/>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8" name="Line 31"/>
          <p:cNvSpPr>
            <a:spLocks noChangeShapeType="1"/>
          </p:cNvSpPr>
          <p:nvPr/>
        </p:nvSpPr>
        <p:spPr bwMode="auto">
          <a:xfrm>
            <a:off x="1676400" y="4085757"/>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799" name="Line 32"/>
          <p:cNvSpPr>
            <a:spLocks noChangeShapeType="1"/>
          </p:cNvSpPr>
          <p:nvPr/>
        </p:nvSpPr>
        <p:spPr bwMode="auto">
          <a:xfrm>
            <a:off x="1676400" y="4301657"/>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0" name="Line 33"/>
          <p:cNvSpPr>
            <a:spLocks noChangeShapeType="1"/>
          </p:cNvSpPr>
          <p:nvPr/>
        </p:nvSpPr>
        <p:spPr bwMode="auto">
          <a:xfrm>
            <a:off x="1676400" y="45889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1" name="Line 34"/>
          <p:cNvSpPr>
            <a:spLocks noChangeShapeType="1"/>
          </p:cNvSpPr>
          <p:nvPr/>
        </p:nvSpPr>
        <p:spPr bwMode="auto">
          <a:xfrm>
            <a:off x="1676400" y="4877919"/>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2" name="Line 35"/>
          <p:cNvSpPr>
            <a:spLocks noChangeShapeType="1"/>
          </p:cNvSpPr>
          <p:nvPr/>
        </p:nvSpPr>
        <p:spPr bwMode="auto">
          <a:xfrm>
            <a:off x="1676400" y="5165257"/>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3" name="Line 36"/>
          <p:cNvSpPr>
            <a:spLocks noChangeShapeType="1"/>
          </p:cNvSpPr>
          <p:nvPr/>
        </p:nvSpPr>
        <p:spPr bwMode="auto">
          <a:xfrm>
            <a:off x="1676400" y="5454182"/>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4" name="Line 37"/>
          <p:cNvSpPr>
            <a:spLocks noChangeShapeType="1"/>
          </p:cNvSpPr>
          <p:nvPr/>
        </p:nvSpPr>
        <p:spPr bwMode="auto">
          <a:xfrm>
            <a:off x="1676400" y="5741519"/>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5" name="Line 38"/>
          <p:cNvSpPr>
            <a:spLocks noChangeShapeType="1"/>
          </p:cNvSpPr>
          <p:nvPr/>
        </p:nvSpPr>
        <p:spPr bwMode="auto">
          <a:xfrm>
            <a:off x="1676400" y="6533682"/>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6" name="Line 41"/>
          <p:cNvSpPr>
            <a:spLocks noChangeShapeType="1"/>
          </p:cNvSpPr>
          <p:nvPr/>
        </p:nvSpPr>
        <p:spPr bwMode="auto">
          <a:xfrm>
            <a:off x="1676400" y="182039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7" name="Line 42"/>
          <p:cNvSpPr>
            <a:spLocks noChangeShapeType="1"/>
          </p:cNvSpPr>
          <p:nvPr/>
        </p:nvSpPr>
        <p:spPr bwMode="auto">
          <a:xfrm>
            <a:off x="5562600" y="3877794"/>
            <a:ext cx="533400" cy="0"/>
          </a:xfrm>
          <a:prstGeom prst="line">
            <a:avLst/>
          </a:prstGeom>
          <a:noFill/>
          <a:ln w="762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8" name="Line 38"/>
          <p:cNvSpPr>
            <a:spLocks noChangeShapeType="1"/>
          </p:cNvSpPr>
          <p:nvPr/>
        </p:nvSpPr>
        <p:spPr bwMode="auto">
          <a:xfrm>
            <a:off x="1692275" y="5957419"/>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18809" name="Line 38"/>
          <p:cNvSpPr>
            <a:spLocks noChangeShapeType="1"/>
          </p:cNvSpPr>
          <p:nvPr/>
        </p:nvSpPr>
        <p:spPr bwMode="auto">
          <a:xfrm>
            <a:off x="1692275" y="6246344"/>
            <a:ext cx="1447800" cy="0"/>
          </a:xfrm>
          <a:prstGeom prst="line">
            <a:avLst/>
          </a:prstGeom>
          <a:noFill/>
          <a:ln w="952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6"/>
          <p:cNvSpPr txBox="1">
            <a:spLocks noChangeArrowheads="1"/>
          </p:cNvSpPr>
          <p:nvPr/>
        </p:nvSpPr>
        <p:spPr bwMode="auto">
          <a:xfrm>
            <a:off x="1635125" y="2349427"/>
            <a:ext cx="5873750" cy="32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Définition d’un service</a:t>
            </a:r>
          </a:p>
        </p:txBody>
      </p:sp>
    </p:spTree>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altLang="fr-FR"/>
              <a:t>SAX </a:t>
            </a:r>
            <a:r>
              <a:rPr altLang="fr-FR" sz="2800" i="1"/>
              <a:t>(Sample API for XML) </a:t>
            </a:r>
          </a:p>
        </p:txBody>
      </p:sp>
      <p:sp>
        <p:nvSpPr>
          <p:cNvPr id="119813" name="Rectangle 3"/>
          <p:cNvSpPr>
            <a:spLocks noGrp="1" noChangeArrowheads="1"/>
          </p:cNvSpPr>
          <p:nvPr>
            <p:ph sz="half" idx="1"/>
          </p:nvPr>
        </p:nvSpPr>
        <p:spPr>
          <a:xfrm>
            <a:off x="900000" y="2023616"/>
            <a:ext cx="7344000" cy="3925664"/>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altLang="fr-FR" dirty="0" err="1"/>
              <a:t>Modèle</a:t>
            </a:r>
            <a:r>
              <a:rPr altLang="fr-FR" dirty="0"/>
              <a:t> </a:t>
            </a:r>
            <a:r>
              <a:rPr altLang="fr-FR" dirty="0" err="1"/>
              <a:t>simplifié</a:t>
            </a:r>
            <a:r>
              <a:rPr altLang="fr-FR" dirty="0"/>
              <a:t> </a:t>
            </a:r>
            <a:r>
              <a:rPr altLang="fr-FR" dirty="0" err="1"/>
              <a:t>d'événement</a:t>
            </a:r>
            <a:r>
              <a:rPr altLang="fr-FR" dirty="0"/>
              <a:t>.</a:t>
            </a:r>
          </a:p>
          <a:p>
            <a:r>
              <a:rPr altLang="fr-FR" dirty="0"/>
              <a:t>Types </a:t>
            </a:r>
            <a:r>
              <a:rPr altLang="fr-FR" dirty="0" err="1"/>
              <a:t>d'événement</a:t>
            </a:r>
            <a:r>
              <a:rPr altLang="fr-FR" dirty="0"/>
              <a:t> :</a:t>
            </a:r>
          </a:p>
          <a:p>
            <a:pPr lvl="1"/>
            <a:r>
              <a:rPr altLang="fr-FR" dirty="0"/>
              <a:t>début et fin de document ;</a:t>
            </a:r>
          </a:p>
          <a:p>
            <a:pPr lvl="1"/>
            <a:r>
              <a:rPr altLang="fr-FR" dirty="0"/>
              <a:t>début et fin </a:t>
            </a:r>
            <a:r>
              <a:rPr altLang="fr-FR" dirty="0" err="1"/>
              <a:t>d'éléments</a:t>
            </a:r>
            <a:r>
              <a:rPr altLang="fr-FR" dirty="0"/>
              <a:t> ;</a:t>
            </a:r>
          </a:p>
          <a:p>
            <a:pPr lvl="1"/>
            <a:r>
              <a:rPr altLang="fr-FR" dirty="0" err="1"/>
              <a:t>attributs</a:t>
            </a:r>
            <a:r>
              <a:rPr altLang="fr-FR" dirty="0"/>
              <a:t>, </a:t>
            </a:r>
            <a:r>
              <a:rPr altLang="fr-FR" dirty="0" err="1"/>
              <a:t>chaîne</a:t>
            </a:r>
            <a:r>
              <a:rPr altLang="fr-FR" dirty="0"/>
              <a:t> de </a:t>
            </a:r>
            <a:r>
              <a:rPr altLang="fr-FR" dirty="0" err="1"/>
              <a:t>caractères</a:t>
            </a:r>
            <a:r>
              <a:rPr altLang="fr-FR" dirty="0"/>
              <a:t>.</a:t>
            </a:r>
          </a:p>
          <a:p>
            <a:r>
              <a:rPr altLang="fr-FR" dirty="0" err="1"/>
              <a:t>Utilisé</a:t>
            </a:r>
            <a:r>
              <a:rPr altLang="fr-FR" dirty="0"/>
              <a:t> </a:t>
            </a:r>
            <a:r>
              <a:rPr altLang="fr-FR" dirty="0" err="1"/>
              <a:t>dans</a:t>
            </a:r>
            <a:r>
              <a:rPr altLang="fr-FR" dirty="0"/>
              <a:t> les </a:t>
            </a:r>
            <a:r>
              <a:rPr altLang="fr-FR" dirty="0" err="1"/>
              <a:t>implémentations</a:t>
            </a:r>
            <a:r>
              <a:rPr altLang="fr-FR" dirty="0"/>
              <a:t> des </a:t>
            </a:r>
            <a:r>
              <a:rPr altLang="fr-FR" dirty="0" err="1"/>
              <a:t>parseurs</a:t>
            </a:r>
            <a:r>
              <a:rPr altLang="fr-FR" dirty="0"/>
              <a:t> XML du </a:t>
            </a:r>
            <a:r>
              <a:rPr altLang="fr-FR" dirty="0" err="1"/>
              <a:t>domaine</a:t>
            </a:r>
            <a:r>
              <a:rPr altLang="fr-FR" dirty="0"/>
              <a:t> public.</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2"/>
          <p:cNvSpPr>
            <a:spLocks noGrp="1" noChangeArrowheads="1"/>
          </p:cNvSpPr>
          <p:nvPr>
            <p:ph type="title"/>
          </p:nvPr>
        </p:nvSpPr>
        <p:spPr/>
        <p:txBody>
          <a:bodyPr/>
          <a:lstStyle/>
          <a:p>
            <a:r>
              <a:rPr altLang="fr-FR" dirty="0"/>
              <a:t>SAX</a:t>
            </a:r>
            <a:endParaRPr lang="en-US" altLang="fr-FR" dirty="0"/>
          </a:p>
        </p:txBody>
      </p:sp>
      <p:sp>
        <p:nvSpPr>
          <p:cNvPr id="318467" name="Rectangle 3"/>
          <p:cNvSpPr>
            <a:spLocks noGrp="1" noChangeArrowheads="1"/>
          </p:cNvSpPr>
          <p:nvPr>
            <p:ph sz="half" idx="1"/>
          </p:nvPr>
        </p:nvSpPr>
        <p:spPr>
          <a:xfrm>
            <a:off x="388055" y="2025312"/>
            <a:ext cx="8389056" cy="4212000"/>
          </a:xfrm>
        </p:spPr>
        <p:txBody>
          <a:bodyPr>
            <a:normAutofit/>
          </a:bodyPr>
          <a:lstStyle/>
          <a:p>
            <a:pPr>
              <a:lnSpc>
                <a:spcPct val="90000"/>
              </a:lnSpc>
              <a:defRPr/>
            </a:pPr>
            <a:r>
              <a:rPr altLang="fr-FR" sz="2800" dirty="0"/>
              <a:t>Fonctionne sur le principe des callbacks (rétro-appels)</a:t>
            </a:r>
          </a:p>
          <a:p>
            <a:pPr>
              <a:lnSpc>
                <a:spcPct val="90000"/>
              </a:lnSpc>
              <a:defRPr/>
            </a:pPr>
            <a:r>
              <a:rPr altLang="fr-FR" sz="2800" dirty="0"/>
              <a:t>Au fur et à mesure de la lecture document XML, le parseur appelle des </a:t>
            </a:r>
            <a:r>
              <a:rPr altLang="fr-FR" sz="2800" dirty="0" err="1"/>
              <a:t>fonctions</a:t>
            </a:r>
            <a:r>
              <a:rPr altLang="fr-FR" sz="2800" dirty="0"/>
              <a:t> </a:t>
            </a:r>
            <a:r>
              <a:rPr altLang="fr-FR" sz="2800" dirty="0" err="1"/>
              <a:t>correspondant</a:t>
            </a:r>
            <a:r>
              <a:rPr lang="fr-FR" altLang="fr-FR" sz="2800" dirty="0"/>
              <a:t>e</a:t>
            </a:r>
            <a:r>
              <a:rPr altLang="fr-FR" sz="2800" dirty="0"/>
              <a:t>s aux évènements rencontrés avec les paramètres appropriés</a:t>
            </a:r>
          </a:p>
          <a:p>
            <a:pPr>
              <a:lnSpc>
                <a:spcPct val="90000"/>
              </a:lnSpc>
              <a:defRPr/>
            </a:pPr>
            <a:r>
              <a:rPr altLang="fr-FR" sz="2800" dirty="0"/>
              <a:t>Ces fonctions sont définies par une interface standards et doivent être implémentées de telle sorte à répondre aux besoins de l'application</a:t>
            </a:r>
          </a:p>
          <a:p>
            <a:pPr>
              <a:lnSpc>
                <a:spcPct val="90000"/>
              </a:lnSpc>
              <a:buFont typeface="Webdings" pitchFamily="18" charset="2"/>
              <a:buNone/>
              <a:defRPr/>
            </a:pPr>
            <a:endParaRPr altLang="fr-FR" sz="2800" b="1" dirty="0"/>
          </a:p>
        </p:txBody>
      </p:sp>
      <p:graphicFrame>
        <p:nvGraphicFramePr>
          <p:cNvPr id="318495" name="Group 31"/>
          <p:cNvGraphicFramePr>
            <a:graphicFrameLocks noGrp="1"/>
          </p:cNvGraphicFramePr>
          <p:nvPr>
            <p:extLst>
              <p:ext uri="{D42A27DB-BD31-4B8C-83A1-F6EECF244321}">
                <p14:modId xmlns:p14="http://schemas.microsoft.com/office/powerpoint/2010/main" val="307503759"/>
              </p:ext>
            </p:extLst>
          </p:nvPr>
        </p:nvGraphicFramePr>
        <p:xfrm>
          <a:off x="9324528" y="4131312"/>
          <a:ext cx="6096000" cy="23622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1000">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dirty="0" err="1">
                          <a:ln>
                            <a:noFill/>
                          </a:ln>
                          <a:solidFill>
                            <a:schemeClr val="tx1"/>
                          </a:solidFill>
                          <a:effectLst/>
                          <a:latin typeface="Times New Roman" pitchFamily="18" charset="0"/>
                        </a:rPr>
                        <a:t>startDocument</a:t>
                      </a:r>
                      <a:endParaRPr kumimoji="1" lang="en-US" altLang="fr-FR" sz="24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a:ln>
                            <a:noFill/>
                          </a:ln>
                          <a:solidFill>
                            <a:schemeClr val="tx1"/>
                          </a:solidFill>
                          <a:effectLst/>
                          <a:latin typeface="Times New Roman" pitchFamily="18" charset="0"/>
                        </a:rPr>
                        <a:t>début du document</a:t>
                      </a:r>
                      <a:endParaRPr kumimoji="1" lang="en-US" altLang="fr-FR"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3400">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dirty="0" err="1">
                          <a:ln>
                            <a:noFill/>
                          </a:ln>
                          <a:solidFill>
                            <a:schemeClr val="tx1"/>
                          </a:solidFill>
                          <a:effectLst/>
                          <a:latin typeface="Times New Roman" pitchFamily="18" charset="0"/>
                        </a:rPr>
                        <a:t>endDocument</a:t>
                      </a:r>
                      <a:endParaRPr kumimoji="1" lang="en-US" altLang="fr-FR" sz="24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a:ln>
                            <a:noFill/>
                          </a:ln>
                          <a:solidFill>
                            <a:schemeClr val="tx1"/>
                          </a:solidFill>
                          <a:effectLst/>
                          <a:latin typeface="Times New Roman" pitchFamily="18" charset="0"/>
                        </a:rPr>
                        <a:t>fin de document</a:t>
                      </a:r>
                      <a:endParaRPr kumimoji="1" lang="en-US" altLang="fr-FR"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dirty="0" err="1">
                          <a:ln>
                            <a:noFill/>
                          </a:ln>
                          <a:solidFill>
                            <a:schemeClr val="tx1"/>
                          </a:solidFill>
                          <a:effectLst/>
                          <a:latin typeface="Times New Roman" pitchFamily="18" charset="0"/>
                        </a:rPr>
                        <a:t>startElement</a:t>
                      </a:r>
                      <a:endParaRPr kumimoji="1" lang="en-US" altLang="fr-FR" sz="24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a:ln>
                            <a:noFill/>
                          </a:ln>
                          <a:solidFill>
                            <a:schemeClr val="tx1"/>
                          </a:solidFill>
                          <a:effectLst/>
                          <a:latin typeface="Times New Roman" pitchFamily="18" charset="0"/>
                        </a:rPr>
                        <a:t>début element</a:t>
                      </a:r>
                      <a:endParaRPr kumimoji="1" lang="en-US" altLang="fr-FR"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20675">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a:ln>
                            <a:noFill/>
                          </a:ln>
                          <a:solidFill>
                            <a:schemeClr val="tx1"/>
                          </a:solidFill>
                          <a:effectLst/>
                          <a:latin typeface="Times New Roman" pitchFamily="18" charset="0"/>
                        </a:rPr>
                        <a:t>endElement</a:t>
                      </a:r>
                      <a:endParaRPr kumimoji="1" lang="en-US" altLang="fr-FR" sz="24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a:ln>
                            <a:noFill/>
                          </a:ln>
                          <a:solidFill>
                            <a:schemeClr val="tx1"/>
                          </a:solidFill>
                          <a:effectLst/>
                          <a:latin typeface="Times New Roman" pitchFamily="18" charset="0"/>
                        </a:rPr>
                        <a:t>fin élément</a:t>
                      </a:r>
                      <a:endParaRPr kumimoji="1" lang="en-US" altLang="fr-FR" sz="2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6550">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dirty="0" err="1">
                          <a:ln>
                            <a:noFill/>
                          </a:ln>
                          <a:solidFill>
                            <a:schemeClr val="tx1"/>
                          </a:solidFill>
                          <a:effectLst/>
                          <a:latin typeface="Times New Roman" pitchFamily="18" charset="0"/>
                        </a:rPr>
                        <a:t>characters</a:t>
                      </a:r>
                      <a:endParaRPr kumimoji="1" lang="en-US" altLang="fr-FR" sz="24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accent2"/>
                        </a:buClr>
                        <a:buFont typeface="Webdings" pitchFamily="18" charset="2"/>
                        <a:defRPr kumimoji="1" sz="2800">
                          <a:solidFill>
                            <a:schemeClr val="tx1"/>
                          </a:solidFill>
                          <a:latin typeface="Times New Roman" pitchFamily="18" charset="0"/>
                        </a:defRPr>
                      </a:lvl1pPr>
                      <a:lvl2pPr>
                        <a:spcBef>
                          <a:spcPct val="20000"/>
                        </a:spcBef>
                        <a:buClr>
                          <a:schemeClr val="accent2"/>
                        </a:buClr>
                        <a:buFont typeface="Webdings" pitchFamily="18" charset="2"/>
                        <a:defRPr kumimoji="1" sz="2400">
                          <a:solidFill>
                            <a:schemeClr val="tx1"/>
                          </a:solidFill>
                          <a:latin typeface="Times New Roman" pitchFamily="18" charset="0"/>
                        </a:defRPr>
                      </a:lvl2pPr>
                      <a:lvl3pPr>
                        <a:spcBef>
                          <a:spcPct val="20000"/>
                        </a:spcBef>
                        <a:buClr>
                          <a:schemeClr val="accent2"/>
                        </a:buClr>
                        <a:buFont typeface="Webdings" pitchFamily="18" charset="2"/>
                        <a:defRPr kumimoji="1" sz="2000">
                          <a:solidFill>
                            <a:schemeClr val="tx1"/>
                          </a:solidFill>
                          <a:latin typeface="Times New Roman" pitchFamily="18" charset="0"/>
                        </a:defRPr>
                      </a:lvl3pPr>
                      <a:lvl4pPr>
                        <a:spcBef>
                          <a:spcPct val="20000"/>
                        </a:spcBef>
                        <a:buClr>
                          <a:schemeClr val="accent2"/>
                        </a:buClr>
                        <a:buFont typeface="Webdings" pitchFamily="18" charset="2"/>
                        <a:defRPr kumimoji="1">
                          <a:solidFill>
                            <a:schemeClr val="tx1"/>
                          </a:solidFill>
                          <a:latin typeface="Times New Roman" pitchFamily="18" charset="0"/>
                        </a:defRPr>
                      </a:lvl4pPr>
                      <a:lvl5pPr>
                        <a:spcBef>
                          <a:spcPct val="20000"/>
                        </a:spcBef>
                        <a:buClr>
                          <a:schemeClr val="accent2"/>
                        </a:buClr>
                        <a:buFont typeface="Webdings" pitchFamily="18" charset="2"/>
                        <a:defRPr kumimoji="1">
                          <a:solidFill>
                            <a:schemeClr val="tx1"/>
                          </a:solidFill>
                          <a:latin typeface="Times New Roman" pitchFamily="18" charset="0"/>
                        </a:defRPr>
                      </a:lvl5pPr>
                      <a:lvl6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6pPr>
                      <a:lvl7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7pPr>
                      <a:lvl8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8pPr>
                      <a:lvl9pPr eaLnBrk="0" fontAlgn="base" hangingPunct="0">
                        <a:spcBef>
                          <a:spcPct val="20000"/>
                        </a:spcBef>
                        <a:spcAft>
                          <a:spcPct val="0"/>
                        </a:spcAft>
                        <a:buClr>
                          <a:schemeClr val="accent2"/>
                        </a:buClr>
                        <a:buFont typeface="Webdings" pitchFamily="18" charset="2"/>
                        <a:defRPr kumimoji="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ebdings" pitchFamily="18" charset="2"/>
                        <a:buNone/>
                        <a:tabLst/>
                      </a:pPr>
                      <a:r>
                        <a:rPr kumimoji="1" lang="fr-FR" altLang="fr-FR" sz="2400" b="0" i="0" u="none" strike="noStrike" cap="none" normalizeH="0" baseline="0" dirty="0">
                          <a:ln>
                            <a:noFill/>
                          </a:ln>
                          <a:solidFill>
                            <a:schemeClr val="tx1"/>
                          </a:solidFill>
                          <a:effectLst/>
                          <a:latin typeface="Times New Roman" pitchFamily="18" charset="0"/>
                        </a:rPr>
                        <a:t>contenu d'élément</a:t>
                      </a:r>
                      <a:endParaRPr kumimoji="1" lang="en-US" altLang="fr-FR" sz="24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22448 2.96296E-6 L -0.71928 -0.00162 " pathEditMode="relative" rAng="0" ptsTypes="AA">
                                      <p:cBhvr>
                                        <p:cTn id="6" dur="2000" fill="hold"/>
                                        <p:tgtEl>
                                          <p:spTgt spid="318495"/>
                                        </p:tgtEl>
                                        <p:attrNameLst>
                                          <p:attrName>ppt_x</p:attrName>
                                          <p:attrName>ppt_y</p:attrName>
                                        </p:attrNameLst>
                                      </p:cBhvr>
                                      <p:rCtr x="-2474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C1DFBF-CC52-443F-9E24-5DEE881C3AD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C6D0AC0-DA9E-4E7B-BED6-29A89DDBBBBC}"/>
              </a:ext>
            </a:extLst>
          </p:cNvPr>
          <p:cNvSpPr>
            <a:spLocks noGrp="1"/>
          </p:cNvSpPr>
          <p:nvPr>
            <p:ph sz="half" idx="1"/>
          </p:nvPr>
        </p:nvSpPr>
        <p:spPr/>
        <p:txBody>
          <a:bodyPr/>
          <a:lstStyle/>
          <a:p>
            <a:endParaRPr lang="fr-FR"/>
          </a:p>
        </p:txBody>
      </p:sp>
      <p:sp>
        <p:nvSpPr>
          <p:cNvPr id="78" name="Espace réservé du pied de page 4"/>
          <p:cNvSpPr>
            <a:spLocks noGrp="1"/>
          </p:cNvSpPr>
          <p:nvPr>
            <p:ph type="ftr" sz="quarter" idx="4294967295"/>
          </p:nvPr>
        </p:nvSpPr>
        <p:spPr>
          <a:xfrm>
            <a:off x="0" y="6356350"/>
            <a:ext cx="2895600" cy="365125"/>
          </a:xfrm>
          <a:prstGeom prst="rect">
            <a:avLst/>
          </a:prstGeom>
        </p:spPr>
        <p:txBody>
          <a:bodyPr/>
          <a:lstStyle/>
          <a:p>
            <a:pPr>
              <a:defRPr/>
            </a:pPr>
            <a:r>
              <a:rPr lang="fr-FR" altLang="fr-FR"/>
              <a:t>copyright Hajji Ouajih</a:t>
            </a:r>
            <a:endParaRPr altLang="fr-FR"/>
          </a:p>
        </p:txBody>
      </p:sp>
      <p:sp>
        <p:nvSpPr>
          <p:cNvPr id="79" name="Espace réservé du numéro de diapositive 5"/>
          <p:cNvSpPr>
            <a:spLocks noGrp="1"/>
          </p:cNvSpPr>
          <p:nvPr>
            <p:ph type="sldNum" sz="quarter" idx="4294967295"/>
          </p:nvPr>
        </p:nvSpPr>
        <p:spPr>
          <a:xfrm>
            <a:off x="7010400" y="6356350"/>
            <a:ext cx="2133600" cy="365125"/>
          </a:xfrm>
          <a:prstGeom prst="rect">
            <a:avLst/>
          </a:prstGeom>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77D2946-E773-4F00-B514-A81A9EE9A57A}" type="slidenum">
              <a:rPr lang="fr-FR" altLang="fr-FR">
                <a:solidFill>
                  <a:srgbClr val="898989"/>
                </a:solidFill>
              </a:rPr>
              <a:pPr eaLnBrk="1" hangingPunct="1"/>
              <a:t>112</a:t>
            </a:fld>
            <a:endParaRPr lang="fr-FR" altLang="fr-FR">
              <a:solidFill>
                <a:srgbClr val="898989"/>
              </a:solidFill>
            </a:endParaRPr>
          </a:p>
        </p:txBody>
      </p:sp>
      <p:sp>
        <p:nvSpPr>
          <p:cNvPr id="121860" name="Rectangle 124"/>
          <p:cNvSpPr>
            <a:spLocks noChangeArrowheads="1"/>
          </p:cNvSpPr>
          <p:nvPr/>
        </p:nvSpPr>
        <p:spPr bwMode="auto">
          <a:xfrm>
            <a:off x="0" y="3581400"/>
            <a:ext cx="3657600" cy="312420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61" name="Rectangle 101"/>
          <p:cNvSpPr>
            <a:spLocks noChangeArrowheads="1"/>
          </p:cNvSpPr>
          <p:nvPr/>
        </p:nvSpPr>
        <p:spPr bwMode="auto">
          <a:xfrm>
            <a:off x="3505200" y="5943600"/>
            <a:ext cx="4953000" cy="914400"/>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62" name="Rectangle 49"/>
          <p:cNvSpPr>
            <a:spLocks noChangeArrowheads="1"/>
          </p:cNvSpPr>
          <p:nvPr/>
        </p:nvSpPr>
        <p:spPr bwMode="auto">
          <a:xfrm>
            <a:off x="5334000" y="228600"/>
            <a:ext cx="3810000" cy="563880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63" name="Text Box 10"/>
          <p:cNvSpPr txBox="1">
            <a:spLocks noChangeArrowheads="1"/>
          </p:cNvSpPr>
          <p:nvPr/>
        </p:nvSpPr>
        <p:spPr bwMode="auto">
          <a:xfrm>
            <a:off x="6034088" y="0"/>
            <a:ext cx="2271712" cy="406400"/>
          </a:xfrm>
          <a:prstGeom prst="rect">
            <a:avLst/>
          </a:prstGeom>
          <a:solidFill>
            <a:schemeClr val="accent2"/>
          </a:solidFill>
          <a:ln w="9525">
            <a:solidFill>
              <a:schemeClr val="tx1"/>
            </a:solidFill>
            <a:miter lim="800000"/>
            <a:headEnd/>
            <a:tailEnd/>
          </a:ln>
          <a:effectLst>
            <a:outerShdw dist="107763" dir="2700000" algn="ctr" rotWithShape="0">
              <a:schemeClr val="bg2"/>
            </a:outerShdw>
          </a:effec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Application Handler</a:t>
            </a:r>
            <a:endParaRPr lang="en-US" altLang="fr-FR" sz="1800"/>
          </a:p>
        </p:txBody>
      </p:sp>
      <p:sp>
        <p:nvSpPr>
          <p:cNvPr id="121864" name="Text Box 31"/>
          <p:cNvSpPr txBox="1">
            <a:spLocks noChangeArrowheads="1"/>
          </p:cNvSpPr>
          <p:nvPr/>
        </p:nvSpPr>
        <p:spPr bwMode="auto">
          <a:xfrm>
            <a:off x="5638800" y="441325"/>
            <a:ext cx="2295525" cy="71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startDocument ()</a:t>
            </a:r>
            <a:r>
              <a:rPr lang="fr-FR" altLang="fr-FR" sz="1800"/>
              <a:t> { </a:t>
            </a:r>
          </a:p>
          <a:p>
            <a:pPr eaLnBrk="1" hangingPunct="1">
              <a:spcBef>
                <a:spcPct val="0"/>
              </a:spcBef>
              <a:buFontTx/>
              <a:buNone/>
            </a:pPr>
            <a:r>
              <a:rPr lang="fr-FR" altLang="fr-FR" sz="1800"/>
              <a:t>Afficher "Debut -"}</a:t>
            </a:r>
            <a:endParaRPr lang="en-US" altLang="fr-FR" sz="1800"/>
          </a:p>
        </p:txBody>
      </p:sp>
      <p:sp>
        <p:nvSpPr>
          <p:cNvPr id="121865" name="Text Box 32"/>
          <p:cNvSpPr txBox="1">
            <a:spLocks noChangeArrowheads="1"/>
          </p:cNvSpPr>
          <p:nvPr/>
        </p:nvSpPr>
        <p:spPr bwMode="auto">
          <a:xfrm>
            <a:off x="5638800" y="1193800"/>
            <a:ext cx="3581400" cy="1930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startElement (nom_balise, </a:t>
            </a:r>
          </a:p>
          <a:p>
            <a:pPr eaLnBrk="1" hangingPunct="1">
              <a:spcBef>
                <a:spcPct val="0"/>
              </a:spcBef>
              <a:buFontTx/>
              <a:buNone/>
            </a:pPr>
            <a:r>
              <a:rPr lang="fr-FR" altLang="fr-FR" sz="1800" b="1"/>
              <a:t>                    tableau_attributs){</a:t>
            </a:r>
          </a:p>
          <a:p>
            <a:pPr eaLnBrk="1" hangingPunct="1">
              <a:spcBef>
                <a:spcPct val="0"/>
              </a:spcBef>
              <a:buFontTx/>
              <a:buNone/>
            </a:pPr>
            <a:r>
              <a:rPr lang="fr-FR" altLang="fr-FR" sz="1800"/>
              <a:t>Afficher nom_balise</a:t>
            </a:r>
          </a:p>
          <a:p>
            <a:pPr eaLnBrk="1" hangingPunct="1">
              <a:spcBef>
                <a:spcPct val="0"/>
              </a:spcBef>
              <a:buFontTx/>
              <a:buNone/>
            </a:pPr>
            <a:r>
              <a:rPr lang="fr-FR" altLang="fr-FR" sz="1800"/>
              <a:t>Afficher attributs entre crochets</a:t>
            </a:r>
          </a:p>
          <a:p>
            <a:pPr eaLnBrk="1" hangingPunct="1">
              <a:spcBef>
                <a:spcPct val="0"/>
              </a:spcBef>
              <a:buFontTx/>
              <a:buNone/>
            </a:pPr>
            <a:r>
              <a:rPr lang="fr-FR" altLang="fr-FR" sz="1800"/>
              <a:t>Afficher ':'</a:t>
            </a:r>
          </a:p>
          <a:p>
            <a:pPr eaLnBrk="1" hangingPunct="1">
              <a:spcBef>
                <a:spcPct val="0"/>
              </a:spcBef>
              <a:buFontTx/>
              <a:buNone/>
            </a:pPr>
            <a:r>
              <a:rPr lang="fr-FR" altLang="fr-FR" sz="1800"/>
              <a:t>Ouvrir parenthèse}</a:t>
            </a:r>
            <a:endParaRPr lang="en-US" altLang="fr-FR" sz="1800"/>
          </a:p>
        </p:txBody>
      </p:sp>
      <p:sp>
        <p:nvSpPr>
          <p:cNvPr id="121866" name="Text Box 33"/>
          <p:cNvSpPr txBox="1">
            <a:spLocks noChangeArrowheads="1"/>
          </p:cNvSpPr>
          <p:nvPr/>
        </p:nvSpPr>
        <p:spPr bwMode="auto">
          <a:xfrm>
            <a:off x="5638800" y="3200400"/>
            <a:ext cx="2844800" cy="1016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characters (contenu, </a:t>
            </a:r>
          </a:p>
          <a:p>
            <a:pPr eaLnBrk="1" hangingPunct="1">
              <a:spcBef>
                <a:spcPct val="0"/>
              </a:spcBef>
              <a:buFontTx/>
              <a:buNone/>
            </a:pPr>
            <a:r>
              <a:rPr lang="fr-FR" altLang="fr-FR" sz="1800" b="1"/>
              <a:t>debut, longueur){</a:t>
            </a:r>
          </a:p>
          <a:p>
            <a:pPr eaLnBrk="1" hangingPunct="1">
              <a:spcBef>
                <a:spcPct val="0"/>
              </a:spcBef>
              <a:buFontTx/>
              <a:buNone/>
            </a:pPr>
            <a:r>
              <a:rPr lang="fr-FR" altLang="fr-FR" sz="1800"/>
              <a:t>Afficher contenu en bleu}</a:t>
            </a:r>
            <a:endParaRPr lang="en-US" altLang="fr-FR" sz="1800"/>
          </a:p>
        </p:txBody>
      </p:sp>
      <p:sp>
        <p:nvSpPr>
          <p:cNvPr id="121867" name="Text Box 34"/>
          <p:cNvSpPr txBox="1">
            <a:spLocks noChangeArrowheads="1"/>
          </p:cNvSpPr>
          <p:nvPr/>
        </p:nvSpPr>
        <p:spPr bwMode="auto">
          <a:xfrm>
            <a:off x="5638800" y="4267200"/>
            <a:ext cx="3048000" cy="71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endElement (nom_balise){</a:t>
            </a:r>
          </a:p>
          <a:p>
            <a:pPr eaLnBrk="1" hangingPunct="1">
              <a:spcBef>
                <a:spcPct val="0"/>
              </a:spcBef>
              <a:buFontTx/>
              <a:buNone/>
            </a:pPr>
            <a:r>
              <a:rPr lang="fr-FR" altLang="fr-FR" sz="1800"/>
              <a:t>Fermer parenthèse}</a:t>
            </a:r>
            <a:endParaRPr lang="en-US" altLang="fr-FR" sz="1800"/>
          </a:p>
        </p:txBody>
      </p:sp>
      <p:sp>
        <p:nvSpPr>
          <p:cNvPr id="121868" name="Text Box 35"/>
          <p:cNvSpPr txBox="1">
            <a:spLocks noChangeArrowheads="1"/>
          </p:cNvSpPr>
          <p:nvPr/>
        </p:nvSpPr>
        <p:spPr bwMode="auto">
          <a:xfrm>
            <a:off x="5673725" y="5029200"/>
            <a:ext cx="2098675" cy="71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endDocument () {</a:t>
            </a:r>
          </a:p>
          <a:p>
            <a:pPr eaLnBrk="1" hangingPunct="1">
              <a:spcBef>
                <a:spcPct val="0"/>
              </a:spcBef>
              <a:buFontTx/>
              <a:buNone/>
            </a:pPr>
            <a:r>
              <a:rPr lang="fr-FR" altLang="fr-FR" sz="1800"/>
              <a:t>Afficher "- Fin"}</a:t>
            </a:r>
            <a:endParaRPr lang="en-US" altLang="fr-FR" sz="1800"/>
          </a:p>
        </p:txBody>
      </p:sp>
      <p:grpSp>
        <p:nvGrpSpPr>
          <p:cNvPr id="316526" name="Group 110"/>
          <p:cNvGrpSpPr>
            <a:grpSpLocks/>
          </p:cNvGrpSpPr>
          <p:nvPr/>
        </p:nvGrpSpPr>
        <p:grpSpPr bwMode="auto">
          <a:xfrm>
            <a:off x="76200" y="0"/>
            <a:ext cx="5257800" cy="6356350"/>
            <a:chOff x="48" y="0"/>
            <a:chExt cx="3312" cy="4004"/>
          </a:xfrm>
        </p:grpSpPr>
        <p:sp>
          <p:nvSpPr>
            <p:cNvPr id="121932" name="Text Box 29"/>
            <p:cNvSpPr txBox="1">
              <a:spLocks noChangeArrowheads="1"/>
            </p:cNvSpPr>
            <p:nvPr/>
          </p:nvSpPr>
          <p:spPr bwMode="auto">
            <a:xfrm>
              <a:off x="48" y="2304"/>
              <a:ext cx="933"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startDocument</a:t>
              </a:r>
              <a:r>
                <a:rPr lang="fr-FR" altLang="fr-FR" sz="1400"/>
                <a:t> ()</a:t>
              </a:r>
              <a:endParaRPr lang="en-US" altLang="fr-FR" sz="1400"/>
            </a:p>
          </p:txBody>
        </p:sp>
        <p:sp>
          <p:nvSpPr>
            <p:cNvPr id="121933" name="Text Box 36"/>
            <p:cNvSpPr txBox="1">
              <a:spLocks noChangeArrowheads="1"/>
            </p:cNvSpPr>
            <p:nvPr/>
          </p:nvSpPr>
          <p:spPr bwMode="auto">
            <a:xfrm>
              <a:off x="2256" y="3754"/>
              <a:ext cx="600"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Debut -</a:t>
              </a:r>
              <a:endParaRPr lang="en-US" altLang="fr-FR" sz="1800"/>
            </a:p>
          </p:txBody>
        </p:sp>
        <p:sp>
          <p:nvSpPr>
            <p:cNvPr id="121934" name="AutoShape 50"/>
            <p:cNvSpPr>
              <a:spLocks noChangeArrowheads="1"/>
            </p:cNvSpPr>
            <p:nvPr/>
          </p:nvSpPr>
          <p:spPr bwMode="auto">
            <a:xfrm>
              <a:off x="3120" y="384"/>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35" name="AutoShape 56"/>
            <p:cNvSpPr>
              <a:spLocks noChangeArrowheads="1"/>
            </p:cNvSpPr>
            <p:nvPr/>
          </p:nvSpPr>
          <p:spPr bwMode="auto">
            <a:xfrm>
              <a:off x="1728" y="0"/>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316527" name="Group 111"/>
          <p:cNvGrpSpPr>
            <a:grpSpLocks/>
          </p:cNvGrpSpPr>
          <p:nvPr/>
        </p:nvGrpSpPr>
        <p:grpSpPr bwMode="auto">
          <a:xfrm>
            <a:off x="76200" y="152400"/>
            <a:ext cx="7419975" cy="6203950"/>
            <a:chOff x="48" y="96"/>
            <a:chExt cx="4674" cy="3908"/>
          </a:xfrm>
        </p:grpSpPr>
        <p:sp>
          <p:nvSpPr>
            <p:cNvPr id="121928" name="Text Box 16"/>
            <p:cNvSpPr txBox="1">
              <a:spLocks noChangeArrowheads="1"/>
            </p:cNvSpPr>
            <p:nvPr/>
          </p:nvSpPr>
          <p:spPr bwMode="auto">
            <a:xfrm>
              <a:off x="48" y="2496"/>
              <a:ext cx="2262" cy="326"/>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startElement</a:t>
              </a:r>
              <a:r>
                <a:rPr lang="fr-FR" altLang="fr-FR" sz="1400"/>
                <a:t> ("livre", [isbn="</a:t>
              </a:r>
              <a:r>
                <a:rPr kumimoji="1" lang="fr-FR" altLang="ja-JP" sz="1400"/>
                <a:t>2-212-08932-5</a:t>
              </a:r>
              <a:r>
                <a:rPr lang="fr-FR" altLang="fr-FR" sz="1400"/>
                <a:t>", </a:t>
              </a:r>
            </a:p>
            <a:p>
              <a:pPr eaLnBrk="1" hangingPunct="1">
                <a:spcBef>
                  <a:spcPct val="0"/>
                </a:spcBef>
                <a:buFontTx/>
                <a:buNone/>
              </a:pPr>
              <a:r>
                <a:rPr lang="fr-FR" altLang="fr-FR" sz="1400"/>
                <a:t>                                     date="1995"&gt;])</a:t>
              </a:r>
              <a:endParaRPr lang="en-US" altLang="fr-FR" sz="1400"/>
            </a:p>
          </p:txBody>
        </p:sp>
        <p:sp>
          <p:nvSpPr>
            <p:cNvPr id="121929" name="Text Box 37"/>
            <p:cNvSpPr txBox="1">
              <a:spLocks noChangeArrowheads="1"/>
            </p:cNvSpPr>
            <p:nvPr/>
          </p:nvSpPr>
          <p:spPr bwMode="auto">
            <a:xfrm>
              <a:off x="2832" y="3754"/>
              <a:ext cx="1890"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livre [2-212-089-5, 1995]: (</a:t>
              </a:r>
              <a:endParaRPr lang="en-US" altLang="fr-FR" sz="1800"/>
            </a:p>
          </p:txBody>
        </p:sp>
        <p:sp>
          <p:nvSpPr>
            <p:cNvPr id="121930" name="AutoShape 51"/>
            <p:cNvSpPr>
              <a:spLocks noChangeArrowheads="1"/>
            </p:cNvSpPr>
            <p:nvPr/>
          </p:nvSpPr>
          <p:spPr bwMode="auto">
            <a:xfrm>
              <a:off x="3120" y="816"/>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31" name="AutoShape 57"/>
            <p:cNvSpPr>
              <a:spLocks noChangeArrowheads="1"/>
            </p:cNvSpPr>
            <p:nvPr/>
          </p:nvSpPr>
          <p:spPr bwMode="auto">
            <a:xfrm>
              <a:off x="1728" y="96"/>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sp>
        <p:nvSpPr>
          <p:cNvPr id="121871" name="Text Box 59"/>
          <p:cNvSpPr txBox="1">
            <a:spLocks noChangeArrowheads="1"/>
          </p:cNvSpPr>
          <p:nvPr/>
        </p:nvSpPr>
        <p:spPr bwMode="auto">
          <a:xfrm>
            <a:off x="0" y="66675"/>
            <a:ext cx="2667000" cy="2790825"/>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600">
                <a:solidFill>
                  <a:srgbClr val="0066CC"/>
                </a:solidFill>
              </a:rPr>
              <a:t>&lt;livre isbn="</a:t>
            </a:r>
            <a:r>
              <a:rPr kumimoji="1" lang="fr-FR" altLang="ja-JP" sz="1600" b="1">
                <a:solidFill>
                  <a:srgbClr val="008000"/>
                </a:solidFill>
              </a:rPr>
              <a:t>2-212-08932-5</a:t>
            </a:r>
            <a:r>
              <a:rPr lang="fr-FR" altLang="fr-FR" sz="1600">
                <a:solidFill>
                  <a:srgbClr val="0066CC"/>
                </a:solidFill>
              </a:rPr>
              <a:t>" date="</a:t>
            </a:r>
            <a:r>
              <a:rPr lang="fr-FR" altLang="fr-FR" sz="1600" b="1">
                <a:solidFill>
                  <a:srgbClr val="008000"/>
                </a:solidFill>
              </a:rPr>
              <a:t>1995</a:t>
            </a:r>
            <a:r>
              <a:rPr lang="fr-FR" altLang="fr-FR" sz="1600">
                <a:solidFill>
                  <a:srgbClr val="0066CC"/>
                </a:solidFill>
              </a:rPr>
              <a:t>"&gt;</a:t>
            </a:r>
          </a:p>
          <a:p>
            <a:pPr eaLnBrk="1" hangingPunct="1">
              <a:spcBef>
                <a:spcPct val="0"/>
              </a:spcBef>
              <a:buFontTx/>
              <a:buNone/>
            </a:pPr>
            <a:r>
              <a:rPr lang="fr-FR" altLang="fr-FR" sz="1600">
                <a:solidFill>
                  <a:srgbClr val="0066CC"/>
                </a:solidFill>
              </a:rPr>
              <a:t>&lt;titre&gt;</a:t>
            </a:r>
          </a:p>
          <a:p>
            <a:pPr eaLnBrk="1" hangingPunct="1">
              <a:spcBef>
                <a:spcPct val="0"/>
              </a:spcBef>
              <a:buFontTx/>
              <a:buNone/>
            </a:pPr>
            <a:r>
              <a:rPr lang="fr-FR" altLang="fr-FR" sz="1600">
                <a:solidFill>
                  <a:srgbClr val="0066CC"/>
                </a:solidFill>
              </a:rPr>
              <a:t>    </a:t>
            </a:r>
            <a:r>
              <a:rPr lang="fr-FR" altLang="fr-FR" sz="1600" b="1"/>
              <a:t>Linux Kernel 2.0</a:t>
            </a:r>
          </a:p>
          <a:p>
            <a:pPr eaLnBrk="1" hangingPunct="1">
              <a:spcBef>
                <a:spcPct val="0"/>
              </a:spcBef>
              <a:buFontTx/>
              <a:buNone/>
            </a:pPr>
            <a:r>
              <a:rPr lang="fr-FR" altLang="fr-FR" sz="1600">
                <a:solidFill>
                  <a:srgbClr val="0066CC"/>
                </a:solidFill>
              </a:rPr>
              <a:t>&lt;/titre&gt;</a:t>
            </a:r>
          </a:p>
          <a:p>
            <a:pPr eaLnBrk="1" hangingPunct="1">
              <a:spcBef>
                <a:spcPct val="0"/>
              </a:spcBef>
              <a:buFontTx/>
              <a:buNone/>
            </a:pPr>
            <a:r>
              <a:rPr lang="fr-FR" altLang="fr-FR" sz="1600">
                <a:solidFill>
                  <a:srgbClr val="0066CC"/>
                </a:solidFill>
              </a:rPr>
              <a:t>&lt;auteur id="</a:t>
            </a:r>
            <a:r>
              <a:rPr lang="fr-FR" altLang="fr-FR" sz="1600" b="1"/>
              <a:t>1</a:t>
            </a:r>
            <a:r>
              <a:rPr lang="fr-FR" altLang="fr-FR" sz="1600">
                <a:solidFill>
                  <a:srgbClr val="0066CC"/>
                </a:solidFill>
              </a:rPr>
              <a:t>"&gt;</a:t>
            </a:r>
          </a:p>
          <a:p>
            <a:pPr eaLnBrk="1" hangingPunct="1">
              <a:spcBef>
                <a:spcPct val="0"/>
              </a:spcBef>
              <a:buFontTx/>
              <a:buNone/>
            </a:pPr>
            <a:r>
              <a:rPr lang="fr-FR" altLang="fr-FR" sz="1600">
                <a:solidFill>
                  <a:srgbClr val="0066CC"/>
                </a:solidFill>
              </a:rPr>
              <a:t>           &lt;nom&gt;</a:t>
            </a:r>
          </a:p>
          <a:p>
            <a:pPr eaLnBrk="1" hangingPunct="1">
              <a:spcBef>
                <a:spcPct val="0"/>
              </a:spcBef>
              <a:buFontTx/>
              <a:buNone/>
            </a:pPr>
            <a:r>
              <a:rPr lang="fr-FR" altLang="fr-FR" sz="1600">
                <a:solidFill>
                  <a:srgbClr val="0066CC"/>
                </a:solidFill>
              </a:rPr>
              <a:t>                </a:t>
            </a:r>
            <a:r>
              <a:rPr lang="fr-FR" altLang="fr-FR" sz="1600" b="1"/>
              <a:t>Card</a:t>
            </a:r>
          </a:p>
          <a:p>
            <a:pPr eaLnBrk="1" hangingPunct="1">
              <a:spcBef>
                <a:spcPct val="0"/>
              </a:spcBef>
              <a:buFontTx/>
              <a:buNone/>
            </a:pPr>
            <a:r>
              <a:rPr lang="fr-FR" altLang="fr-FR" sz="1600" b="1"/>
              <a:t>          </a:t>
            </a:r>
            <a:r>
              <a:rPr lang="fr-FR" altLang="fr-FR" sz="1600">
                <a:solidFill>
                  <a:srgbClr val="0066CC"/>
                </a:solidFill>
              </a:rPr>
              <a:t>&lt;/nom&gt;</a:t>
            </a:r>
          </a:p>
          <a:p>
            <a:pPr eaLnBrk="1" hangingPunct="1">
              <a:spcBef>
                <a:spcPct val="0"/>
              </a:spcBef>
              <a:buFontTx/>
              <a:buNone/>
            </a:pPr>
            <a:r>
              <a:rPr lang="fr-FR" altLang="fr-FR" sz="1600">
                <a:solidFill>
                  <a:srgbClr val="0066CC"/>
                </a:solidFill>
              </a:rPr>
              <a:t>&lt;/auteur&gt;</a:t>
            </a:r>
          </a:p>
          <a:p>
            <a:pPr eaLnBrk="1" hangingPunct="1">
              <a:spcBef>
                <a:spcPct val="0"/>
              </a:spcBef>
              <a:buFontTx/>
              <a:buNone/>
            </a:pPr>
            <a:r>
              <a:rPr lang="fr-FR" altLang="fr-FR" sz="1600">
                <a:solidFill>
                  <a:srgbClr val="0066CC"/>
                </a:solidFill>
              </a:rPr>
              <a:t>&lt;/livre&gt;</a:t>
            </a:r>
            <a:endParaRPr lang="en-US" altLang="fr-FR" sz="1600"/>
          </a:p>
        </p:txBody>
      </p:sp>
      <p:grpSp>
        <p:nvGrpSpPr>
          <p:cNvPr id="316539" name="Group 123"/>
          <p:cNvGrpSpPr>
            <a:grpSpLocks/>
          </p:cNvGrpSpPr>
          <p:nvPr/>
        </p:nvGrpSpPr>
        <p:grpSpPr bwMode="auto">
          <a:xfrm>
            <a:off x="76200" y="2819400"/>
            <a:ext cx="6096000" cy="4054475"/>
            <a:chOff x="48" y="1776"/>
            <a:chExt cx="3840" cy="2554"/>
          </a:xfrm>
        </p:grpSpPr>
        <p:sp>
          <p:nvSpPr>
            <p:cNvPr id="121924" name="Text Box 28"/>
            <p:cNvSpPr txBox="1">
              <a:spLocks noChangeArrowheads="1"/>
            </p:cNvSpPr>
            <p:nvPr/>
          </p:nvSpPr>
          <p:spPr bwMode="auto">
            <a:xfrm>
              <a:off x="48" y="4032"/>
              <a:ext cx="883"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endDocument</a:t>
              </a:r>
              <a:r>
                <a:rPr lang="fr-FR" altLang="fr-FR" sz="1400"/>
                <a:t> ()</a:t>
              </a:r>
              <a:endParaRPr lang="en-US" altLang="fr-FR" sz="1400"/>
            </a:p>
          </p:txBody>
        </p:sp>
        <p:sp>
          <p:nvSpPr>
            <p:cNvPr id="121925" name="AutoShape 54"/>
            <p:cNvSpPr>
              <a:spLocks noChangeArrowheads="1"/>
            </p:cNvSpPr>
            <p:nvPr/>
          </p:nvSpPr>
          <p:spPr bwMode="auto">
            <a:xfrm>
              <a:off x="3120" y="3216"/>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26" name="AutoShape 70"/>
            <p:cNvSpPr>
              <a:spLocks noChangeArrowheads="1"/>
            </p:cNvSpPr>
            <p:nvPr/>
          </p:nvSpPr>
          <p:spPr bwMode="auto">
            <a:xfrm>
              <a:off x="1728" y="1776"/>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27" name="Text Box 97"/>
            <p:cNvSpPr txBox="1">
              <a:spLocks noChangeArrowheads="1"/>
            </p:cNvSpPr>
            <p:nvPr/>
          </p:nvSpPr>
          <p:spPr bwMode="auto">
            <a:xfrm>
              <a:off x="3466" y="4080"/>
              <a:ext cx="422"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 Fin</a:t>
              </a:r>
              <a:endParaRPr lang="en-US" altLang="fr-FR" sz="1800"/>
            </a:p>
          </p:txBody>
        </p:sp>
      </p:grpSp>
      <p:grpSp>
        <p:nvGrpSpPr>
          <p:cNvPr id="316528" name="Group 112"/>
          <p:cNvGrpSpPr>
            <a:grpSpLocks/>
          </p:cNvGrpSpPr>
          <p:nvPr/>
        </p:nvGrpSpPr>
        <p:grpSpPr bwMode="auto">
          <a:xfrm>
            <a:off x="85725" y="609600"/>
            <a:ext cx="5248275" cy="6035675"/>
            <a:chOff x="54" y="384"/>
            <a:chExt cx="3306" cy="3802"/>
          </a:xfrm>
        </p:grpSpPr>
        <p:sp>
          <p:nvSpPr>
            <p:cNvPr id="121920" name="Text Box 17"/>
            <p:cNvSpPr txBox="1">
              <a:spLocks noChangeArrowheads="1"/>
            </p:cNvSpPr>
            <p:nvPr/>
          </p:nvSpPr>
          <p:spPr bwMode="auto">
            <a:xfrm>
              <a:off x="54" y="2736"/>
              <a:ext cx="1242"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startElement</a:t>
              </a:r>
              <a:r>
                <a:rPr lang="fr-FR" altLang="fr-FR" sz="1400"/>
                <a:t> ("titre", [])</a:t>
              </a:r>
              <a:endParaRPr lang="en-US" altLang="fr-FR" sz="1400"/>
            </a:p>
          </p:txBody>
        </p:sp>
        <p:sp>
          <p:nvSpPr>
            <p:cNvPr id="121921" name="AutoShape 61"/>
            <p:cNvSpPr>
              <a:spLocks noChangeArrowheads="1"/>
            </p:cNvSpPr>
            <p:nvPr/>
          </p:nvSpPr>
          <p:spPr bwMode="auto">
            <a:xfrm>
              <a:off x="1728" y="384"/>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22" name="AutoShape 76"/>
            <p:cNvSpPr>
              <a:spLocks noChangeArrowheads="1"/>
            </p:cNvSpPr>
            <p:nvPr/>
          </p:nvSpPr>
          <p:spPr bwMode="auto">
            <a:xfrm>
              <a:off x="3120" y="912"/>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23" name="Text Box 98"/>
            <p:cNvSpPr txBox="1">
              <a:spLocks noChangeArrowheads="1"/>
            </p:cNvSpPr>
            <p:nvPr/>
          </p:nvSpPr>
          <p:spPr bwMode="auto">
            <a:xfrm>
              <a:off x="2256" y="3936"/>
              <a:ext cx="695"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titre [] : (</a:t>
              </a:r>
              <a:endParaRPr lang="en-US" altLang="fr-FR" sz="1800"/>
            </a:p>
          </p:txBody>
        </p:sp>
      </p:grpSp>
      <p:grpSp>
        <p:nvGrpSpPr>
          <p:cNvPr id="316529" name="Group 113"/>
          <p:cNvGrpSpPr>
            <a:grpSpLocks/>
          </p:cNvGrpSpPr>
          <p:nvPr/>
        </p:nvGrpSpPr>
        <p:grpSpPr bwMode="auto">
          <a:xfrm>
            <a:off x="76200" y="838200"/>
            <a:ext cx="6421438" cy="5807075"/>
            <a:chOff x="48" y="528"/>
            <a:chExt cx="4045" cy="3658"/>
          </a:xfrm>
        </p:grpSpPr>
        <p:sp>
          <p:nvSpPr>
            <p:cNvPr id="121916" name="AutoShape 52"/>
            <p:cNvSpPr>
              <a:spLocks noChangeArrowheads="1"/>
            </p:cNvSpPr>
            <p:nvPr/>
          </p:nvSpPr>
          <p:spPr bwMode="auto">
            <a:xfrm>
              <a:off x="3120" y="2064"/>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17" name="AutoShape 62"/>
            <p:cNvSpPr>
              <a:spLocks noChangeArrowheads="1"/>
            </p:cNvSpPr>
            <p:nvPr/>
          </p:nvSpPr>
          <p:spPr bwMode="auto">
            <a:xfrm>
              <a:off x="1728" y="528"/>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18" name="Text Box 99"/>
            <p:cNvSpPr txBox="1">
              <a:spLocks noChangeArrowheads="1"/>
            </p:cNvSpPr>
            <p:nvPr/>
          </p:nvSpPr>
          <p:spPr bwMode="auto">
            <a:xfrm>
              <a:off x="2880" y="3936"/>
              <a:ext cx="1213"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Linux Kernel 2.0</a:t>
              </a:r>
              <a:endParaRPr lang="en-US" altLang="fr-FR" sz="1800">
                <a:solidFill>
                  <a:srgbClr val="0066CC"/>
                </a:solidFill>
              </a:endParaRPr>
            </a:p>
          </p:txBody>
        </p:sp>
        <p:sp>
          <p:nvSpPr>
            <p:cNvPr id="121919" name="Text Box 103"/>
            <p:cNvSpPr txBox="1">
              <a:spLocks noChangeArrowheads="1"/>
            </p:cNvSpPr>
            <p:nvPr/>
          </p:nvSpPr>
          <p:spPr bwMode="auto">
            <a:xfrm>
              <a:off x="48" y="2880"/>
              <a:ext cx="2256"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characters</a:t>
              </a:r>
              <a:r>
                <a:rPr lang="fr-FR" altLang="fr-FR" sz="1400"/>
                <a:t> ("Linux Kernel 2.0", 0, 16)</a:t>
              </a:r>
              <a:endParaRPr lang="en-US" altLang="fr-FR" sz="1400"/>
            </a:p>
          </p:txBody>
        </p:sp>
      </p:grpSp>
      <p:grpSp>
        <p:nvGrpSpPr>
          <p:cNvPr id="316530" name="Group 114"/>
          <p:cNvGrpSpPr>
            <a:grpSpLocks/>
          </p:cNvGrpSpPr>
          <p:nvPr/>
        </p:nvGrpSpPr>
        <p:grpSpPr bwMode="auto">
          <a:xfrm>
            <a:off x="76200" y="1066800"/>
            <a:ext cx="6553200" cy="5578475"/>
            <a:chOff x="48" y="672"/>
            <a:chExt cx="4128" cy="3514"/>
          </a:xfrm>
        </p:grpSpPr>
        <p:sp>
          <p:nvSpPr>
            <p:cNvPr id="121912" name="AutoShape 53"/>
            <p:cNvSpPr>
              <a:spLocks noChangeArrowheads="1"/>
            </p:cNvSpPr>
            <p:nvPr/>
          </p:nvSpPr>
          <p:spPr bwMode="auto">
            <a:xfrm>
              <a:off x="3120" y="2736"/>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13" name="AutoShape 63"/>
            <p:cNvSpPr>
              <a:spLocks noChangeArrowheads="1"/>
            </p:cNvSpPr>
            <p:nvPr/>
          </p:nvSpPr>
          <p:spPr bwMode="auto">
            <a:xfrm>
              <a:off x="1728" y="672"/>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14" name="Text Box 100"/>
            <p:cNvSpPr txBox="1">
              <a:spLocks noChangeArrowheads="1"/>
            </p:cNvSpPr>
            <p:nvPr/>
          </p:nvSpPr>
          <p:spPr bwMode="auto">
            <a:xfrm>
              <a:off x="4007" y="3936"/>
              <a:ext cx="169"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t>
              </a:r>
              <a:endParaRPr lang="en-US" altLang="fr-FR" sz="1800"/>
            </a:p>
          </p:txBody>
        </p:sp>
        <p:sp>
          <p:nvSpPr>
            <p:cNvPr id="121915" name="Text Box 104"/>
            <p:cNvSpPr txBox="1">
              <a:spLocks noChangeArrowheads="1"/>
            </p:cNvSpPr>
            <p:nvPr/>
          </p:nvSpPr>
          <p:spPr bwMode="auto">
            <a:xfrm>
              <a:off x="48" y="3024"/>
              <a:ext cx="1062"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endElement</a:t>
              </a:r>
              <a:r>
                <a:rPr lang="fr-FR" altLang="fr-FR" sz="1400"/>
                <a:t> ("titre")</a:t>
              </a:r>
              <a:endParaRPr lang="en-US" altLang="fr-FR" sz="1400"/>
            </a:p>
          </p:txBody>
        </p:sp>
      </p:grpSp>
      <p:grpSp>
        <p:nvGrpSpPr>
          <p:cNvPr id="316533" name="Group 117"/>
          <p:cNvGrpSpPr>
            <a:grpSpLocks/>
          </p:cNvGrpSpPr>
          <p:nvPr/>
        </p:nvGrpSpPr>
        <p:grpSpPr bwMode="auto">
          <a:xfrm>
            <a:off x="76200" y="1905000"/>
            <a:ext cx="5257800" cy="4984750"/>
            <a:chOff x="48" y="1200"/>
            <a:chExt cx="3312" cy="3140"/>
          </a:xfrm>
        </p:grpSpPr>
        <p:sp>
          <p:nvSpPr>
            <p:cNvPr id="121908" name="Text Box 25"/>
            <p:cNvSpPr txBox="1">
              <a:spLocks noChangeArrowheads="1"/>
            </p:cNvSpPr>
            <p:nvPr/>
          </p:nvSpPr>
          <p:spPr bwMode="auto">
            <a:xfrm>
              <a:off x="48" y="3456"/>
              <a:ext cx="1421"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characters</a:t>
              </a:r>
              <a:r>
                <a:rPr lang="fr-FR" altLang="fr-FR" sz="1400"/>
                <a:t> ("Card", 0, 4)</a:t>
              </a:r>
              <a:endParaRPr lang="en-US" altLang="fr-FR" sz="1400"/>
            </a:p>
          </p:txBody>
        </p:sp>
        <p:sp>
          <p:nvSpPr>
            <p:cNvPr id="121909" name="AutoShape 66"/>
            <p:cNvSpPr>
              <a:spLocks noChangeArrowheads="1"/>
            </p:cNvSpPr>
            <p:nvPr/>
          </p:nvSpPr>
          <p:spPr bwMode="auto">
            <a:xfrm>
              <a:off x="1728" y="1200"/>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10" name="Text Box 94"/>
            <p:cNvSpPr txBox="1">
              <a:spLocks noChangeArrowheads="1"/>
            </p:cNvSpPr>
            <p:nvPr/>
          </p:nvSpPr>
          <p:spPr bwMode="auto">
            <a:xfrm>
              <a:off x="2885" y="4090"/>
              <a:ext cx="427"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Card</a:t>
              </a:r>
              <a:endParaRPr lang="en-US" altLang="fr-FR" sz="1800">
                <a:solidFill>
                  <a:srgbClr val="0066CC"/>
                </a:solidFill>
              </a:endParaRPr>
            </a:p>
          </p:txBody>
        </p:sp>
        <p:sp>
          <p:nvSpPr>
            <p:cNvPr id="121911" name="AutoShape 105"/>
            <p:cNvSpPr>
              <a:spLocks noChangeArrowheads="1"/>
            </p:cNvSpPr>
            <p:nvPr/>
          </p:nvSpPr>
          <p:spPr bwMode="auto">
            <a:xfrm>
              <a:off x="3120" y="2160"/>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316531" name="Group 115"/>
          <p:cNvGrpSpPr>
            <a:grpSpLocks/>
          </p:cNvGrpSpPr>
          <p:nvPr/>
        </p:nvGrpSpPr>
        <p:grpSpPr bwMode="auto">
          <a:xfrm>
            <a:off x="76200" y="1371600"/>
            <a:ext cx="7924800" cy="5273675"/>
            <a:chOff x="48" y="864"/>
            <a:chExt cx="4992" cy="3322"/>
          </a:xfrm>
        </p:grpSpPr>
        <p:sp>
          <p:nvSpPr>
            <p:cNvPr id="121904" name="Text Box 19"/>
            <p:cNvSpPr txBox="1">
              <a:spLocks noChangeArrowheads="1"/>
            </p:cNvSpPr>
            <p:nvPr/>
          </p:nvSpPr>
          <p:spPr bwMode="auto">
            <a:xfrm>
              <a:off x="48" y="3168"/>
              <a:ext cx="1640"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startElement</a:t>
              </a:r>
              <a:r>
                <a:rPr lang="fr-FR" altLang="fr-FR" sz="1400"/>
                <a:t> ("auteur", [id="1"])</a:t>
              </a:r>
              <a:endParaRPr lang="en-US" altLang="fr-FR" sz="1400"/>
            </a:p>
          </p:txBody>
        </p:sp>
        <p:sp>
          <p:nvSpPr>
            <p:cNvPr id="121905" name="Text Box 40"/>
            <p:cNvSpPr txBox="1">
              <a:spLocks noChangeArrowheads="1"/>
            </p:cNvSpPr>
            <p:nvPr/>
          </p:nvSpPr>
          <p:spPr bwMode="auto">
            <a:xfrm>
              <a:off x="4122" y="3936"/>
              <a:ext cx="9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auteur [1] : (</a:t>
              </a:r>
              <a:endParaRPr lang="en-US" altLang="fr-FR" sz="1800"/>
            </a:p>
          </p:txBody>
        </p:sp>
        <p:sp>
          <p:nvSpPr>
            <p:cNvPr id="121906" name="AutoShape 64"/>
            <p:cNvSpPr>
              <a:spLocks noChangeArrowheads="1"/>
            </p:cNvSpPr>
            <p:nvPr/>
          </p:nvSpPr>
          <p:spPr bwMode="auto">
            <a:xfrm>
              <a:off x="1728" y="864"/>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07" name="AutoShape 77"/>
            <p:cNvSpPr>
              <a:spLocks noChangeArrowheads="1"/>
            </p:cNvSpPr>
            <p:nvPr/>
          </p:nvSpPr>
          <p:spPr bwMode="auto">
            <a:xfrm>
              <a:off x="3120" y="1017"/>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316532" name="Group 116"/>
          <p:cNvGrpSpPr>
            <a:grpSpLocks/>
          </p:cNvGrpSpPr>
          <p:nvPr/>
        </p:nvGrpSpPr>
        <p:grpSpPr bwMode="auto">
          <a:xfrm>
            <a:off x="76200" y="1600200"/>
            <a:ext cx="5257800" cy="5273675"/>
            <a:chOff x="48" y="1008"/>
            <a:chExt cx="3312" cy="3322"/>
          </a:xfrm>
        </p:grpSpPr>
        <p:sp>
          <p:nvSpPr>
            <p:cNvPr id="121900" name="Text Box 23"/>
            <p:cNvSpPr txBox="1">
              <a:spLocks noChangeArrowheads="1"/>
            </p:cNvSpPr>
            <p:nvPr/>
          </p:nvSpPr>
          <p:spPr bwMode="auto">
            <a:xfrm>
              <a:off x="48" y="3312"/>
              <a:ext cx="1261"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startElement</a:t>
              </a:r>
              <a:r>
                <a:rPr lang="fr-FR" altLang="fr-FR" sz="1400"/>
                <a:t> ("nom", [])</a:t>
              </a:r>
              <a:endParaRPr lang="en-US" altLang="fr-FR" sz="1400"/>
            </a:p>
          </p:txBody>
        </p:sp>
        <p:sp>
          <p:nvSpPr>
            <p:cNvPr id="121901" name="AutoShape 65"/>
            <p:cNvSpPr>
              <a:spLocks noChangeArrowheads="1"/>
            </p:cNvSpPr>
            <p:nvPr/>
          </p:nvSpPr>
          <p:spPr bwMode="auto">
            <a:xfrm>
              <a:off x="1728" y="1008"/>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902" name="Text Box 92"/>
            <p:cNvSpPr txBox="1">
              <a:spLocks noChangeArrowheads="1"/>
            </p:cNvSpPr>
            <p:nvPr/>
          </p:nvSpPr>
          <p:spPr bwMode="auto">
            <a:xfrm>
              <a:off x="2256" y="4080"/>
              <a:ext cx="763"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nom [] : ( </a:t>
              </a:r>
              <a:endParaRPr lang="en-US" altLang="fr-FR" sz="1800"/>
            </a:p>
          </p:txBody>
        </p:sp>
        <p:sp>
          <p:nvSpPr>
            <p:cNvPr id="121903" name="AutoShape 78"/>
            <p:cNvSpPr>
              <a:spLocks noChangeArrowheads="1"/>
            </p:cNvSpPr>
            <p:nvPr/>
          </p:nvSpPr>
          <p:spPr bwMode="auto">
            <a:xfrm>
              <a:off x="3120" y="1122"/>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316535" name="Group 119"/>
          <p:cNvGrpSpPr>
            <a:grpSpLocks/>
          </p:cNvGrpSpPr>
          <p:nvPr/>
        </p:nvGrpSpPr>
        <p:grpSpPr bwMode="auto">
          <a:xfrm>
            <a:off x="0" y="2362200"/>
            <a:ext cx="5472113" cy="4497388"/>
            <a:chOff x="0" y="1488"/>
            <a:chExt cx="3447" cy="2833"/>
          </a:xfrm>
        </p:grpSpPr>
        <p:sp>
          <p:nvSpPr>
            <p:cNvPr id="121896" name="Text Box 27"/>
            <p:cNvSpPr txBox="1">
              <a:spLocks noChangeArrowheads="1"/>
            </p:cNvSpPr>
            <p:nvPr/>
          </p:nvSpPr>
          <p:spPr bwMode="auto">
            <a:xfrm>
              <a:off x="0" y="3744"/>
              <a:ext cx="1162"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endElement</a:t>
              </a:r>
              <a:r>
                <a:rPr lang="fr-FR" altLang="fr-FR" sz="1400"/>
                <a:t> ("auteur")</a:t>
              </a:r>
              <a:endParaRPr lang="en-US" altLang="fr-FR" sz="1400"/>
            </a:p>
          </p:txBody>
        </p:sp>
        <p:sp>
          <p:nvSpPr>
            <p:cNvPr id="121897" name="AutoShape 68"/>
            <p:cNvSpPr>
              <a:spLocks noChangeArrowheads="1"/>
            </p:cNvSpPr>
            <p:nvPr/>
          </p:nvSpPr>
          <p:spPr bwMode="auto">
            <a:xfrm>
              <a:off x="1690" y="1488"/>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98" name="Text Box 96"/>
            <p:cNvSpPr txBox="1">
              <a:spLocks noChangeArrowheads="1"/>
            </p:cNvSpPr>
            <p:nvPr/>
          </p:nvSpPr>
          <p:spPr bwMode="auto">
            <a:xfrm>
              <a:off x="3278" y="4071"/>
              <a:ext cx="169"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t>
              </a:r>
              <a:endParaRPr lang="en-US" altLang="fr-FR" sz="1800"/>
            </a:p>
          </p:txBody>
        </p:sp>
        <p:sp>
          <p:nvSpPr>
            <p:cNvPr id="121899" name="AutoShape 107"/>
            <p:cNvSpPr>
              <a:spLocks noChangeArrowheads="1"/>
            </p:cNvSpPr>
            <p:nvPr/>
          </p:nvSpPr>
          <p:spPr bwMode="auto">
            <a:xfrm>
              <a:off x="3120" y="2832"/>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316534" name="Group 118"/>
          <p:cNvGrpSpPr>
            <a:grpSpLocks/>
          </p:cNvGrpSpPr>
          <p:nvPr/>
        </p:nvGrpSpPr>
        <p:grpSpPr bwMode="auto">
          <a:xfrm>
            <a:off x="15875" y="2125663"/>
            <a:ext cx="5373688" cy="4732337"/>
            <a:chOff x="48" y="1344"/>
            <a:chExt cx="3385" cy="2981"/>
          </a:xfrm>
        </p:grpSpPr>
        <p:sp>
          <p:nvSpPr>
            <p:cNvPr id="121892" name="Text Box 47"/>
            <p:cNvSpPr txBox="1">
              <a:spLocks noChangeArrowheads="1"/>
            </p:cNvSpPr>
            <p:nvPr/>
          </p:nvSpPr>
          <p:spPr bwMode="auto">
            <a:xfrm>
              <a:off x="48" y="3600"/>
              <a:ext cx="1081"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endElement</a:t>
              </a:r>
              <a:r>
                <a:rPr lang="fr-FR" altLang="fr-FR" sz="1400"/>
                <a:t> ("nom")</a:t>
              </a:r>
              <a:endParaRPr lang="en-US" altLang="fr-FR" sz="1400"/>
            </a:p>
          </p:txBody>
        </p:sp>
        <p:sp>
          <p:nvSpPr>
            <p:cNvPr id="121893" name="AutoShape 67"/>
            <p:cNvSpPr>
              <a:spLocks noChangeArrowheads="1"/>
            </p:cNvSpPr>
            <p:nvPr/>
          </p:nvSpPr>
          <p:spPr bwMode="auto">
            <a:xfrm>
              <a:off x="1728" y="1344"/>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94" name="AutoShape 106"/>
            <p:cNvSpPr>
              <a:spLocks noChangeArrowheads="1"/>
            </p:cNvSpPr>
            <p:nvPr/>
          </p:nvSpPr>
          <p:spPr bwMode="auto">
            <a:xfrm>
              <a:off x="3120" y="2784"/>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95" name="Text Box 108"/>
            <p:cNvSpPr txBox="1">
              <a:spLocks noChangeArrowheads="1"/>
            </p:cNvSpPr>
            <p:nvPr/>
          </p:nvSpPr>
          <p:spPr bwMode="auto">
            <a:xfrm>
              <a:off x="3264" y="4075"/>
              <a:ext cx="169"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t>
              </a:r>
              <a:endParaRPr lang="en-US" altLang="fr-FR" sz="1800"/>
            </a:p>
          </p:txBody>
        </p:sp>
      </p:grpSp>
      <p:grpSp>
        <p:nvGrpSpPr>
          <p:cNvPr id="316538" name="Group 122"/>
          <p:cNvGrpSpPr>
            <a:grpSpLocks/>
          </p:cNvGrpSpPr>
          <p:nvPr/>
        </p:nvGrpSpPr>
        <p:grpSpPr bwMode="auto">
          <a:xfrm>
            <a:off x="76200" y="2590800"/>
            <a:ext cx="5526088" cy="4267200"/>
            <a:chOff x="48" y="1632"/>
            <a:chExt cx="3481" cy="2688"/>
          </a:xfrm>
        </p:grpSpPr>
        <p:sp>
          <p:nvSpPr>
            <p:cNvPr id="121888" name="AutoShape 69"/>
            <p:cNvSpPr>
              <a:spLocks noChangeArrowheads="1"/>
            </p:cNvSpPr>
            <p:nvPr/>
          </p:nvSpPr>
          <p:spPr bwMode="auto">
            <a:xfrm>
              <a:off x="1728" y="1632"/>
              <a:ext cx="192" cy="96"/>
            </a:xfrm>
            <a:prstGeom prst="leftArrow">
              <a:avLst>
                <a:gd name="adj1" fmla="val 50000"/>
                <a:gd name="adj2" fmla="val 50000"/>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89" name="AutoShape 109"/>
            <p:cNvSpPr>
              <a:spLocks noChangeArrowheads="1"/>
            </p:cNvSpPr>
            <p:nvPr/>
          </p:nvSpPr>
          <p:spPr bwMode="auto">
            <a:xfrm>
              <a:off x="3082" y="2880"/>
              <a:ext cx="240" cy="192"/>
            </a:xfrm>
            <a:prstGeom prst="rightArrow">
              <a:avLst>
                <a:gd name="adj1" fmla="val 62500"/>
                <a:gd name="adj2" fmla="val 739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90" name="Text Box 120"/>
            <p:cNvSpPr txBox="1">
              <a:spLocks noChangeArrowheads="1"/>
            </p:cNvSpPr>
            <p:nvPr/>
          </p:nvSpPr>
          <p:spPr bwMode="auto">
            <a:xfrm>
              <a:off x="48" y="3888"/>
              <a:ext cx="1087" cy="19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400" b="1"/>
                <a:t>endElement </a:t>
              </a:r>
              <a:r>
                <a:rPr lang="fr-FR" altLang="fr-FR" sz="1400"/>
                <a:t>("livre")</a:t>
              </a:r>
              <a:endParaRPr lang="en-US" altLang="fr-FR" sz="1400"/>
            </a:p>
          </p:txBody>
        </p:sp>
        <p:sp>
          <p:nvSpPr>
            <p:cNvPr id="121891" name="Text Box 121"/>
            <p:cNvSpPr txBox="1">
              <a:spLocks noChangeArrowheads="1"/>
            </p:cNvSpPr>
            <p:nvPr/>
          </p:nvSpPr>
          <p:spPr bwMode="auto">
            <a:xfrm>
              <a:off x="3360" y="4070"/>
              <a:ext cx="169"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a:t>
              </a:r>
              <a:endParaRPr lang="en-US" altLang="fr-FR" sz="1800"/>
            </a:p>
          </p:txBody>
        </p:sp>
      </p:grpSp>
      <p:sp>
        <p:nvSpPr>
          <p:cNvPr id="121882" name="AutoShape 125"/>
          <p:cNvSpPr>
            <a:spLocks noChangeArrowheads="1"/>
          </p:cNvSpPr>
          <p:nvPr/>
        </p:nvSpPr>
        <p:spPr bwMode="auto">
          <a:xfrm>
            <a:off x="3352800" y="0"/>
            <a:ext cx="609600" cy="4495800"/>
          </a:xfrm>
          <a:prstGeom prst="downArrow">
            <a:avLst>
              <a:gd name="adj1" fmla="val 50000"/>
              <a:gd name="adj2" fmla="val 184375"/>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83" name="AutoShape 126"/>
          <p:cNvSpPr>
            <a:spLocks noChangeArrowheads="1"/>
          </p:cNvSpPr>
          <p:nvPr/>
        </p:nvSpPr>
        <p:spPr bwMode="auto">
          <a:xfrm>
            <a:off x="7696200" y="5257800"/>
            <a:ext cx="533400" cy="914400"/>
          </a:xfrm>
          <a:prstGeom prst="downArrow">
            <a:avLst>
              <a:gd name="adj1" fmla="val 50000"/>
              <a:gd name="adj2" fmla="val 42857"/>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84" name="AutoShape 127"/>
          <p:cNvSpPr>
            <a:spLocks noChangeArrowheads="1"/>
          </p:cNvSpPr>
          <p:nvPr/>
        </p:nvSpPr>
        <p:spPr bwMode="auto">
          <a:xfrm rot="1944614">
            <a:off x="4083050" y="1851025"/>
            <a:ext cx="762000" cy="3962400"/>
          </a:xfrm>
          <a:prstGeom prst="upArrow">
            <a:avLst>
              <a:gd name="adj1" fmla="val 50000"/>
              <a:gd name="adj2" fmla="val 130000"/>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1885" name="Text Box 9"/>
          <p:cNvSpPr txBox="1">
            <a:spLocks noChangeArrowheads="1"/>
          </p:cNvSpPr>
          <p:nvPr/>
        </p:nvSpPr>
        <p:spPr bwMode="auto">
          <a:xfrm>
            <a:off x="3200400" y="3505200"/>
            <a:ext cx="1527175" cy="406400"/>
          </a:xfrm>
          <a:prstGeom prst="rect">
            <a:avLst/>
          </a:prstGeom>
          <a:solidFill>
            <a:schemeClr val="accent2"/>
          </a:solidFill>
          <a:ln w="9525">
            <a:solidFill>
              <a:schemeClr val="tx1"/>
            </a:solidFill>
            <a:miter lim="800000"/>
            <a:headEnd/>
            <a:tailEnd/>
          </a:ln>
          <a:effectLst>
            <a:outerShdw dist="107763" dir="2700000" algn="ctr" rotWithShape="0">
              <a:schemeClr val="bg2"/>
            </a:outerShdw>
          </a:effec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Parseur SAX</a:t>
            </a:r>
            <a:endParaRPr lang="en-US" altLang="fr-FR" sz="1800"/>
          </a:p>
        </p:txBody>
      </p:sp>
      <p:sp>
        <p:nvSpPr>
          <p:cNvPr id="121886" name="Text Box 128"/>
          <p:cNvSpPr txBox="1">
            <a:spLocks noChangeArrowheads="1"/>
          </p:cNvSpPr>
          <p:nvPr/>
        </p:nvSpPr>
        <p:spPr bwMode="auto">
          <a:xfrm>
            <a:off x="1066800" y="2743200"/>
            <a:ext cx="758825" cy="406400"/>
          </a:xfrm>
          <a:prstGeom prst="rect">
            <a:avLst/>
          </a:prstGeom>
          <a:solidFill>
            <a:schemeClr val="accent2"/>
          </a:solidFill>
          <a:ln w="9525">
            <a:solidFill>
              <a:schemeClr val="tx1"/>
            </a:solidFill>
            <a:miter lim="800000"/>
            <a:headEnd/>
            <a:tailEnd/>
          </a:ln>
          <a:effectLst>
            <a:outerShdw dist="107763" dir="2700000" algn="ctr" rotWithShape="0">
              <a:schemeClr val="bg2"/>
            </a:outerShdw>
          </a:effec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XML</a:t>
            </a:r>
            <a:endParaRPr lang="en-US" altLang="fr-FR" sz="1800"/>
          </a:p>
        </p:txBody>
      </p:sp>
      <p:sp>
        <p:nvSpPr>
          <p:cNvPr id="121887" name="Text Box 129"/>
          <p:cNvSpPr txBox="1">
            <a:spLocks noChangeArrowheads="1"/>
          </p:cNvSpPr>
          <p:nvPr/>
        </p:nvSpPr>
        <p:spPr bwMode="auto">
          <a:xfrm>
            <a:off x="4038600" y="5562600"/>
            <a:ext cx="1023938" cy="406400"/>
          </a:xfrm>
          <a:prstGeom prst="rect">
            <a:avLst/>
          </a:prstGeom>
          <a:solidFill>
            <a:schemeClr val="accent2"/>
          </a:solidFill>
          <a:ln w="9525">
            <a:solidFill>
              <a:schemeClr val="tx1"/>
            </a:solidFill>
            <a:miter lim="800000"/>
            <a:headEnd/>
            <a:tailEnd/>
          </a:ln>
          <a:effectLst>
            <a:outerShdw dist="107763" dir="2700000" algn="ctr" rotWithShape="0">
              <a:schemeClr val="bg2"/>
            </a:outerShdw>
          </a:effec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t>Résultat</a:t>
            </a:r>
            <a:endParaRPr lang="en-US" altLang="fr-FR" sz="1800"/>
          </a:p>
        </p:txBody>
      </p:sp>
    </p:spTree>
    <p:extLst>
      <p:ext uri="{BB962C8B-B14F-4D97-AF65-F5344CB8AC3E}">
        <p14:creationId xmlns:p14="http://schemas.microsoft.com/office/powerpoint/2010/main" val="270245177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65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65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165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65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165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165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165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3165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1653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31653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31653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316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altLang="fr-FR"/>
              <a:t>DOM </a:t>
            </a:r>
            <a:r>
              <a:rPr altLang="fr-FR" sz="2800" i="1"/>
              <a:t>(Document Object Model)</a:t>
            </a:r>
          </a:p>
        </p:txBody>
      </p:sp>
      <p:sp>
        <p:nvSpPr>
          <p:cNvPr id="288771" name="Rectangle 3"/>
          <p:cNvSpPr>
            <a:spLocks noGrp="1" noChangeArrowheads="1"/>
          </p:cNvSpPr>
          <p:nvPr>
            <p:ph sz="half" idx="1"/>
          </p:nvPr>
        </p:nvSpPr>
        <p:spPr>
          <a:xfrm>
            <a:off x="388055" y="2023616"/>
            <a:ext cx="8389056" cy="442972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ormAutofit/>
          </a:bodyPr>
          <a:lstStyle/>
          <a:p>
            <a:pPr>
              <a:lnSpc>
                <a:spcPct val="90000"/>
              </a:lnSpc>
              <a:defRPr/>
            </a:pPr>
            <a:r>
              <a:rPr altLang="fr-FR"/>
              <a:t>API d'accès aux documents XML</a:t>
            </a:r>
          </a:p>
          <a:p>
            <a:pPr>
              <a:lnSpc>
                <a:spcPct val="90000"/>
              </a:lnSpc>
              <a:defRPr/>
            </a:pPr>
            <a:r>
              <a:rPr altLang="fr-FR"/>
              <a:t>Interfaces d'accès en IDL</a:t>
            </a:r>
          </a:p>
          <a:p>
            <a:pPr>
              <a:lnSpc>
                <a:spcPct val="90000"/>
              </a:lnSpc>
              <a:defRPr/>
            </a:pPr>
            <a:r>
              <a:rPr altLang="fr-FR"/>
              <a:t>Modèle de traitement d'arbres pour l'accès et la mise à jour</a:t>
            </a:r>
          </a:p>
          <a:p>
            <a:pPr>
              <a:lnSpc>
                <a:spcPct val="90000"/>
              </a:lnSpc>
              <a:defRPr/>
            </a:pPr>
            <a:r>
              <a:rPr altLang="fr-FR"/>
              <a:t>API de manipulation d'arbres, d'objets typés avec des attributs</a:t>
            </a:r>
          </a:p>
          <a:p>
            <a:pPr lvl="1">
              <a:lnSpc>
                <a:spcPct val="90000"/>
              </a:lnSpc>
              <a:defRPr/>
            </a:pPr>
            <a:r>
              <a:rPr altLang="fr-FR"/>
              <a:t>parcours</a:t>
            </a:r>
          </a:p>
          <a:p>
            <a:pPr lvl="1">
              <a:lnSpc>
                <a:spcPct val="90000"/>
              </a:lnSpc>
              <a:defRPr/>
            </a:pPr>
            <a:r>
              <a:rPr altLang="fr-FR"/>
              <a:t>ajout</a:t>
            </a:r>
          </a:p>
          <a:p>
            <a:pPr lvl="1">
              <a:lnSpc>
                <a:spcPct val="90000"/>
              </a:lnSpc>
              <a:defRPr/>
            </a:pPr>
            <a:r>
              <a:rPr altLang="fr-FR"/>
              <a:t>suppression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p:txBody>
          <a:bodyPr/>
          <a:lstStyle/>
          <a:p>
            <a:r>
              <a:rPr altLang="fr-FR"/>
              <a:t>Modèle DOM</a:t>
            </a:r>
            <a:endParaRPr lang="en-US" altLang="fr-FR"/>
          </a:p>
        </p:txBody>
      </p:sp>
      <p:sp>
        <p:nvSpPr>
          <p:cNvPr id="324611" name="Rectangle 3"/>
          <p:cNvSpPr>
            <a:spLocks noGrp="1" noChangeArrowheads="1"/>
          </p:cNvSpPr>
          <p:nvPr>
            <p:ph sz="half" idx="1"/>
          </p:nvPr>
        </p:nvSpPr>
        <p:spPr/>
        <p:txBody>
          <a:bodyPr>
            <a:normAutofit lnSpcReduction="10000"/>
          </a:bodyPr>
          <a:lstStyle/>
          <a:p>
            <a:pPr>
              <a:lnSpc>
                <a:spcPct val="90000"/>
              </a:lnSpc>
              <a:defRPr/>
            </a:pPr>
            <a:r>
              <a:rPr lang="en-US" altLang="fr-FR" sz="2800"/>
              <a:t>Dans le modèle DOM, tout</a:t>
            </a:r>
            <a:r>
              <a:rPr altLang="fr-FR" sz="2800"/>
              <a:t>e les classes dérivent du type</a:t>
            </a:r>
            <a:r>
              <a:rPr lang="en-US" altLang="fr-FR" sz="2800"/>
              <a:t> </a:t>
            </a:r>
            <a:r>
              <a:rPr lang="en-US" altLang="fr-FR" sz="2800" b="1">
                <a:solidFill>
                  <a:srgbClr val="0066CC"/>
                </a:solidFill>
              </a:rPr>
              <a:t>Node</a:t>
            </a:r>
            <a:r>
              <a:rPr lang="en-US" altLang="fr-FR" sz="2800"/>
              <a:t>. </a:t>
            </a:r>
            <a:endParaRPr altLang="fr-FR" sz="2800"/>
          </a:p>
          <a:p>
            <a:pPr>
              <a:lnSpc>
                <a:spcPct val="90000"/>
              </a:lnSpc>
              <a:defRPr/>
            </a:pPr>
            <a:r>
              <a:rPr altLang="fr-FR" sz="2800"/>
              <a:t>La classe Document représente le document XML</a:t>
            </a:r>
            <a:endParaRPr lang="en-US" altLang="fr-FR" sz="2800"/>
          </a:p>
          <a:p>
            <a:pPr>
              <a:lnSpc>
                <a:spcPct val="90000"/>
              </a:lnSpc>
              <a:defRPr/>
            </a:pPr>
            <a:r>
              <a:rPr altLang="fr-FR" sz="2800"/>
              <a:t>La classe</a:t>
            </a:r>
            <a:r>
              <a:rPr lang="en-US" altLang="fr-FR" sz="2800"/>
              <a:t> </a:t>
            </a:r>
            <a:r>
              <a:rPr lang="en-US" altLang="fr-FR" sz="2800" b="1">
                <a:solidFill>
                  <a:srgbClr val="0066CC"/>
                </a:solidFill>
              </a:rPr>
              <a:t>Element</a:t>
            </a:r>
            <a:r>
              <a:rPr lang="en-US" altLang="fr-FR" sz="2800" b="1"/>
              <a:t> </a:t>
            </a:r>
            <a:r>
              <a:rPr lang="en-US" altLang="fr-FR" sz="2800"/>
              <a:t>représente les </a:t>
            </a:r>
            <a:r>
              <a:rPr altLang="fr-FR" sz="2800"/>
              <a:t>éléments du document XML.</a:t>
            </a:r>
          </a:p>
          <a:p>
            <a:pPr>
              <a:lnSpc>
                <a:spcPct val="90000"/>
              </a:lnSpc>
              <a:defRPr/>
            </a:pPr>
            <a:r>
              <a:rPr lang="en-US" altLang="fr-FR" sz="2800" b="1">
                <a:solidFill>
                  <a:srgbClr val="0066CC"/>
                </a:solidFill>
              </a:rPr>
              <a:t>Document</a:t>
            </a:r>
            <a:r>
              <a:rPr lang="en-US" altLang="fr-FR" sz="2800" b="1"/>
              <a:t> </a:t>
            </a:r>
            <a:r>
              <a:rPr lang="en-US" altLang="fr-FR" sz="2800"/>
              <a:t>ne peut posséder qu’un seul fils de type</a:t>
            </a:r>
            <a:r>
              <a:rPr altLang="fr-FR" sz="2800"/>
              <a:t> </a:t>
            </a:r>
            <a:r>
              <a:rPr lang="en-US" altLang="fr-FR" sz="2800" b="1">
                <a:solidFill>
                  <a:srgbClr val="0066CC"/>
                </a:solidFill>
              </a:rPr>
              <a:t>Element</a:t>
            </a:r>
            <a:r>
              <a:rPr lang="en-US" altLang="fr-FR" sz="2800" b="1"/>
              <a:t> </a:t>
            </a:r>
            <a:r>
              <a:rPr lang="en-US" altLang="fr-FR" sz="2800"/>
              <a:t>(</a:t>
            </a:r>
            <a:r>
              <a:rPr altLang="fr-FR" sz="2800"/>
              <a:t>XML n'a qu'une seule </a:t>
            </a:r>
            <a:r>
              <a:rPr lang="en-US" altLang="fr-FR" sz="2800"/>
              <a:t>racine du</a:t>
            </a:r>
            <a:r>
              <a:rPr altLang="fr-FR" sz="2800"/>
              <a:t> </a:t>
            </a:r>
            <a:r>
              <a:rPr lang="en-US" altLang="fr-FR" sz="2800"/>
              <a:t>document)</a:t>
            </a:r>
            <a:endParaRPr altLang="fr-FR" sz="2800"/>
          </a:p>
          <a:p>
            <a:pPr>
              <a:lnSpc>
                <a:spcPct val="90000"/>
              </a:lnSpc>
              <a:defRPr/>
            </a:pPr>
            <a:r>
              <a:rPr altLang="fr-FR" sz="2800" b="1">
                <a:solidFill>
                  <a:srgbClr val="0066CC"/>
                </a:solidFill>
              </a:rPr>
              <a:t>Attribute</a:t>
            </a:r>
            <a:r>
              <a:rPr altLang="fr-FR" sz="2800"/>
              <a:t> représente les attributs d'un élément</a:t>
            </a:r>
            <a:endParaRPr lang="en-US" altLang="fr-FR" sz="2800"/>
          </a:p>
          <a:p>
            <a:pPr>
              <a:lnSpc>
                <a:spcPct val="90000"/>
              </a:lnSpc>
              <a:defRPr/>
            </a:pPr>
            <a:r>
              <a:rPr altLang="fr-FR" sz="2800"/>
              <a:t>La classe</a:t>
            </a:r>
            <a:r>
              <a:rPr lang="en-US" altLang="fr-FR" sz="2800"/>
              <a:t> </a:t>
            </a:r>
            <a:r>
              <a:rPr lang="en-US" altLang="fr-FR" sz="2800" b="1">
                <a:solidFill>
                  <a:srgbClr val="0066CC"/>
                </a:solidFill>
              </a:rPr>
              <a:t>Text</a:t>
            </a:r>
            <a:r>
              <a:rPr lang="en-US" altLang="fr-FR" sz="2800" b="1"/>
              <a:t> </a:t>
            </a:r>
            <a:r>
              <a:rPr altLang="fr-FR" sz="2800"/>
              <a:t>représente le contenu textuel d'un </a:t>
            </a:r>
            <a:r>
              <a:rPr lang="en-US" altLang="fr-FR" sz="2800" b="1">
                <a:solidFill>
                  <a:srgbClr val="0066CC"/>
                </a:solidFill>
              </a:rPr>
              <a:t>Element</a:t>
            </a:r>
            <a:r>
              <a:rPr altLang="fr-FR" sz="2800" b="1">
                <a:solidFill>
                  <a:srgbClr val="0066CC"/>
                </a:solidFill>
              </a:rPr>
              <a:t> </a:t>
            </a:r>
            <a:r>
              <a:rPr altLang="fr-FR" sz="2800"/>
              <a:t>ou d'un</a:t>
            </a:r>
            <a:r>
              <a:rPr altLang="fr-FR" sz="2800" b="1">
                <a:solidFill>
                  <a:srgbClr val="0066CC"/>
                </a:solidFill>
              </a:rPr>
              <a:t> Attribute</a:t>
            </a:r>
            <a:endParaRPr lang="en-US" altLang="fr-FR"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37FCAA-E8F2-42ED-ACE5-167B5C301601}"/>
              </a:ext>
            </a:extLst>
          </p:cNvPr>
          <p:cNvSpPr>
            <a:spLocks noGrp="1"/>
          </p:cNvSpPr>
          <p:nvPr>
            <p:ph type="title"/>
          </p:nvPr>
        </p:nvSpPr>
        <p:spPr/>
        <p:txBody>
          <a:bodyPr/>
          <a:lstStyle/>
          <a:p>
            <a:endParaRPr lang="fr-FR"/>
          </a:p>
        </p:txBody>
      </p:sp>
      <p:sp>
        <p:nvSpPr>
          <p:cNvPr id="4" name="Espace réservé du contenu 3">
            <a:extLst>
              <a:ext uri="{FF2B5EF4-FFF2-40B4-BE49-F238E27FC236}">
                <a16:creationId xmlns:a16="http://schemas.microsoft.com/office/drawing/2014/main" id="{1C3AEC4D-FD45-4D09-B62D-FA51E056552E}"/>
              </a:ext>
            </a:extLst>
          </p:cNvPr>
          <p:cNvSpPr>
            <a:spLocks noGrp="1"/>
          </p:cNvSpPr>
          <p:nvPr>
            <p:ph sz="half" idx="1"/>
          </p:nvPr>
        </p:nvSpPr>
        <p:spPr/>
        <p:txBody>
          <a:bodyPr/>
          <a:lstStyle/>
          <a:p>
            <a:endParaRPr lang="fr-FR"/>
          </a:p>
        </p:txBody>
      </p:sp>
      <p:sp>
        <p:nvSpPr>
          <p:cNvPr id="2" name="Espace réservé du pied de page 1"/>
          <p:cNvSpPr>
            <a:spLocks noGrp="1"/>
          </p:cNvSpPr>
          <p:nvPr>
            <p:ph type="ftr" sz="quarter" idx="4294967295"/>
          </p:nvPr>
        </p:nvSpPr>
        <p:spPr>
          <a:xfrm>
            <a:off x="0" y="6356350"/>
            <a:ext cx="2895600" cy="365125"/>
          </a:xfrm>
          <a:prstGeom prst="rect">
            <a:avLst/>
          </a:prstGeom>
        </p:spPr>
        <p:txBody>
          <a:bodyPr/>
          <a:lstStyle/>
          <a:p>
            <a:pPr>
              <a:defRPr/>
            </a:pPr>
            <a:r>
              <a:rPr lang="fr-FR" altLang="fr-FR"/>
              <a:t>copyright Hajji Ouajih</a:t>
            </a:r>
          </a:p>
        </p:txBody>
      </p:sp>
      <p:sp>
        <p:nvSpPr>
          <p:cNvPr id="83" name="Espace réservé du numéro de diapositive 5"/>
          <p:cNvSpPr>
            <a:spLocks noGrp="1"/>
          </p:cNvSpPr>
          <p:nvPr>
            <p:ph type="sldNum" sz="quarter" idx="4294967295"/>
          </p:nvPr>
        </p:nvSpPr>
        <p:spPr>
          <a:xfrm>
            <a:off x="7010400" y="6356350"/>
            <a:ext cx="2133600" cy="365125"/>
          </a:xfrm>
          <a:prstGeom prst="rect">
            <a:avLst/>
          </a:prstGeom>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DE32940-2DFD-4D8E-8086-02A2E358F9E6}" type="slidenum">
              <a:rPr lang="fr-FR" altLang="fr-FR">
                <a:solidFill>
                  <a:srgbClr val="898989"/>
                </a:solidFill>
              </a:rPr>
              <a:pPr eaLnBrk="1" hangingPunct="1"/>
              <a:t>115</a:t>
            </a:fld>
            <a:endParaRPr lang="fr-FR" altLang="fr-FR">
              <a:solidFill>
                <a:srgbClr val="898989"/>
              </a:solidFill>
            </a:endParaRPr>
          </a:p>
        </p:txBody>
      </p:sp>
      <p:sp>
        <p:nvSpPr>
          <p:cNvPr id="124931" name="Text Box 5"/>
          <p:cNvSpPr txBox="1">
            <a:spLocks noChangeArrowheads="1"/>
          </p:cNvSpPr>
          <p:nvPr/>
        </p:nvSpPr>
        <p:spPr bwMode="auto">
          <a:xfrm>
            <a:off x="0" y="3810000"/>
            <a:ext cx="2667000" cy="2790825"/>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600">
                <a:solidFill>
                  <a:srgbClr val="0066CC"/>
                </a:solidFill>
              </a:rPr>
              <a:t>&lt;livre isbn="</a:t>
            </a:r>
            <a:r>
              <a:rPr kumimoji="1" lang="fr-FR" altLang="ja-JP" sz="1600" b="1">
                <a:solidFill>
                  <a:srgbClr val="008000"/>
                </a:solidFill>
              </a:rPr>
              <a:t>2-212-08932-5</a:t>
            </a:r>
            <a:r>
              <a:rPr lang="fr-FR" altLang="fr-FR" sz="1600">
                <a:solidFill>
                  <a:srgbClr val="0066CC"/>
                </a:solidFill>
              </a:rPr>
              <a:t>" date="</a:t>
            </a:r>
            <a:r>
              <a:rPr lang="fr-FR" altLang="fr-FR" sz="1600" b="1">
                <a:solidFill>
                  <a:srgbClr val="008000"/>
                </a:solidFill>
              </a:rPr>
              <a:t>1995</a:t>
            </a:r>
            <a:r>
              <a:rPr lang="fr-FR" altLang="fr-FR" sz="1600">
                <a:solidFill>
                  <a:srgbClr val="0066CC"/>
                </a:solidFill>
              </a:rPr>
              <a:t>"&gt;</a:t>
            </a:r>
          </a:p>
          <a:p>
            <a:pPr eaLnBrk="1" hangingPunct="1">
              <a:spcBef>
                <a:spcPct val="0"/>
              </a:spcBef>
              <a:buFontTx/>
              <a:buNone/>
            </a:pPr>
            <a:r>
              <a:rPr lang="fr-FR" altLang="fr-FR" sz="1600">
                <a:solidFill>
                  <a:srgbClr val="0066CC"/>
                </a:solidFill>
              </a:rPr>
              <a:t>&lt;titre&gt;</a:t>
            </a:r>
          </a:p>
          <a:p>
            <a:pPr eaLnBrk="1" hangingPunct="1">
              <a:spcBef>
                <a:spcPct val="0"/>
              </a:spcBef>
              <a:buFontTx/>
              <a:buNone/>
            </a:pPr>
            <a:r>
              <a:rPr lang="fr-FR" altLang="fr-FR" sz="1600">
                <a:solidFill>
                  <a:srgbClr val="0066CC"/>
                </a:solidFill>
              </a:rPr>
              <a:t>    </a:t>
            </a:r>
            <a:r>
              <a:rPr lang="fr-FR" altLang="fr-FR" sz="1600" b="1"/>
              <a:t>Linux Kernel 2.0</a:t>
            </a:r>
          </a:p>
          <a:p>
            <a:pPr eaLnBrk="1" hangingPunct="1">
              <a:spcBef>
                <a:spcPct val="0"/>
              </a:spcBef>
              <a:buFontTx/>
              <a:buNone/>
            </a:pPr>
            <a:r>
              <a:rPr lang="fr-FR" altLang="fr-FR" sz="1600">
                <a:solidFill>
                  <a:srgbClr val="0066CC"/>
                </a:solidFill>
              </a:rPr>
              <a:t>&lt;/titre&gt;</a:t>
            </a:r>
          </a:p>
          <a:p>
            <a:pPr eaLnBrk="1" hangingPunct="1">
              <a:spcBef>
                <a:spcPct val="0"/>
              </a:spcBef>
              <a:buFontTx/>
              <a:buNone/>
            </a:pPr>
            <a:r>
              <a:rPr lang="fr-FR" altLang="fr-FR" sz="1600">
                <a:solidFill>
                  <a:srgbClr val="0066CC"/>
                </a:solidFill>
              </a:rPr>
              <a:t>&lt;auteur id="</a:t>
            </a:r>
            <a:r>
              <a:rPr lang="fr-FR" altLang="fr-FR" sz="1600" b="1"/>
              <a:t>1</a:t>
            </a:r>
            <a:r>
              <a:rPr lang="fr-FR" altLang="fr-FR" sz="1600">
                <a:solidFill>
                  <a:srgbClr val="0066CC"/>
                </a:solidFill>
              </a:rPr>
              <a:t>"&gt;</a:t>
            </a:r>
          </a:p>
          <a:p>
            <a:pPr eaLnBrk="1" hangingPunct="1">
              <a:spcBef>
                <a:spcPct val="0"/>
              </a:spcBef>
              <a:buFontTx/>
              <a:buNone/>
            </a:pPr>
            <a:r>
              <a:rPr lang="fr-FR" altLang="fr-FR" sz="1600">
                <a:solidFill>
                  <a:srgbClr val="0066CC"/>
                </a:solidFill>
              </a:rPr>
              <a:t>           &lt;nom&gt;</a:t>
            </a:r>
          </a:p>
          <a:p>
            <a:pPr eaLnBrk="1" hangingPunct="1">
              <a:spcBef>
                <a:spcPct val="0"/>
              </a:spcBef>
              <a:buFontTx/>
              <a:buNone/>
            </a:pPr>
            <a:r>
              <a:rPr lang="fr-FR" altLang="fr-FR" sz="1600">
                <a:solidFill>
                  <a:srgbClr val="0066CC"/>
                </a:solidFill>
              </a:rPr>
              <a:t>                </a:t>
            </a:r>
            <a:r>
              <a:rPr lang="fr-FR" altLang="fr-FR" sz="1600" b="1"/>
              <a:t>Card</a:t>
            </a:r>
          </a:p>
          <a:p>
            <a:pPr eaLnBrk="1" hangingPunct="1">
              <a:spcBef>
                <a:spcPct val="0"/>
              </a:spcBef>
              <a:buFontTx/>
              <a:buNone/>
            </a:pPr>
            <a:r>
              <a:rPr lang="fr-FR" altLang="fr-FR" sz="1600" b="1"/>
              <a:t>          </a:t>
            </a:r>
            <a:r>
              <a:rPr lang="fr-FR" altLang="fr-FR" sz="1600">
                <a:solidFill>
                  <a:srgbClr val="0066CC"/>
                </a:solidFill>
              </a:rPr>
              <a:t>&lt;/nom&gt;</a:t>
            </a:r>
          </a:p>
          <a:p>
            <a:pPr eaLnBrk="1" hangingPunct="1">
              <a:spcBef>
                <a:spcPct val="0"/>
              </a:spcBef>
              <a:buFontTx/>
              <a:buNone/>
            </a:pPr>
            <a:r>
              <a:rPr lang="fr-FR" altLang="fr-FR" sz="1600">
                <a:solidFill>
                  <a:srgbClr val="0066CC"/>
                </a:solidFill>
              </a:rPr>
              <a:t>&lt;/auteur&gt;</a:t>
            </a:r>
          </a:p>
          <a:p>
            <a:pPr eaLnBrk="1" hangingPunct="1">
              <a:spcBef>
                <a:spcPct val="0"/>
              </a:spcBef>
              <a:buFontTx/>
              <a:buNone/>
            </a:pPr>
            <a:r>
              <a:rPr lang="fr-FR" altLang="fr-FR" sz="1600">
                <a:solidFill>
                  <a:srgbClr val="0066CC"/>
                </a:solidFill>
              </a:rPr>
              <a:t>&lt;/livre&gt;</a:t>
            </a:r>
            <a:endParaRPr lang="en-US" altLang="fr-FR" sz="1600"/>
          </a:p>
        </p:txBody>
      </p:sp>
      <p:grpSp>
        <p:nvGrpSpPr>
          <p:cNvPr id="124932" name="Group 89"/>
          <p:cNvGrpSpPr>
            <a:grpSpLocks/>
          </p:cNvGrpSpPr>
          <p:nvPr/>
        </p:nvGrpSpPr>
        <p:grpSpPr bwMode="auto">
          <a:xfrm>
            <a:off x="1447800" y="0"/>
            <a:ext cx="1981200" cy="914400"/>
            <a:chOff x="1728" y="0"/>
            <a:chExt cx="1248" cy="576"/>
          </a:xfrm>
        </p:grpSpPr>
        <p:sp>
          <p:nvSpPr>
            <p:cNvPr id="125007" name="Rectangle 46"/>
            <p:cNvSpPr>
              <a:spLocks noChangeArrowheads="1"/>
            </p:cNvSpPr>
            <p:nvPr/>
          </p:nvSpPr>
          <p:spPr bwMode="auto">
            <a:xfrm>
              <a:off x="1728" y="0"/>
              <a:ext cx="1200"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8" name="Rectangle 50"/>
            <p:cNvSpPr>
              <a:spLocks noChangeArrowheads="1"/>
            </p:cNvSpPr>
            <p:nvPr/>
          </p:nvSpPr>
          <p:spPr bwMode="auto">
            <a:xfrm>
              <a:off x="1728" y="0"/>
              <a:ext cx="1200"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9" name="Text Box 49"/>
            <p:cNvSpPr txBox="1">
              <a:spLocks noChangeArrowheads="1"/>
            </p:cNvSpPr>
            <p:nvPr/>
          </p:nvSpPr>
          <p:spPr bwMode="auto">
            <a:xfrm>
              <a:off x="1958" y="9"/>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Document</a:t>
              </a:r>
              <a:endParaRPr lang="en-US" altLang="fr-FR" sz="1800" b="1"/>
            </a:p>
          </p:txBody>
        </p:sp>
        <p:sp>
          <p:nvSpPr>
            <p:cNvPr id="125010" name="Text Box 51"/>
            <p:cNvSpPr txBox="1">
              <a:spLocks noChangeArrowheads="1"/>
            </p:cNvSpPr>
            <p:nvPr/>
          </p:nvSpPr>
          <p:spPr bwMode="auto">
            <a:xfrm>
              <a:off x="1766" y="297"/>
              <a:ext cx="1084"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3" name="Group 85"/>
          <p:cNvGrpSpPr>
            <a:grpSpLocks/>
          </p:cNvGrpSpPr>
          <p:nvPr/>
        </p:nvGrpSpPr>
        <p:grpSpPr bwMode="auto">
          <a:xfrm>
            <a:off x="2286000" y="1066800"/>
            <a:ext cx="2057400" cy="1295400"/>
            <a:chOff x="2400" y="720"/>
            <a:chExt cx="1296" cy="816"/>
          </a:xfrm>
        </p:grpSpPr>
        <p:sp>
          <p:nvSpPr>
            <p:cNvPr id="125003" name="Rectangle 52"/>
            <p:cNvSpPr>
              <a:spLocks noChangeArrowheads="1"/>
            </p:cNvSpPr>
            <p:nvPr/>
          </p:nvSpPr>
          <p:spPr bwMode="auto">
            <a:xfrm>
              <a:off x="2400" y="720"/>
              <a:ext cx="1296" cy="81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4" name="Rectangle 54"/>
            <p:cNvSpPr>
              <a:spLocks noChangeArrowheads="1"/>
            </p:cNvSpPr>
            <p:nvPr/>
          </p:nvSpPr>
          <p:spPr bwMode="auto">
            <a:xfrm>
              <a:off x="2400" y="720"/>
              <a:ext cx="1296"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5" name="Text Box 53"/>
            <p:cNvSpPr txBox="1">
              <a:spLocks noChangeArrowheads="1"/>
            </p:cNvSpPr>
            <p:nvPr/>
          </p:nvSpPr>
          <p:spPr bwMode="auto">
            <a:xfrm>
              <a:off x="2630" y="729"/>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Element</a:t>
              </a:r>
              <a:endParaRPr lang="en-US" altLang="fr-FR" sz="1800" b="1"/>
            </a:p>
          </p:txBody>
        </p:sp>
        <p:sp>
          <p:nvSpPr>
            <p:cNvPr id="125006" name="Text Box 55"/>
            <p:cNvSpPr txBox="1">
              <a:spLocks noChangeArrowheads="1"/>
            </p:cNvSpPr>
            <p:nvPr/>
          </p:nvSpPr>
          <p:spPr bwMode="auto">
            <a:xfrm>
              <a:off x="2438" y="1017"/>
              <a:ext cx="1225"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nodename</a:t>
              </a:r>
              <a:r>
                <a:rPr lang="fr-FR" altLang="fr-FR" sz="1800" i="1"/>
                <a:t> : livre</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4" name="Group 86"/>
          <p:cNvGrpSpPr>
            <a:grpSpLocks/>
          </p:cNvGrpSpPr>
          <p:nvPr/>
        </p:nvGrpSpPr>
        <p:grpSpPr bwMode="auto">
          <a:xfrm>
            <a:off x="3124200" y="2514600"/>
            <a:ext cx="1981200" cy="1295400"/>
            <a:chOff x="2400" y="1728"/>
            <a:chExt cx="1248" cy="816"/>
          </a:xfrm>
        </p:grpSpPr>
        <p:sp>
          <p:nvSpPr>
            <p:cNvPr id="124999" name="Rectangle 59"/>
            <p:cNvSpPr>
              <a:spLocks noChangeArrowheads="1"/>
            </p:cNvSpPr>
            <p:nvPr/>
          </p:nvSpPr>
          <p:spPr bwMode="auto">
            <a:xfrm>
              <a:off x="2400" y="1728"/>
              <a:ext cx="1248" cy="81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0" name="Rectangle 60"/>
            <p:cNvSpPr>
              <a:spLocks noChangeArrowheads="1"/>
            </p:cNvSpPr>
            <p:nvPr/>
          </p:nvSpPr>
          <p:spPr bwMode="auto">
            <a:xfrm>
              <a:off x="2400" y="1728"/>
              <a:ext cx="1248"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5001" name="Text Box 61"/>
            <p:cNvSpPr txBox="1">
              <a:spLocks noChangeArrowheads="1"/>
            </p:cNvSpPr>
            <p:nvPr/>
          </p:nvSpPr>
          <p:spPr bwMode="auto">
            <a:xfrm>
              <a:off x="2630" y="1737"/>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Element</a:t>
              </a:r>
              <a:endParaRPr lang="en-US" altLang="fr-FR" sz="1800" b="1"/>
            </a:p>
          </p:txBody>
        </p:sp>
        <p:sp>
          <p:nvSpPr>
            <p:cNvPr id="125002" name="Text Box 62"/>
            <p:cNvSpPr txBox="1">
              <a:spLocks noChangeArrowheads="1"/>
            </p:cNvSpPr>
            <p:nvPr/>
          </p:nvSpPr>
          <p:spPr bwMode="auto">
            <a:xfrm>
              <a:off x="2438" y="2025"/>
              <a:ext cx="1198"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nodename</a:t>
              </a:r>
              <a:r>
                <a:rPr lang="fr-FR" altLang="fr-FR" sz="1800" i="1"/>
                <a:t> : titre</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5" name="Group 87"/>
          <p:cNvGrpSpPr>
            <a:grpSpLocks/>
          </p:cNvGrpSpPr>
          <p:nvPr/>
        </p:nvGrpSpPr>
        <p:grpSpPr bwMode="auto">
          <a:xfrm>
            <a:off x="3124200" y="4191000"/>
            <a:ext cx="2209800" cy="1295400"/>
            <a:chOff x="2352" y="2688"/>
            <a:chExt cx="1392" cy="816"/>
          </a:xfrm>
        </p:grpSpPr>
        <p:sp>
          <p:nvSpPr>
            <p:cNvPr id="124995" name="Rectangle 64"/>
            <p:cNvSpPr>
              <a:spLocks noChangeArrowheads="1"/>
            </p:cNvSpPr>
            <p:nvPr/>
          </p:nvSpPr>
          <p:spPr bwMode="auto">
            <a:xfrm>
              <a:off x="2352" y="2688"/>
              <a:ext cx="1392" cy="81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96" name="Rectangle 65"/>
            <p:cNvSpPr>
              <a:spLocks noChangeArrowheads="1"/>
            </p:cNvSpPr>
            <p:nvPr/>
          </p:nvSpPr>
          <p:spPr bwMode="auto">
            <a:xfrm>
              <a:off x="2352" y="2688"/>
              <a:ext cx="1392"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97" name="Text Box 66"/>
            <p:cNvSpPr txBox="1">
              <a:spLocks noChangeArrowheads="1"/>
            </p:cNvSpPr>
            <p:nvPr/>
          </p:nvSpPr>
          <p:spPr bwMode="auto">
            <a:xfrm>
              <a:off x="2582" y="2697"/>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Element</a:t>
              </a:r>
              <a:endParaRPr lang="en-US" altLang="fr-FR" sz="1800" b="1"/>
            </a:p>
          </p:txBody>
        </p:sp>
        <p:sp>
          <p:nvSpPr>
            <p:cNvPr id="124998" name="Text Box 67"/>
            <p:cNvSpPr txBox="1">
              <a:spLocks noChangeArrowheads="1"/>
            </p:cNvSpPr>
            <p:nvPr/>
          </p:nvSpPr>
          <p:spPr bwMode="auto">
            <a:xfrm>
              <a:off x="2390" y="2985"/>
              <a:ext cx="1350"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nodename</a:t>
              </a:r>
              <a:r>
                <a:rPr lang="fr-FR" altLang="fr-FR" sz="1800" i="1"/>
                <a:t> : auteur</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6" name="Group 88"/>
          <p:cNvGrpSpPr>
            <a:grpSpLocks/>
          </p:cNvGrpSpPr>
          <p:nvPr/>
        </p:nvGrpSpPr>
        <p:grpSpPr bwMode="auto">
          <a:xfrm>
            <a:off x="4267200" y="5562600"/>
            <a:ext cx="2133600" cy="1295400"/>
            <a:chOff x="2304" y="3504"/>
            <a:chExt cx="1344" cy="816"/>
          </a:xfrm>
        </p:grpSpPr>
        <p:sp>
          <p:nvSpPr>
            <p:cNvPr id="124991" name="Rectangle 69"/>
            <p:cNvSpPr>
              <a:spLocks noChangeArrowheads="1"/>
            </p:cNvSpPr>
            <p:nvPr/>
          </p:nvSpPr>
          <p:spPr bwMode="auto">
            <a:xfrm>
              <a:off x="2304" y="3504"/>
              <a:ext cx="1344" cy="81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92" name="Rectangle 70"/>
            <p:cNvSpPr>
              <a:spLocks noChangeArrowheads="1"/>
            </p:cNvSpPr>
            <p:nvPr/>
          </p:nvSpPr>
          <p:spPr bwMode="auto">
            <a:xfrm>
              <a:off x="2304" y="3504"/>
              <a:ext cx="1344"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93" name="Text Box 71"/>
            <p:cNvSpPr txBox="1">
              <a:spLocks noChangeArrowheads="1"/>
            </p:cNvSpPr>
            <p:nvPr/>
          </p:nvSpPr>
          <p:spPr bwMode="auto">
            <a:xfrm>
              <a:off x="2534" y="3513"/>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Element</a:t>
              </a:r>
              <a:endParaRPr lang="en-US" altLang="fr-FR" sz="1800" b="1"/>
            </a:p>
          </p:txBody>
        </p:sp>
        <p:sp>
          <p:nvSpPr>
            <p:cNvPr id="124994" name="Text Box 72"/>
            <p:cNvSpPr txBox="1">
              <a:spLocks noChangeArrowheads="1"/>
            </p:cNvSpPr>
            <p:nvPr/>
          </p:nvSpPr>
          <p:spPr bwMode="auto">
            <a:xfrm>
              <a:off x="2342" y="3801"/>
              <a:ext cx="1209"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nodename</a:t>
              </a:r>
              <a:r>
                <a:rPr lang="fr-FR" altLang="fr-FR" sz="1800" i="1"/>
                <a:t> : nom</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7" name="Group 83"/>
          <p:cNvGrpSpPr>
            <a:grpSpLocks/>
          </p:cNvGrpSpPr>
          <p:nvPr/>
        </p:nvGrpSpPr>
        <p:grpSpPr bwMode="auto">
          <a:xfrm>
            <a:off x="4495800" y="0"/>
            <a:ext cx="1981200" cy="1219200"/>
            <a:chOff x="4176" y="1536"/>
            <a:chExt cx="1248" cy="768"/>
          </a:xfrm>
        </p:grpSpPr>
        <p:sp>
          <p:nvSpPr>
            <p:cNvPr id="124987" name="Rectangle 74"/>
            <p:cNvSpPr>
              <a:spLocks noChangeArrowheads="1"/>
            </p:cNvSpPr>
            <p:nvPr/>
          </p:nvSpPr>
          <p:spPr bwMode="auto">
            <a:xfrm>
              <a:off x="4176" y="1536"/>
              <a:ext cx="1152"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8" name="Rectangle 75"/>
            <p:cNvSpPr>
              <a:spLocks noChangeArrowheads="1"/>
            </p:cNvSpPr>
            <p:nvPr/>
          </p:nvSpPr>
          <p:spPr bwMode="auto">
            <a:xfrm>
              <a:off x="4176" y="1536"/>
              <a:ext cx="1152"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9" name="Text Box 76"/>
            <p:cNvSpPr txBox="1">
              <a:spLocks noChangeArrowheads="1"/>
            </p:cNvSpPr>
            <p:nvPr/>
          </p:nvSpPr>
          <p:spPr bwMode="auto">
            <a:xfrm>
              <a:off x="4406" y="1545"/>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Attribute</a:t>
              </a:r>
              <a:endParaRPr lang="en-US" altLang="fr-FR" sz="1800" b="1"/>
            </a:p>
          </p:txBody>
        </p:sp>
        <p:sp>
          <p:nvSpPr>
            <p:cNvPr id="124990" name="Text Box 77"/>
            <p:cNvSpPr txBox="1">
              <a:spLocks noChangeArrowheads="1"/>
            </p:cNvSpPr>
            <p:nvPr/>
          </p:nvSpPr>
          <p:spPr bwMode="auto">
            <a:xfrm>
              <a:off x="4214" y="1833"/>
              <a:ext cx="1084"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name : </a:t>
              </a:r>
              <a:r>
                <a:rPr lang="fr-FR" altLang="fr-FR" sz="1800" i="1"/>
                <a:t>isbn</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38" name="Group 84"/>
          <p:cNvGrpSpPr>
            <a:grpSpLocks/>
          </p:cNvGrpSpPr>
          <p:nvPr/>
        </p:nvGrpSpPr>
        <p:grpSpPr bwMode="auto">
          <a:xfrm>
            <a:off x="6515100" y="0"/>
            <a:ext cx="2667000" cy="914400"/>
            <a:chOff x="4224" y="2640"/>
            <a:chExt cx="1680" cy="576"/>
          </a:xfrm>
        </p:grpSpPr>
        <p:sp>
          <p:nvSpPr>
            <p:cNvPr id="124983" name="Rectangle 79"/>
            <p:cNvSpPr>
              <a:spLocks noChangeArrowheads="1"/>
            </p:cNvSpPr>
            <p:nvPr/>
          </p:nvSpPr>
          <p:spPr bwMode="auto">
            <a:xfrm>
              <a:off x="4224" y="2640"/>
              <a:ext cx="1632"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4" name="Rectangle 80"/>
            <p:cNvSpPr>
              <a:spLocks noChangeArrowheads="1"/>
            </p:cNvSpPr>
            <p:nvPr/>
          </p:nvSpPr>
          <p:spPr bwMode="auto">
            <a:xfrm>
              <a:off x="4224" y="2640"/>
              <a:ext cx="1632"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5" name="Text Box 81"/>
            <p:cNvSpPr txBox="1">
              <a:spLocks noChangeArrowheads="1"/>
            </p:cNvSpPr>
            <p:nvPr/>
          </p:nvSpPr>
          <p:spPr bwMode="auto">
            <a:xfrm>
              <a:off x="4454" y="2649"/>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Text</a:t>
              </a:r>
              <a:endParaRPr lang="en-US" altLang="fr-FR" sz="1800" b="1"/>
            </a:p>
          </p:txBody>
        </p:sp>
        <p:sp>
          <p:nvSpPr>
            <p:cNvPr id="124986" name="Text Box 82"/>
            <p:cNvSpPr txBox="1">
              <a:spLocks noChangeArrowheads="1"/>
            </p:cNvSpPr>
            <p:nvPr/>
          </p:nvSpPr>
          <p:spPr bwMode="auto">
            <a:xfrm>
              <a:off x="4262" y="2937"/>
              <a:ext cx="1642"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Value</a:t>
              </a:r>
              <a:r>
                <a:rPr lang="fr-FR" altLang="fr-FR" sz="1800" i="1"/>
                <a:t> : "</a:t>
              </a:r>
              <a:r>
                <a:rPr kumimoji="1" lang="fr-FR" altLang="ja-JP" sz="1600"/>
                <a:t>2-212-08932-5</a:t>
              </a:r>
              <a:r>
                <a:rPr lang="fr-FR" altLang="ja-JP" sz="1800" i="1"/>
                <a:t>"</a:t>
              </a:r>
              <a:endParaRPr lang="en-US" altLang="fr-FR" sz="1800" i="1"/>
            </a:p>
          </p:txBody>
        </p:sp>
      </p:grpSp>
      <p:grpSp>
        <p:nvGrpSpPr>
          <p:cNvPr id="124939" name="Group 90"/>
          <p:cNvGrpSpPr>
            <a:grpSpLocks/>
          </p:cNvGrpSpPr>
          <p:nvPr/>
        </p:nvGrpSpPr>
        <p:grpSpPr bwMode="auto">
          <a:xfrm>
            <a:off x="5334000" y="1371600"/>
            <a:ext cx="1981200" cy="1219200"/>
            <a:chOff x="4176" y="1536"/>
            <a:chExt cx="1248" cy="768"/>
          </a:xfrm>
        </p:grpSpPr>
        <p:sp>
          <p:nvSpPr>
            <p:cNvPr id="124979" name="Rectangle 91"/>
            <p:cNvSpPr>
              <a:spLocks noChangeArrowheads="1"/>
            </p:cNvSpPr>
            <p:nvPr/>
          </p:nvSpPr>
          <p:spPr bwMode="auto">
            <a:xfrm>
              <a:off x="4176" y="1536"/>
              <a:ext cx="1152"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0" name="Rectangle 92"/>
            <p:cNvSpPr>
              <a:spLocks noChangeArrowheads="1"/>
            </p:cNvSpPr>
            <p:nvPr/>
          </p:nvSpPr>
          <p:spPr bwMode="auto">
            <a:xfrm>
              <a:off x="4176" y="1536"/>
              <a:ext cx="1152"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81" name="Text Box 93"/>
            <p:cNvSpPr txBox="1">
              <a:spLocks noChangeArrowheads="1"/>
            </p:cNvSpPr>
            <p:nvPr/>
          </p:nvSpPr>
          <p:spPr bwMode="auto">
            <a:xfrm>
              <a:off x="4406" y="1545"/>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Attribute</a:t>
              </a:r>
              <a:endParaRPr lang="en-US" altLang="fr-FR" sz="1800" b="1"/>
            </a:p>
          </p:txBody>
        </p:sp>
        <p:sp>
          <p:nvSpPr>
            <p:cNvPr id="124982" name="Text Box 94"/>
            <p:cNvSpPr txBox="1">
              <a:spLocks noChangeArrowheads="1"/>
            </p:cNvSpPr>
            <p:nvPr/>
          </p:nvSpPr>
          <p:spPr bwMode="auto">
            <a:xfrm>
              <a:off x="4214" y="1833"/>
              <a:ext cx="1084"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name : </a:t>
              </a:r>
              <a:r>
                <a:rPr lang="fr-FR" altLang="fr-FR" sz="1800" i="1"/>
                <a:t>date</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40" name="Group 110"/>
          <p:cNvGrpSpPr>
            <a:grpSpLocks/>
          </p:cNvGrpSpPr>
          <p:nvPr/>
        </p:nvGrpSpPr>
        <p:grpSpPr bwMode="auto">
          <a:xfrm>
            <a:off x="7315200" y="1447800"/>
            <a:ext cx="1981200" cy="914400"/>
            <a:chOff x="4608" y="912"/>
            <a:chExt cx="1248" cy="576"/>
          </a:xfrm>
        </p:grpSpPr>
        <p:grpSp>
          <p:nvGrpSpPr>
            <p:cNvPr id="124974" name="Group 100"/>
            <p:cNvGrpSpPr>
              <a:grpSpLocks/>
            </p:cNvGrpSpPr>
            <p:nvPr/>
          </p:nvGrpSpPr>
          <p:grpSpPr bwMode="auto">
            <a:xfrm>
              <a:off x="4608" y="912"/>
              <a:ext cx="1008" cy="576"/>
              <a:chOff x="4080" y="912"/>
              <a:chExt cx="1008" cy="576"/>
            </a:xfrm>
          </p:grpSpPr>
          <p:sp>
            <p:nvSpPr>
              <p:cNvPr id="124977" name="Rectangle 96"/>
              <p:cNvSpPr>
                <a:spLocks noChangeArrowheads="1"/>
              </p:cNvSpPr>
              <p:nvPr/>
            </p:nvSpPr>
            <p:spPr bwMode="auto">
              <a:xfrm>
                <a:off x="4080" y="912"/>
                <a:ext cx="1008"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78" name="Rectangle 97"/>
              <p:cNvSpPr>
                <a:spLocks noChangeArrowheads="1"/>
              </p:cNvSpPr>
              <p:nvPr/>
            </p:nvSpPr>
            <p:spPr bwMode="auto">
              <a:xfrm>
                <a:off x="4080" y="912"/>
                <a:ext cx="1008"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sp>
          <p:nvSpPr>
            <p:cNvPr id="124975" name="Text Box 98"/>
            <p:cNvSpPr txBox="1">
              <a:spLocks noChangeArrowheads="1"/>
            </p:cNvSpPr>
            <p:nvPr/>
          </p:nvSpPr>
          <p:spPr bwMode="auto">
            <a:xfrm>
              <a:off x="4838" y="921"/>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Text</a:t>
              </a:r>
              <a:endParaRPr lang="en-US" altLang="fr-FR" sz="1800" b="1"/>
            </a:p>
          </p:txBody>
        </p:sp>
        <p:sp>
          <p:nvSpPr>
            <p:cNvPr id="124976" name="Text Box 99"/>
            <p:cNvSpPr txBox="1">
              <a:spLocks noChangeArrowheads="1"/>
            </p:cNvSpPr>
            <p:nvPr/>
          </p:nvSpPr>
          <p:spPr bwMode="auto">
            <a:xfrm>
              <a:off x="4646" y="1209"/>
              <a:ext cx="1114"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Value</a:t>
              </a:r>
              <a:r>
                <a:rPr lang="fr-FR" altLang="fr-FR" sz="1800" i="1"/>
                <a:t> : "</a:t>
              </a:r>
              <a:r>
                <a:rPr kumimoji="1" lang="fr-FR" altLang="ja-JP" sz="1600"/>
                <a:t>1995</a:t>
              </a:r>
              <a:r>
                <a:rPr lang="fr-FR" altLang="ja-JP" sz="1800" i="1"/>
                <a:t>"</a:t>
              </a:r>
              <a:endParaRPr lang="en-US" altLang="fr-FR" sz="1800" i="1"/>
            </a:p>
          </p:txBody>
        </p:sp>
      </p:grpSp>
      <p:grpSp>
        <p:nvGrpSpPr>
          <p:cNvPr id="124941" name="Group 101"/>
          <p:cNvGrpSpPr>
            <a:grpSpLocks/>
          </p:cNvGrpSpPr>
          <p:nvPr/>
        </p:nvGrpSpPr>
        <p:grpSpPr bwMode="auto">
          <a:xfrm>
            <a:off x="5638800" y="4114800"/>
            <a:ext cx="1981200" cy="1219200"/>
            <a:chOff x="4176" y="1536"/>
            <a:chExt cx="1248" cy="768"/>
          </a:xfrm>
        </p:grpSpPr>
        <p:sp>
          <p:nvSpPr>
            <p:cNvPr id="124970" name="Rectangle 102"/>
            <p:cNvSpPr>
              <a:spLocks noChangeArrowheads="1"/>
            </p:cNvSpPr>
            <p:nvPr/>
          </p:nvSpPr>
          <p:spPr bwMode="auto">
            <a:xfrm>
              <a:off x="4176" y="1536"/>
              <a:ext cx="1152"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71" name="Rectangle 103"/>
            <p:cNvSpPr>
              <a:spLocks noChangeArrowheads="1"/>
            </p:cNvSpPr>
            <p:nvPr/>
          </p:nvSpPr>
          <p:spPr bwMode="auto">
            <a:xfrm>
              <a:off x="4176" y="1536"/>
              <a:ext cx="1152"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72" name="Text Box 104"/>
            <p:cNvSpPr txBox="1">
              <a:spLocks noChangeArrowheads="1"/>
            </p:cNvSpPr>
            <p:nvPr/>
          </p:nvSpPr>
          <p:spPr bwMode="auto">
            <a:xfrm>
              <a:off x="4406" y="1545"/>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Attribute</a:t>
              </a:r>
              <a:endParaRPr lang="en-US" altLang="fr-FR" sz="1800" b="1"/>
            </a:p>
          </p:txBody>
        </p:sp>
        <p:sp>
          <p:nvSpPr>
            <p:cNvPr id="124973" name="Text Box 105"/>
            <p:cNvSpPr txBox="1">
              <a:spLocks noChangeArrowheads="1"/>
            </p:cNvSpPr>
            <p:nvPr/>
          </p:nvSpPr>
          <p:spPr bwMode="auto">
            <a:xfrm>
              <a:off x="4214" y="1833"/>
              <a:ext cx="1084" cy="44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name : </a:t>
              </a:r>
              <a:r>
                <a:rPr lang="fr-FR" altLang="fr-FR" sz="1800" i="1"/>
                <a:t>id</a:t>
              </a:r>
            </a:p>
            <a:p>
              <a:pPr eaLnBrk="1" hangingPunct="1">
                <a:spcBef>
                  <a:spcPct val="0"/>
                </a:spcBef>
                <a:buFontTx/>
                <a:buNone/>
              </a:pPr>
              <a:r>
                <a:rPr lang="fr-FR" altLang="fr-FR" sz="1800" b="1" i="1"/>
                <a:t>nodeValue</a:t>
              </a:r>
              <a:r>
                <a:rPr lang="fr-FR" altLang="fr-FR" sz="1800" i="1"/>
                <a:t> : []</a:t>
              </a:r>
              <a:endParaRPr lang="en-US" altLang="fr-FR" sz="1800" i="1"/>
            </a:p>
          </p:txBody>
        </p:sp>
      </p:grpSp>
      <p:grpSp>
        <p:nvGrpSpPr>
          <p:cNvPr id="124942" name="Group 117"/>
          <p:cNvGrpSpPr>
            <a:grpSpLocks/>
          </p:cNvGrpSpPr>
          <p:nvPr/>
        </p:nvGrpSpPr>
        <p:grpSpPr bwMode="auto">
          <a:xfrm>
            <a:off x="7620000" y="4114800"/>
            <a:ext cx="1981200" cy="914400"/>
            <a:chOff x="4752" y="2592"/>
            <a:chExt cx="1248" cy="576"/>
          </a:xfrm>
        </p:grpSpPr>
        <p:grpSp>
          <p:nvGrpSpPr>
            <p:cNvPr id="124965" name="Group 112"/>
            <p:cNvGrpSpPr>
              <a:grpSpLocks/>
            </p:cNvGrpSpPr>
            <p:nvPr/>
          </p:nvGrpSpPr>
          <p:grpSpPr bwMode="auto">
            <a:xfrm>
              <a:off x="4752" y="2592"/>
              <a:ext cx="864" cy="576"/>
              <a:chOff x="4080" y="912"/>
              <a:chExt cx="1008" cy="576"/>
            </a:xfrm>
          </p:grpSpPr>
          <p:sp>
            <p:nvSpPr>
              <p:cNvPr id="124968" name="Rectangle 113"/>
              <p:cNvSpPr>
                <a:spLocks noChangeArrowheads="1"/>
              </p:cNvSpPr>
              <p:nvPr/>
            </p:nvSpPr>
            <p:spPr bwMode="auto">
              <a:xfrm>
                <a:off x="4080" y="912"/>
                <a:ext cx="1008"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69" name="Rectangle 114"/>
              <p:cNvSpPr>
                <a:spLocks noChangeArrowheads="1"/>
              </p:cNvSpPr>
              <p:nvPr/>
            </p:nvSpPr>
            <p:spPr bwMode="auto">
              <a:xfrm>
                <a:off x="4080" y="912"/>
                <a:ext cx="1008"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sp>
          <p:nvSpPr>
            <p:cNvPr id="124966" name="Text Box 115"/>
            <p:cNvSpPr txBox="1">
              <a:spLocks noChangeArrowheads="1"/>
            </p:cNvSpPr>
            <p:nvPr/>
          </p:nvSpPr>
          <p:spPr bwMode="auto">
            <a:xfrm>
              <a:off x="4982" y="2601"/>
              <a:ext cx="1018"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Text</a:t>
              </a:r>
              <a:endParaRPr lang="en-US" altLang="fr-FR" sz="1800" b="1"/>
            </a:p>
          </p:txBody>
        </p:sp>
        <p:sp>
          <p:nvSpPr>
            <p:cNvPr id="124967" name="Text Box 116"/>
            <p:cNvSpPr txBox="1">
              <a:spLocks noChangeArrowheads="1"/>
            </p:cNvSpPr>
            <p:nvPr/>
          </p:nvSpPr>
          <p:spPr bwMode="auto">
            <a:xfrm>
              <a:off x="4790" y="2889"/>
              <a:ext cx="1114"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Value</a:t>
              </a:r>
              <a:r>
                <a:rPr lang="fr-FR" altLang="fr-FR" sz="1800" i="1"/>
                <a:t> : "</a:t>
              </a:r>
              <a:r>
                <a:rPr kumimoji="1" lang="fr-FR" altLang="ja-JP" sz="1600"/>
                <a:t>1</a:t>
              </a:r>
              <a:r>
                <a:rPr lang="fr-FR" altLang="ja-JP" sz="1800" i="1"/>
                <a:t>"</a:t>
              </a:r>
              <a:endParaRPr lang="en-US" altLang="fr-FR" sz="1800" i="1"/>
            </a:p>
          </p:txBody>
        </p:sp>
      </p:grpSp>
      <p:sp>
        <p:nvSpPr>
          <p:cNvPr id="124943" name="Line 118"/>
          <p:cNvSpPr>
            <a:spLocks noChangeShapeType="1"/>
          </p:cNvSpPr>
          <p:nvPr/>
        </p:nvSpPr>
        <p:spPr bwMode="auto">
          <a:xfrm>
            <a:off x="3048000" y="685800"/>
            <a:ext cx="76200" cy="3810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4" name="Line 119"/>
          <p:cNvSpPr>
            <a:spLocks noChangeShapeType="1"/>
          </p:cNvSpPr>
          <p:nvPr/>
        </p:nvSpPr>
        <p:spPr bwMode="auto">
          <a:xfrm>
            <a:off x="3810000" y="2057400"/>
            <a:ext cx="152400" cy="4572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5" name="Line 120"/>
          <p:cNvSpPr>
            <a:spLocks noChangeShapeType="1"/>
          </p:cNvSpPr>
          <p:nvPr/>
        </p:nvSpPr>
        <p:spPr bwMode="auto">
          <a:xfrm flipH="1">
            <a:off x="3276600" y="2057400"/>
            <a:ext cx="533400" cy="21336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6" name="Line 121"/>
          <p:cNvSpPr>
            <a:spLocks noChangeShapeType="1"/>
          </p:cNvSpPr>
          <p:nvPr/>
        </p:nvSpPr>
        <p:spPr bwMode="auto">
          <a:xfrm>
            <a:off x="4648200" y="5181600"/>
            <a:ext cx="152400" cy="3810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7" name="Line 122"/>
          <p:cNvSpPr>
            <a:spLocks noChangeShapeType="1"/>
          </p:cNvSpPr>
          <p:nvPr/>
        </p:nvSpPr>
        <p:spPr bwMode="auto">
          <a:xfrm flipV="1">
            <a:off x="3962400" y="304800"/>
            <a:ext cx="533400" cy="17526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8" name="Line 123"/>
          <p:cNvSpPr>
            <a:spLocks noChangeShapeType="1"/>
          </p:cNvSpPr>
          <p:nvPr/>
        </p:nvSpPr>
        <p:spPr bwMode="auto">
          <a:xfrm flipV="1">
            <a:off x="4114800" y="1752600"/>
            <a:ext cx="1219200" cy="3048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49" name="Line 124"/>
          <p:cNvSpPr>
            <a:spLocks noChangeShapeType="1"/>
          </p:cNvSpPr>
          <p:nvPr/>
        </p:nvSpPr>
        <p:spPr bwMode="auto">
          <a:xfrm flipV="1">
            <a:off x="6096000" y="381000"/>
            <a:ext cx="381000" cy="6096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50" name="Line 125"/>
          <p:cNvSpPr>
            <a:spLocks noChangeShapeType="1"/>
          </p:cNvSpPr>
          <p:nvPr/>
        </p:nvSpPr>
        <p:spPr bwMode="auto">
          <a:xfrm flipV="1">
            <a:off x="6934200" y="1828800"/>
            <a:ext cx="381000" cy="5334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51" name="Line 126"/>
          <p:cNvSpPr>
            <a:spLocks noChangeShapeType="1"/>
          </p:cNvSpPr>
          <p:nvPr/>
        </p:nvSpPr>
        <p:spPr bwMode="auto">
          <a:xfrm flipV="1">
            <a:off x="4953000" y="4495800"/>
            <a:ext cx="685800" cy="7620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52" name="Line 127"/>
          <p:cNvSpPr>
            <a:spLocks noChangeShapeType="1"/>
          </p:cNvSpPr>
          <p:nvPr/>
        </p:nvSpPr>
        <p:spPr bwMode="auto">
          <a:xfrm flipV="1">
            <a:off x="7239000" y="4419600"/>
            <a:ext cx="381000" cy="7620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grpSp>
        <p:nvGrpSpPr>
          <p:cNvPr id="124953" name="Group 129"/>
          <p:cNvGrpSpPr>
            <a:grpSpLocks/>
          </p:cNvGrpSpPr>
          <p:nvPr/>
        </p:nvGrpSpPr>
        <p:grpSpPr bwMode="auto">
          <a:xfrm>
            <a:off x="6934200" y="5638800"/>
            <a:ext cx="1752600" cy="914400"/>
            <a:chOff x="4080" y="912"/>
            <a:chExt cx="1008" cy="576"/>
          </a:xfrm>
        </p:grpSpPr>
        <p:sp>
          <p:nvSpPr>
            <p:cNvPr id="124963" name="Rectangle 130"/>
            <p:cNvSpPr>
              <a:spLocks noChangeArrowheads="1"/>
            </p:cNvSpPr>
            <p:nvPr/>
          </p:nvSpPr>
          <p:spPr bwMode="auto">
            <a:xfrm>
              <a:off x="4080" y="912"/>
              <a:ext cx="1008"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64" name="Rectangle 131"/>
            <p:cNvSpPr>
              <a:spLocks noChangeArrowheads="1"/>
            </p:cNvSpPr>
            <p:nvPr/>
          </p:nvSpPr>
          <p:spPr bwMode="auto">
            <a:xfrm>
              <a:off x="4080" y="912"/>
              <a:ext cx="1008"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sp>
        <p:nvSpPr>
          <p:cNvPr id="124954" name="Text Box 132"/>
          <p:cNvSpPr txBox="1">
            <a:spLocks noChangeArrowheads="1"/>
          </p:cNvSpPr>
          <p:nvPr/>
        </p:nvSpPr>
        <p:spPr bwMode="auto">
          <a:xfrm>
            <a:off x="7299325" y="5653088"/>
            <a:ext cx="1616075" cy="3968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Text</a:t>
            </a:r>
            <a:endParaRPr lang="en-US" altLang="fr-FR" sz="1800" b="1"/>
          </a:p>
        </p:txBody>
      </p:sp>
      <p:sp>
        <p:nvSpPr>
          <p:cNvPr id="124955" name="Text Box 133"/>
          <p:cNvSpPr txBox="1">
            <a:spLocks noChangeArrowheads="1"/>
          </p:cNvSpPr>
          <p:nvPr/>
        </p:nvSpPr>
        <p:spPr bwMode="auto">
          <a:xfrm>
            <a:off x="6994525" y="6110288"/>
            <a:ext cx="1768475" cy="3968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Value</a:t>
            </a:r>
            <a:r>
              <a:rPr lang="fr-FR" altLang="fr-FR" sz="1800" i="1"/>
              <a:t> : "</a:t>
            </a:r>
            <a:r>
              <a:rPr kumimoji="1" lang="fr-FR" altLang="ja-JP" sz="1600"/>
              <a:t>Card</a:t>
            </a:r>
            <a:r>
              <a:rPr lang="fr-FR" altLang="ja-JP" sz="1800" i="1"/>
              <a:t>"</a:t>
            </a:r>
            <a:endParaRPr lang="en-US" altLang="fr-FR" sz="1800" i="1"/>
          </a:p>
        </p:txBody>
      </p:sp>
      <p:grpSp>
        <p:nvGrpSpPr>
          <p:cNvPr id="124956" name="Group 134"/>
          <p:cNvGrpSpPr>
            <a:grpSpLocks/>
          </p:cNvGrpSpPr>
          <p:nvPr/>
        </p:nvGrpSpPr>
        <p:grpSpPr bwMode="auto">
          <a:xfrm>
            <a:off x="6019800" y="2895600"/>
            <a:ext cx="2895600" cy="914400"/>
            <a:chOff x="4080" y="912"/>
            <a:chExt cx="1008" cy="576"/>
          </a:xfrm>
        </p:grpSpPr>
        <p:sp>
          <p:nvSpPr>
            <p:cNvPr id="124961" name="Rectangle 135"/>
            <p:cNvSpPr>
              <a:spLocks noChangeArrowheads="1"/>
            </p:cNvSpPr>
            <p:nvPr/>
          </p:nvSpPr>
          <p:spPr bwMode="auto">
            <a:xfrm>
              <a:off x="4080" y="912"/>
              <a:ext cx="1008" cy="5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24962" name="Rectangle 136"/>
            <p:cNvSpPr>
              <a:spLocks noChangeArrowheads="1"/>
            </p:cNvSpPr>
            <p:nvPr/>
          </p:nvSpPr>
          <p:spPr bwMode="auto">
            <a:xfrm>
              <a:off x="4080" y="912"/>
              <a:ext cx="1008" cy="24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sp>
        <p:nvSpPr>
          <p:cNvPr id="124957" name="Text Box 137"/>
          <p:cNvSpPr txBox="1">
            <a:spLocks noChangeArrowheads="1"/>
          </p:cNvSpPr>
          <p:nvPr/>
        </p:nvSpPr>
        <p:spPr bwMode="auto">
          <a:xfrm>
            <a:off x="6080125" y="3367088"/>
            <a:ext cx="2835275" cy="3968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i="1"/>
              <a:t>Value</a:t>
            </a:r>
            <a:r>
              <a:rPr lang="fr-FR" altLang="fr-FR" sz="1800" i="1"/>
              <a:t> : "</a:t>
            </a:r>
            <a:r>
              <a:rPr kumimoji="1" lang="fr-FR" altLang="ja-JP" sz="1600"/>
              <a:t>Linux Kernel 2.0</a:t>
            </a:r>
            <a:r>
              <a:rPr lang="fr-FR" altLang="ja-JP" sz="1800" i="1"/>
              <a:t>"</a:t>
            </a:r>
            <a:endParaRPr lang="en-US" altLang="fr-FR" sz="1800" i="1"/>
          </a:p>
        </p:txBody>
      </p:sp>
      <p:sp>
        <p:nvSpPr>
          <p:cNvPr id="124958" name="Text Box 138"/>
          <p:cNvSpPr txBox="1">
            <a:spLocks noChangeArrowheads="1"/>
          </p:cNvSpPr>
          <p:nvPr/>
        </p:nvSpPr>
        <p:spPr bwMode="auto">
          <a:xfrm>
            <a:off x="6156325" y="2895600"/>
            <a:ext cx="1616075" cy="3968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a:t>Text</a:t>
            </a:r>
            <a:endParaRPr lang="en-US" altLang="fr-FR" sz="1800" b="1"/>
          </a:p>
        </p:txBody>
      </p:sp>
      <p:sp>
        <p:nvSpPr>
          <p:cNvPr id="124959" name="Line 139"/>
          <p:cNvSpPr>
            <a:spLocks noChangeShapeType="1"/>
          </p:cNvSpPr>
          <p:nvPr/>
        </p:nvSpPr>
        <p:spPr bwMode="auto">
          <a:xfrm flipV="1">
            <a:off x="4648200" y="3276600"/>
            <a:ext cx="1371600" cy="2286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4960" name="Line 140"/>
          <p:cNvSpPr>
            <a:spLocks noChangeShapeType="1"/>
          </p:cNvSpPr>
          <p:nvPr/>
        </p:nvSpPr>
        <p:spPr bwMode="auto">
          <a:xfrm flipV="1">
            <a:off x="5791200" y="6019800"/>
            <a:ext cx="1143000" cy="53340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Tree>
    <p:extLst>
      <p:ext uri="{BB962C8B-B14F-4D97-AF65-F5344CB8AC3E}">
        <p14:creationId xmlns:p14="http://schemas.microsoft.com/office/powerpoint/2010/main" val="907115214"/>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p:cNvSpPr>
            <a:spLocks noGrp="1" noChangeArrowheads="1"/>
          </p:cNvSpPr>
          <p:nvPr>
            <p:ph type="title"/>
          </p:nvPr>
        </p:nvSpPr>
        <p:spPr/>
        <p:txBody>
          <a:bodyPr/>
          <a:lstStyle/>
          <a:p>
            <a:pPr eaLnBrk="1" hangingPunct="1"/>
            <a:r>
              <a:rPr altLang="fr-FR"/>
              <a:t>Invocation de services</a:t>
            </a:r>
            <a:endParaRPr lang="en-US" altLang="fr-FR"/>
          </a:p>
        </p:txBody>
      </p:sp>
      <p:sp>
        <p:nvSpPr>
          <p:cNvPr id="125957" name="Rectangle 3"/>
          <p:cNvSpPr>
            <a:spLocks noGrp="1" noChangeArrowheads="1"/>
          </p:cNvSpPr>
          <p:nvPr>
            <p:ph sz="half" idx="1"/>
          </p:nvPr>
        </p:nvSpPr>
        <p:spPr>
          <a:xfrm>
            <a:off x="107504" y="1879600"/>
            <a:ext cx="4159696" cy="4749800"/>
          </a:xfrm>
        </p:spPr>
        <p:txBody>
          <a:bodyPr/>
          <a:lstStyle/>
          <a:p>
            <a:pPr eaLnBrk="1" hangingPunct="1"/>
            <a:r>
              <a:rPr altLang="fr-FR" dirty="0"/>
              <a:t>Invocations </a:t>
            </a:r>
            <a:r>
              <a:rPr altLang="fr-FR" dirty="0" err="1"/>
              <a:t>d'objets</a:t>
            </a:r>
            <a:endParaRPr lang="en-US" altLang="fr-FR" dirty="0"/>
          </a:p>
          <a:p>
            <a:pPr lvl="1" eaLnBrk="1" hangingPunct="1"/>
            <a:r>
              <a:rPr lang="en-US" altLang="fr-FR" dirty="0"/>
              <a:t>RPC </a:t>
            </a:r>
            <a:r>
              <a:rPr altLang="fr-FR" dirty="0"/>
              <a:t>(19</a:t>
            </a:r>
            <a:r>
              <a:rPr lang="en-US" altLang="fr-FR" dirty="0"/>
              <a:t>80</a:t>
            </a:r>
            <a:r>
              <a:rPr altLang="fr-FR" dirty="0"/>
              <a:t>)</a:t>
            </a:r>
            <a:endParaRPr lang="en-US" altLang="fr-FR" dirty="0"/>
          </a:p>
          <a:p>
            <a:pPr lvl="1" eaLnBrk="1" hangingPunct="1"/>
            <a:r>
              <a:rPr altLang="fr-FR" dirty="0"/>
              <a:t>CORBA</a:t>
            </a:r>
            <a:endParaRPr lang="en-US" altLang="fr-FR" dirty="0"/>
          </a:p>
          <a:p>
            <a:pPr lvl="1" eaLnBrk="1" hangingPunct="1"/>
            <a:r>
              <a:rPr altLang="fr-FR" dirty="0"/>
              <a:t>Java RMI</a:t>
            </a:r>
            <a:endParaRPr lang="en-US" altLang="fr-FR" dirty="0"/>
          </a:p>
          <a:p>
            <a:pPr lvl="1" eaLnBrk="1" hangingPunct="1"/>
            <a:r>
              <a:rPr lang="en-US" altLang="fr-FR" dirty="0"/>
              <a:t>Microsoft DCOM</a:t>
            </a:r>
          </a:p>
          <a:p>
            <a:pPr eaLnBrk="1" hangingPunct="1"/>
            <a:r>
              <a:rPr altLang="fr-FR" dirty="0"/>
              <a:t>Format </a:t>
            </a:r>
            <a:r>
              <a:rPr altLang="fr-FR" dirty="0" err="1"/>
              <a:t>spécifique</a:t>
            </a:r>
            <a:endParaRPr lang="en-US" altLang="fr-FR" dirty="0"/>
          </a:p>
          <a:p>
            <a:pPr eaLnBrk="1" hangingPunct="1"/>
            <a:r>
              <a:rPr altLang="fr-FR" dirty="0" err="1"/>
              <a:t>Protocole</a:t>
            </a:r>
            <a:r>
              <a:rPr altLang="fr-FR" dirty="0"/>
              <a:t> de transport </a:t>
            </a:r>
            <a:r>
              <a:rPr altLang="fr-FR" dirty="0" err="1"/>
              <a:t>spécifique</a:t>
            </a:r>
            <a:endParaRPr lang="en-US" altLang="fr-FR" sz="2400" dirty="0"/>
          </a:p>
          <a:p>
            <a:pPr eaLnBrk="1" hangingPunct="1"/>
            <a:endParaRPr lang="en-US" altLang="fr-FR" dirty="0"/>
          </a:p>
        </p:txBody>
      </p:sp>
      <p:sp>
        <p:nvSpPr>
          <p:cNvPr id="125955" name="AutoShape 18"/>
          <p:cNvSpPr>
            <a:spLocks noChangeArrowheads="1"/>
          </p:cNvSpPr>
          <p:nvPr/>
        </p:nvSpPr>
        <p:spPr bwMode="auto">
          <a:xfrm>
            <a:off x="4267200" y="1524000"/>
            <a:ext cx="5112000" cy="3810000"/>
          </a:xfrm>
          <a:prstGeom prst="cloudCallout">
            <a:avLst>
              <a:gd name="adj1" fmla="val 61880"/>
              <a:gd name="adj2" fmla="val -23708"/>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endParaRPr lang="en-US" altLang="fr-FR" sz="1800"/>
          </a:p>
        </p:txBody>
      </p:sp>
      <p:sp>
        <p:nvSpPr>
          <p:cNvPr id="125958" name="Rectangle 5"/>
          <p:cNvSpPr>
            <a:spLocks noChangeArrowheads="1"/>
          </p:cNvSpPr>
          <p:nvPr/>
        </p:nvSpPr>
        <p:spPr bwMode="auto">
          <a:xfrm>
            <a:off x="7748353" y="3537641"/>
            <a:ext cx="948208" cy="646331"/>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dirty="0"/>
              <a:t>Services</a:t>
            </a:r>
          </a:p>
          <a:p>
            <a:pPr algn="ctr" eaLnBrk="1" hangingPunct="1">
              <a:spcBef>
                <a:spcPct val="0"/>
              </a:spcBef>
              <a:buFontTx/>
              <a:buNone/>
            </a:pPr>
            <a:r>
              <a:rPr lang="fr-FR" altLang="fr-FR" sz="1800" dirty="0" err="1"/>
              <a:t>registry</a:t>
            </a:r>
            <a:endParaRPr lang="en-US" altLang="fr-FR" sz="1800" dirty="0"/>
          </a:p>
        </p:txBody>
      </p:sp>
      <p:sp>
        <p:nvSpPr>
          <p:cNvPr id="125959" name="Oval 6"/>
          <p:cNvSpPr>
            <a:spLocks noChangeArrowheads="1"/>
          </p:cNvSpPr>
          <p:nvPr/>
        </p:nvSpPr>
        <p:spPr bwMode="auto">
          <a:xfrm>
            <a:off x="6413345" y="2369235"/>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5960" name="Oval 7"/>
          <p:cNvSpPr>
            <a:spLocks noChangeArrowheads="1"/>
          </p:cNvSpPr>
          <p:nvPr/>
        </p:nvSpPr>
        <p:spPr bwMode="auto">
          <a:xfrm>
            <a:off x="7632545" y="1607224"/>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5961" name="Oval 8"/>
          <p:cNvSpPr>
            <a:spLocks noChangeArrowheads="1"/>
          </p:cNvSpPr>
          <p:nvPr/>
        </p:nvSpPr>
        <p:spPr bwMode="auto">
          <a:xfrm>
            <a:off x="4813145" y="1683425"/>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5962" name="Oval 9"/>
          <p:cNvSpPr>
            <a:spLocks noChangeArrowheads="1"/>
          </p:cNvSpPr>
          <p:nvPr/>
        </p:nvSpPr>
        <p:spPr bwMode="auto">
          <a:xfrm>
            <a:off x="4355945" y="3588428"/>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5963" name="Rectangle 14"/>
          <p:cNvSpPr>
            <a:spLocks noChangeArrowheads="1"/>
          </p:cNvSpPr>
          <p:nvPr/>
        </p:nvSpPr>
        <p:spPr bwMode="auto">
          <a:xfrm>
            <a:off x="6245020" y="5823645"/>
            <a:ext cx="1245021" cy="646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dirty="0"/>
              <a:t>Application</a:t>
            </a:r>
          </a:p>
          <a:p>
            <a:pPr algn="ctr" eaLnBrk="1" hangingPunct="1">
              <a:spcBef>
                <a:spcPct val="0"/>
              </a:spcBef>
              <a:buFontTx/>
              <a:buNone/>
            </a:pPr>
            <a:r>
              <a:rPr lang="fr-FR" altLang="fr-FR" sz="1800" dirty="0"/>
              <a:t>cliente</a:t>
            </a:r>
            <a:endParaRPr lang="en-US" altLang="fr-FR" sz="1800" dirty="0"/>
          </a:p>
        </p:txBody>
      </p:sp>
      <p:grpSp>
        <p:nvGrpSpPr>
          <p:cNvPr id="331805" name="Group 29"/>
          <p:cNvGrpSpPr>
            <a:grpSpLocks/>
          </p:cNvGrpSpPr>
          <p:nvPr/>
        </p:nvGrpSpPr>
        <p:grpSpPr bwMode="auto">
          <a:xfrm>
            <a:off x="5867414" y="2743200"/>
            <a:ext cx="925513" cy="3048000"/>
            <a:chOff x="3696" y="1728"/>
            <a:chExt cx="583" cy="1920"/>
          </a:xfrm>
        </p:grpSpPr>
        <p:sp>
          <p:nvSpPr>
            <p:cNvPr id="125980" name="Line 16"/>
            <p:cNvSpPr>
              <a:spLocks noChangeShapeType="1"/>
            </p:cNvSpPr>
            <p:nvPr/>
          </p:nvSpPr>
          <p:spPr bwMode="auto">
            <a:xfrm flipH="1" flipV="1">
              <a:off x="4080" y="1728"/>
              <a:ext cx="96" cy="1920"/>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81" name="Text Box 19"/>
            <p:cNvSpPr txBox="1">
              <a:spLocks noChangeArrowheads="1"/>
            </p:cNvSpPr>
            <p:nvPr/>
          </p:nvSpPr>
          <p:spPr bwMode="auto">
            <a:xfrm>
              <a:off x="3696" y="2592"/>
              <a:ext cx="583"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requete</a:t>
              </a:r>
              <a:endParaRPr lang="en-US" altLang="fr-FR" sz="1800">
                <a:solidFill>
                  <a:srgbClr val="0066CC"/>
                </a:solidFill>
              </a:endParaRPr>
            </a:p>
          </p:txBody>
        </p:sp>
      </p:grpSp>
      <p:grpSp>
        <p:nvGrpSpPr>
          <p:cNvPr id="331804" name="Group 28"/>
          <p:cNvGrpSpPr>
            <a:grpSpLocks/>
          </p:cNvGrpSpPr>
          <p:nvPr/>
        </p:nvGrpSpPr>
        <p:grpSpPr bwMode="auto">
          <a:xfrm>
            <a:off x="6570667" y="2895600"/>
            <a:ext cx="947738" cy="2895600"/>
            <a:chOff x="4139" y="1824"/>
            <a:chExt cx="597" cy="1824"/>
          </a:xfrm>
        </p:grpSpPr>
        <p:sp>
          <p:nvSpPr>
            <p:cNvPr id="125978" name="Line 17"/>
            <p:cNvSpPr>
              <a:spLocks noChangeShapeType="1"/>
            </p:cNvSpPr>
            <p:nvPr/>
          </p:nvSpPr>
          <p:spPr bwMode="auto">
            <a:xfrm>
              <a:off x="4320" y="1824"/>
              <a:ext cx="0" cy="1824"/>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79" name="Text Box 20"/>
            <p:cNvSpPr txBox="1">
              <a:spLocks noChangeArrowheads="1"/>
            </p:cNvSpPr>
            <p:nvPr/>
          </p:nvSpPr>
          <p:spPr bwMode="auto">
            <a:xfrm>
              <a:off x="4139" y="2784"/>
              <a:ext cx="597"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reponse</a:t>
              </a:r>
              <a:endParaRPr lang="en-US" altLang="fr-FR" sz="1800">
                <a:solidFill>
                  <a:srgbClr val="0066CC"/>
                </a:solidFill>
              </a:endParaRPr>
            </a:p>
          </p:txBody>
        </p:sp>
      </p:grpSp>
      <p:grpSp>
        <p:nvGrpSpPr>
          <p:cNvPr id="331808" name="Group 32"/>
          <p:cNvGrpSpPr>
            <a:grpSpLocks/>
          </p:cNvGrpSpPr>
          <p:nvPr/>
        </p:nvGrpSpPr>
        <p:grpSpPr bwMode="auto">
          <a:xfrm>
            <a:off x="5410204" y="2133600"/>
            <a:ext cx="3213100" cy="1752600"/>
            <a:chOff x="3408" y="1344"/>
            <a:chExt cx="2024" cy="1104"/>
          </a:xfrm>
        </p:grpSpPr>
        <p:sp>
          <p:nvSpPr>
            <p:cNvPr id="125970" name="Line 12"/>
            <p:cNvSpPr>
              <a:spLocks noChangeShapeType="1"/>
            </p:cNvSpPr>
            <p:nvPr/>
          </p:nvSpPr>
          <p:spPr bwMode="auto">
            <a:xfrm>
              <a:off x="4512" y="1824"/>
              <a:ext cx="384" cy="384"/>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71" name="Line 10"/>
            <p:cNvSpPr>
              <a:spLocks noChangeShapeType="1"/>
            </p:cNvSpPr>
            <p:nvPr/>
          </p:nvSpPr>
          <p:spPr bwMode="auto">
            <a:xfrm>
              <a:off x="3504" y="2400"/>
              <a:ext cx="1344" cy="48"/>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72" name="Line 11"/>
            <p:cNvSpPr>
              <a:spLocks noChangeShapeType="1"/>
            </p:cNvSpPr>
            <p:nvPr/>
          </p:nvSpPr>
          <p:spPr bwMode="auto">
            <a:xfrm>
              <a:off x="3456" y="1392"/>
              <a:ext cx="1392" cy="96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73" name="Line 13"/>
            <p:cNvSpPr>
              <a:spLocks noChangeShapeType="1"/>
            </p:cNvSpPr>
            <p:nvPr/>
          </p:nvSpPr>
          <p:spPr bwMode="auto">
            <a:xfrm flipH="1">
              <a:off x="5136" y="1344"/>
              <a:ext cx="144" cy="864"/>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74" name="Text Box 21"/>
            <p:cNvSpPr txBox="1">
              <a:spLocks noChangeArrowheads="1"/>
            </p:cNvSpPr>
            <p:nvPr/>
          </p:nvSpPr>
          <p:spPr bwMode="auto">
            <a:xfrm>
              <a:off x="4896" y="1536"/>
              <a:ext cx="53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5975" name="Text Box 22"/>
            <p:cNvSpPr txBox="1">
              <a:spLocks noChangeArrowheads="1"/>
            </p:cNvSpPr>
            <p:nvPr/>
          </p:nvSpPr>
          <p:spPr bwMode="auto">
            <a:xfrm>
              <a:off x="3504" y="2198"/>
              <a:ext cx="53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5976" name="Text Box 23"/>
            <p:cNvSpPr txBox="1">
              <a:spLocks noChangeArrowheads="1"/>
            </p:cNvSpPr>
            <p:nvPr/>
          </p:nvSpPr>
          <p:spPr bwMode="auto">
            <a:xfrm>
              <a:off x="3408" y="1440"/>
              <a:ext cx="53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5977" name="Text Box 24"/>
            <p:cNvSpPr txBox="1">
              <a:spLocks noChangeArrowheads="1"/>
            </p:cNvSpPr>
            <p:nvPr/>
          </p:nvSpPr>
          <p:spPr bwMode="auto">
            <a:xfrm>
              <a:off x="4416" y="1824"/>
              <a:ext cx="536"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grpSp>
      <p:grpSp>
        <p:nvGrpSpPr>
          <p:cNvPr id="331803" name="Group 27"/>
          <p:cNvGrpSpPr>
            <a:grpSpLocks/>
          </p:cNvGrpSpPr>
          <p:nvPr/>
        </p:nvGrpSpPr>
        <p:grpSpPr bwMode="auto">
          <a:xfrm>
            <a:off x="6858000" y="4191000"/>
            <a:ext cx="1371600" cy="1600200"/>
            <a:chOff x="4320" y="2640"/>
            <a:chExt cx="864" cy="1008"/>
          </a:xfrm>
        </p:grpSpPr>
        <p:sp>
          <p:nvSpPr>
            <p:cNvPr id="125968" name="Line 15"/>
            <p:cNvSpPr>
              <a:spLocks noChangeShapeType="1"/>
            </p:cNvSpPr>
            <p:nvPr/>
          </p:nvSpPr>
          <p:spPr bwMode="auto">
            <a:xfrm flipV="1">
              <a:off x="4320" y="2640"/>
              <a:ext cx="864" cy="1008"/>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5969" name="Text Box 25"/>
            <p:cNvSpPr txBox="1">
              <a:spLocks noChangeArrowheads="1"/>
            </p:cNvSpPr>
            <p:nvPr/>
          </p:nvSpPr>
          <p:spPr bwMode="auto">
            <a:xfrm>
              <a:off x="4512" y="3024"/>
              <a:ext cx="637"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chemeClr val="accent1"/>
                  </a:solidFill>
                </a:rPr>
                <a:t>chercher</a:t>
              </a:r>
              <a:endParaRPr lang="en-US" altLang="fr-FR" sz="1800">
                <a:solidFill>
                  <a:schemeClr val="accent1"/>
                </a:solidFill>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1808"/>
                                        </p:tgtEl>
                                        <p:attrNameLst>
                                          <p:attrName>style.visibility</p:attrName>
                                        </p:attrNameLst>
                                      </p:cBhvr>
                                      <p:to>
                                        <p:strVal val="visible"/>
                                      </p:to>
                                    </p:set>
                                  </p:childTnLst>
                                  <p:subTnLst>
                                    <p:set>
                                      <p:cBhvr override="childStyle">
                                        <p:cTn dur="1" fill="hold" display="0" masterRel="nextClick" afterEffect="1"/>
                                        <p:tgtEl>
                                          <p:spTgt spid="33180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31803"/>
                                        </p:tgtEl>
                                        <p:attrNameLst>
                                          <p:attrName>style.visibility</p:attrName>
                                        </p:attrNameLst>
                                      </p:cBhvr>
                                      <p:to>
                                        <p:strVal val="visible"/>
                                      </p:to>
                                    </p:set>
                                  </p:childTnLst>
                                  <p:subTnLst>
                                    <p:set>
                                      <p:cBhvr override="childStyle">
                                        <p:cTn dur="1" fill="hold" display="0" masterRel="nextClick" afterEffect="1"/>
                                        <p:tgtEl>
                                          <p:spTgt spid="33180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31805"/>
                                        </p:tgtEl>
                                        <p:attrNameLst>
                                          <p:attrName>style.visibility</p:attrName>
                                        </p:attrNameLst>
                                      </p:cBhvr>
                                      <p:to>
                                        <p:strVal val="visible"/>
                                      </p:to>
                                    </p:set>
                                  </p:childTnLst>
                                  <p:subTnLst>
                                    <p:set>
                                      <p:cBhvr override="childStyle">
                                        <p:cTn dur="1" fill="hold" display="0" masterRel="nextClick" afterEffect="1"/>
                                        <p:tgtEl>
                                          <p:spTgt spid="33180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31804"/>
                                        </p:tgtEl>
                                        <p:attrNameLst>
                                          <p:attrName>style.visibility</p:attrName>
                                        </p:attrNameLst>
                                      </p:cBhvr>
                                      <p:to>
                                        <p:strVal val="visible"/>
                                      </p:to>
                                    </p:set>
                                  </p:childTnLst>
                                  <p:subTnLst>
                                    <p:set>
                                      <p:cBhvr override="childStyle">
                                        <p:cTn dur="1" fill="hold" display="0" masterRel="nextClick" afterEffect="1"/>
                                        <p:tgtEl>
                                          <p:spTgt spid="33180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3"/>
          <p:cNvSpPr>
            <a:spLocks noGrp="1" noChangeArrowheads="1"/>
          </p:cNvSpPr>
          <p:nvPr>
            <p:ph type="title"/>
          </p:nvPr>
        </p:nvSpPr>
        <p:spPr/>
        <p:txBody>
          <a:bodyPr/>
          <a:lstStyle/>
          <a:p>
            <a:pPr eaLnBrk="1" hangingPunct="1"/>
            <a:r>
              <a:rPr altLang="fr-FR"/>
              <a:t>Invocation de services</a:t>
            </a:r>
            <a:endParaRPr lang="en-US" altLang="fr-FR"/>
          </a:p>
        </p:txBody>
      </p:sp>
      <p:sp>
        <p:nvSpPr>
          <p:cNvPr id="126982" name="Rectangle 4"/>
          <p:cNvSpPr>
            <a:spLocks noGrp="1" noChangeArrowheads="1"/>
          </p:cNvSpPr>
          <p:nvPr>
            <p:ph sz="half" idx="1"/>
          </p:nvPr>
        </p:nvSpPr>
        <p:spPr>
          <a:xfrm>
            <a:off x="179512" y="1772816"/>
            <a:ext cx="3967890" cy="4896000"/>
          </a:xfrm>
        </p:spPr>
        <p:txBody>
          <a:bodyPr/>
          <a:lstStyle/>
          <a:p>
            <a:pPr eaLnBrk="1" hangingPunct="1"/>
            <a:r>
              <a:rPr altLang="fr-FR" dirty="0"/>
              <a:t>Format XML ?</a:t>
            </a:r>
            <a:endParaRPr lang="en-US" altLang="fr-FR" dirty="0"/>
          </a:p>
          <a:p>
            <a:pPr lvl="1" eaLnBrk="1" hangingPunct="1"/>
            <a:r>
              <a:rPr altLang="fr-FR" dirty="0" err="1"/>
              <a:t>Système</a:t>
            </a:r>
            <a:r>
              <a:rPr altLang="fr-FR" dirty="0"/>
              <a:t> de </a:t>
            </a:r>
            <a:r>
              <a:rPr altLang="fr-FR" dirty="0" err="1"/>
              <a:t>typage</a:t>
            </a:r>
            <a:r>
              <a:rPr altLang="fr-FR" dirty="0"/>
              <a:t> (XML-Schema)</a:t>
            </a:r>
            <a:endParaRPr lang="en-US" altLang="fr-FR" dirty="0"/>
          </a:p>
          <a:p>
            <a:pPr lvl="1" eaLnBrk="1" hangingPunct="1"/>
            <a:r>
              <a:rPr altLang="fr-FR" dirty="0"/>
              <a:t>Format de </a:t>
            </a:r>
            <a:r>
              <a:rPr altLang="fr-FR" dirty="0" err="1"/>
              <a:t>codage</a:t>
            </a:r>
            <a:r>
              <a:rPr altLang="fr-FR" dirty="0"/>
              <a:t> </a:t>
            </a:r>
            <a:r>
              <a:rPr altLang="fr-FR" dirty="0" err="1"/>
              <a:t>universel</a:t>
            </a:r>
            <a:endParaRPr lang="en-US" altLang="fr-FR" dirty="0"/>
          </a:p>
          <a:p>
            <a:pPr lvl="1" eaLnBrk="1" hangingPunct="1"/>
            <a:r>
              <a:rPr altLang="fr-FR" dirty="0" err="1"/>
              <a:t>Sécurisation</a:t>
            </a:r>
            <a:endParaRPr lang="en-US" altLang="fr-FR" dirty="0"/>
          </a:p>
          <a:p>
            <a:pPr lvl="2" eaLnBrk="1" hangingPunct="1"/>
            <a:r>
              <a:rPr lang="en-US" altLang="fr-FR" dirty="0" err="1"/>
              <a:t>Authentification</a:t>
            </a:r>
            <a:r>
              <a:rPr lang="en-US" altLang="fr-FR" dirty="0"/>
              <a:t>, </a:t>
            </a:r>
            <a:r>
              <a:rPr altLang="fr-FR" dirty="0" err="1"/>
              <a:t>Gestion</a:t>
            </a:r>
            <a:r>
              <a:rPr altLang="fr-FR" dirty="0"/>
              <a:t> de clef</a:t>
            </a:r>
            <a:endParaRPr lang="en-US" altLang="fr-FR" dirty="0"/>
          </a:p>
          <a:p>
            <a:pPr lvl="2" eaLnBrk="1" hangingPunct="1"/>
            <a:r>
              <a:rPr altLang="fr-FR" dirty="0" err="1"/>
              <a:t>Chiffrement</a:t>
            </a:r>
            <a:r>
              <a:rPr lang="en-US" altLang="fr-FR" dirty="0"/>
              <a:t>, Signature</a:t>
            </a:r>
          </a:p>
          <a:p>
            <a:pPr lvl="1" eaLnBrk="1" hangingPunct="1"/>
            <a:r>
              <a:rPr altLang="fr-FR" dirty="0" err="1"/>
              <a:t>Contrôle</a:t>
            </a:r>
            <a:r>
              <a:rPr altLang="fr-FR" dirty="0"/>
              <a:t> de transaction</a:t>
            </a:r>
          </a:p>
          <a:p>
            <a:pPr eaLnBrk="1" hangingPunct="1"/>
            <a:r>
              <a:rPr altLang="fr-FR" sz="2400" dirty="0" err="1"/>
              <a:t>Protocole</a:t>
            </a:r>
            <a:r>
              <a:rPr altLang="fr-FR" sz="2400" dirty="0"/>
              <a:t> </a:t>
            </a:r>
          </a:p>
          <a:p>
            <a:pPr lvl="1" eaLnBrk="1" hangingPunct="1"/>
            <a:r>
              <a:rPr altLang="fr-FR" sz="2000" dirty="0"/>
              <a:t>HTTP : </a:t>
            </a:r>
            <a:r>
              <a:rPr altLang="fr-FR" sz="2000" dirty="0" err="1"/>
              <a:t>protocole</a:t>
            </a:r>
            <a:r>
              <a:rPr altLang="fr-FR" sz="2000" dirty="0"/>
              <a:t> web</a:t>
            </a:r>
          </a:p>
          <a:p>
            <a:pPr lvl="1" eaLnBrk="1" hangingPunct="1"/>
            <a:r>
              <a:rPr altLang="fr-FR" sz="2000" dirty="0"/>
              <a:t>SMTP : </a:t>
            </a:r>
            <a:r>
              <a:rPr altLang="fr-FR" sz="2000" dirty="0" err="1"/>
              <a:t>protocole</a:t>
            </a:r>
            <a:r>
              <a:rPr altLang="fr-FR" sz="2000" dirty="0"/>
              <a:t> de mail</a:t>
            </a:r>
            <a:endParaRPr lang="en-US" altLang="fr-FR" sz="2000" dirty="0"/>
          </a:p>
        </p:txBody>
      </p:sp>
      <p:sp>
        <p:nvSpPr>
          <p:cNvPr id="126980" name="AutoShape 2"/>
          <p:cNvSpPr>
            <a:spLocks noChangeArrowheads="1"/>
          </p:cNvSpPr>
          <p:nvPr/>
        </p:nvSpPr>
        <p:spPr bwMode="auto">
          <a:xfrm>
            <a:off x="4267200" y="1524000"/>
            <a:ext cx="5105400" cy="3810000"/>
          </a:xfrm>
          <a:prstGeom prst="cloudCallout">
            <a:avLst>
              <a:gd name="adj1" fmla="val 61880"/>
              <a:gd name="adj2" fmla="val -23708"/>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endParaRPr lang="en-US" altLang="fr-FR" sz="1800"/>
          </a:p>
        </p:txBody>
      </p:sp>
      <p:sp>
        <p:nvSpPr>
          <p:cNvPr id="126983" name="Rectangle 5"/>
          <p:cNvSpPr>
            <a:spLocks noChangeArrowheads="1"/>
          </p:cNvSpPr>
          <p:nvPr/>
        </p:nvSpPr>
        <p:spPr bwMode="auto">
          <a:xfrm>
            <a:off x="7748353" y="3537641"/>
            <a:ext cx="948208" cy="646331"/>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Services</a:t>
            </a:r>
          </a:p>
          <a:p>
            <a:pPr algn="ctr" eaLnBrk="1" hangingPunct="1">
              <a:spcBef>
                <a:spcPct val="0"/>
              </a:spcBef>
              <a:buFontTx/>
              <a:buNone/>
            </a:pPr>
            <a:r>
              <a:rPr lang="fr-FR" altLang="fr-FR" sz="1800"/>
              <a:t>registry</a:t>
            </a:r>
            <a:endParaRPr lang="en-US" altLang="fr-FR" sz="1800"/>
          </a:p>
        </p:txBody>
      </p:sp>
      <p:sp>
        <p:nvSpPr>
          <p:cNvPr id="126984" name="Oval 6"/>
          <p:cNvSpPr>
            <a:spLocks noChangeArrowheads="1"/>
          </p:cNvSpPr>
          <p:nvPr/>
        </p:nvSpPr>
        <p:spPr bwMode="auto">
          <a:xfrm>
            <a:off x="6413345" y="2369235"/>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6985" name="Oval 7"/>
          <p:cNvSpPr>
            <a:spLocks noChangeArrowheads="1"/>
          </p:cNvSpPr>
          <p:nvPr/>
        </p:nvSpPr>
        <p:spPr bwMode="auto">
          <a:xfrm>
            <a:off x="7632545" y="1607224"/>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6986" name="Oval 8"/>
          <p:cNvSpPr>
            <a:spLocks noChangeArrowheads="1"/>
          </p:cNvSpPr>
          <p:nvPr/>
        </p:nvSpPr>
        <p:spPr bwMode="auto">
          <a:xfrm>
            <a:off x="4813145" y="1683425"/>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6987" name="Oval 9"/>
          <p:cNvSpPr>
            <a:spLocks noChangeArrowheads="1"/>
          </p:cNvSpPr>
          <p:nvPr/>
        </p:nvSpPr>
        <p:spPr bwMode="auto">
          <a:xfrm>
            <a:off x="4355945" y="3588428"/>
            <a:ext cx="1184590" cy="51935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service</a:t>
            </a:r>
            <a:endParaRPr lang="en-US" altLang="fr-FR" sz="1800"/>
          </a:p>
        </p:txBody>
      </p:sp>
      <p:sp>
        <p:nvSpPr>
          <p:cNvPr id="126988" name="Rectangle 10"/>
          <p:cNvSpPr>
            <a:spLocks noChangeArrowheads="1"/>
          </p:cNvSpPr>
          <p:nvPr/>
        </p:nvSpPr>
        <p:spPr bwMode="auto">
          <a:xfrm>
            <a:off x="6245020" y="5823645"/>
            <a:ext cx="1245021" cy="646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1800"/>
              <a:t>Application</a:t>
            </a:r>
          </a:p>
          <a:p>
            <a:pPr algn="ctr" eaLnBrk="1" hangingPunct="1">
              <a:spcBef>
                <a:spcPct val="0"/>
              </a:spcBef>
              <a:buFontTx/>
              <a:buNone/>
            </a:pPr>
            <a:r>
              <a:rPr lang="fr-FR" altLang="fr-FR" sz="1800"/>
              <a:t>cliente</a:t>
            </a:r>
            <a:endParaRPr lang="en-US" altLang="fr-FR" sz="1800"/>
          </a:p>
        </p:txBody>
      </p:sp>
      <p:sp>
        <p:nvSpPr>
          <p:cNvPr id="126989" name="Line 12"/>
          <p:cNvSpPr>
            <a:spLocks noChangeShapeType="1"/>
          </p:cNvSpPr>
          <p:nvPr/>
        </p:nvSpPr>
        <p:spPr bwMode="auto">
          <a:xfrm flipH="1" flipV="1">
            <a:off x="6477000" y="2743200"/>
            <a:ext cx="152400" cy="3048000"/>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0" name="Text Box 13"/>
          <p:cNvSpPr txBox="1">
            <a:spLocks noChangeArrowheads="1"/>
          </p:cNvSpPr>
          <p:nvPr/>
        </p:nvSpPr>
        <p:spPr bwMode="auto">
          <a:xfrm>
            <a:off x="5867406" y="4114801"/>
            <a:ext cx="924933"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requete</a:t>
            </a:r>
            <a:endParaRPr lang="en-US" altLang="fr-FR" sz="1800">
              <a:solidFill>
                <a:srgbClr val="0066CC"/>
              </a:solidFill>
            </a:endParaRPr>
          </a:p>
        </p:txBody>
      </p:sp>
      <p:sp>
        <p:nvSpPr>
          <p:cNvPr id="126991" name="Line 15"/>
          <p:cNvSpPr>
            <a:spLocks noChangeShapeType="1"/>
          </p:cNvSpPr>
          <p:nvPr/>
        </p:nvSpPr>
        <p:spPr bwMode="auto">
          <a:xfrm>
            <a:off x="6858000" y="2895600"/>
            <a:ext cx="0" cy="2895600"/>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2" name="Text Box 16"/>
          <p:cNvSpPr txBox="1">
            <a:spLocks noChangeArrowheads="1"/>
          </p:cNvSpPr>
          <p:nvPr/>
        </p:nvSpPr>
        <p:spPr bwMode="auto">
          <a:xfrm>
            <a:off x="6570664" y="4419601"/>
            <a:ext cx="947888"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66CC"/>
                </a:solidFill>
              </a:rPr>
              <a:t>reponse</a:t>
            </a:r>
            <a:endParaRPr lang="en-US" altLang="fr-FR" sz="1800">
              <a:solidFill>
                <a:srgbClr val="0066CC"/>
              </a:solidFill>
            </a:endParaRPr>
          </a:p>
        </p:txBody>
      </p:sp>
      <p:sp>
        <p:nvSpPr>
          <p:cNvPr id="126993" name="Line 18"/>
          <p:cNvSpPr>
            <a:spLocks noChangeShapeType="1"/>
          </p:cNvSpPr>
          <p:nvPr/>
        </p:nvSpPr>
        <p:spPr bwMode="auto">
          <a:xfrm>
            <a:off x="7162800" y="2895600"/>
            <a:ext cx="609600" cy="6096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4" name="Line 19"/>
          <p:cNvSpPr>
            <a:spLocks noChangeShapeType="1"/>
          </p:cNvSpPr>
          <p:nvPr/>
        </p:nvSpPr>
        <p:spPr bwMode="auto">
          <a:xfrm>
            <a:off x="5562600" y="3810000"/>
            <a:ext cx="2133600" cy="762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5" name="Line 20"/>
          <p:cNvSpPr>
            <a:spLocks noChangeShapeType="1"/>
          </p:cNvSpPr>
          <p:nvPr/>
        </p:nvSpPr>
        <p:spPr bwMode="auto">
          <a:xfrm>
            <a:off x="5486400" y="2209800"/>
            <a:ext cx="2209800" cy="15240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6" name="Line 21"/>
          <p:cNvSpPr>
            <a:spLocks noChangeShapeType="1"/>
          </p:cNvSpPr>
          <p:nvPr/>
        </p:nvSpPr>
        <p:spPr bwMode="auto">
          <a:xfrm flipH="1">
            <a:off x="8153400" y="2133600"/>
            <a:ext cx="228600" cy="13716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6997" name="Text Box 22"/>
          <p:cNvSpPr txBox="1">
            <a:spLocks noChangeArrowheads="1"/>
          </p:cNvSpPr>
          <p:nvPr/>
        </p:nvSpPr>
        <p:spPr bwMode="auto">
          <a:xfrm>
            <a:off x="7772408" y="2438401"/>
            <a:ext cx="851515"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6998" name="Text Box 23"/>
          <p:cNvSpPr txBox="1">
            <a:spLocks noChangeArrowheads="1"/>
          </p:cNvSpPr>
          <p:nvPr/>
        </p:nvSpPr>
        <p:spPr bwMode="auto">
          <a:xfrm>
            <a:off x="5562608" y="3489326"/>
            <a:ext cx="851515"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6999" name="Text Box 24"/>
          <p:cNvSpPr txBox="1">
            <a:spLocks noChangeArrowheads="1"/>
          </p:cNvSpPr>
          <p:nvPr/>
        </p:nvSpPr>
        <p:spPr bwMode="auto">
          <a:xfrm>
            <a:off x="5410208" y="2286001"/>
            <a:ext cx="851515"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7000" name="Text Box 25"/>
          <p:cNvSpPr txBox="1">
            <a:spLocks noChangeArrowheads="1"/>
          </p:cNvSpPr>
          <p:nvPr/>
        </p:nvSpPr>
        <p:spPr bwMode="auto">
          <a:xfrm>
            <a:off x="7010408" y="2895601"/>
            <a:ext cx="851515"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rgbClr val="008000"/>
                </a:solidFill>
              </a:rPr>
              <a:t>publier</a:t>
            </a:r>
            <a:endParaRPr lang="en-US" altLang="fr-FR" sz="1800">
              <a:solidFill>
                <a:srgbClr val="008000"/>
              </a:solidFill>
            </a:endParaRPr>
          </a:p>
        </p:txBody>
      </p:sp>
      <p:sp>
        <p:nvSpPr>
          <p:cNvPr id="127001" name="Line 27"/>
          <p:cNvSpPr>
            <a:spLocks noChangeShapeType="1"/>
          </p:cNvSpPr>
          <p:nvPr/>
        </p:nvSpPr>
        <p:spPr bwMode="auto">
          <a:xfrm flipV="1">
            <a:off x="6858000" y="4191000"/>
            <a:ext cx="1371600" cy="160020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GB"/>
          </a:p>
        </p:txBody>
      </p:sp>
      <p:sp>
        <p:nvSpPr>
          <p:cNvPr id="127002" name="Text Box 28"/>
          <p:cNvSpPr txBox="1">
            <a:spLocks noChangeArrowheads="1"/>
          </p:cNvSpPr>
          <p:nvPr/>
        </p:nvSpPr>
        <p:spPr bwMode="auto">
          <a:xfrm>
            <a:off x="7162801" y="4800601"/>
            <a:ext cx="1011624" cy="36933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a:solidFill>
                  <a:schemeClr val="accent1"/>
                </a:solidFill>
              </a:rPr>
              <a:t>chercher</a:t>
            </a:r>
            <a:endParaRPr lang="en-US" altLang="fr-FR" sz="1800">
              <a:solidFill>
                <a:schemeClr val="accent1"/>
              </a:solidFill>
            </a:endParaRPr>
          </a:p>
        </p:txBody>
      </p:sp>
      <p:grpSp>
        <p:nvGrpSpPr>
          <p:cNvPr id="332836" name="Group 36"/>
          <p:cNvGrpSpPr>
            <a:grpSpLocks/>
          </p:cNvGrpSpPr>
          <p:nvPr/>
        </p:nvGrpSpPr>
        <p:grpSpPr bwMode="auto">
          <a:xfrm>
            <a:off x="4953011" y="2590801"/>
            <a:ext cx="4167189" cy="2809876"/>
            <a:chOff x="3120" y="1632"/>
            <a:chExt cx="2625" cy="1770"/>
          </a:xfrm>
        </p:grpSpPr>
        <p:sp>
          <p:nvSpPr>
            <p:cNvPr id="127004" name="Text Box 29"/>
            <p:cNvSpPr txBox="1">
              <a:spLocks noChangeArrowheads="1"/>
            </p:cNvSpPr>
            <p:nvPr/>
          </p:nvSpPr>
          <p:spPr bwMode="auto">
            <a:xfrm>
              <a:off x="3120" y="1632"/>
              <a:ext cx="666"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a:solidFill>
                    <a:schemeClr val="accent1"/>
                  </a:solidFill>
                </a:rPr>
                <a:t>WSDL</a:t>
              </a:r>
              <a:endParaRPr lang="en-US" altLang="fr-FR" b="1">
                <a:solidFill>
                  <a:schemeClr val="accent1"/>
                </a:solidFill>
              </a:endParaRPr>
            </a:p>
          </p:txBody>
        </p:sp>
        <p:sp>
          <p:nvSpPr>
            <p:cNvPr id="127005" name="Text Box 30"/>
            <p:cNvSpPr txBox="1">
              <a:spLocks noChangeArrowheads="1"/>
            </p:cNvSpPr>
            <p:nvPr/>
          </p:nvSpPr>
          <p:spPr bwMode="auto">
            <a:xfrm>
              <a:off x="5136" y="2553"/>
              <a:ext cx="609"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dirty="0">
                  <a:solidFill>
                    <a:schemeClr val="accent1"/>
                  </a:solidFill>
                </a:rPr>
                <a:t>UDDI</a:t>
              </a:r>
              <a:endParaRPr lang="en-US" altLang="fr-FR" b="1" dirty="0">
                <a:solidFill>
                  <a:schemeClr val="accent1"/>
                </a:solidFill>
              </a:endParaRPr>
            </a:p>
          </p:txBody>
        </p:sp>
        <p:sp>
          <p:nvSpPr>
            <p:cNvPr id="127006" name="Text Box 31"/>
            <p:cNvSpPr txBox="1">
              <a:spLocks noChangeArrowheads="1"/>
            </p:cNvSpPr>
            <p:nvPr/>
          </p:nvSpPr>
          <p:spPr bwMode="auto">
            <a:xfrm>
              <a:off x="3840" y="3072"/>
              <a:ext cx="630"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a:solidFill>
                    <a:schemeClr val="accent1"/>
                  </a:solidFill>
                </a:rPr>
                <a:t>SOAP</a:t>
              </a:r>
              <a:endParaRPr lang="en-US" altLang="fr-FR" b="1">
                <a:solidFill>
                  <a:schemeClr val="accent1"/>
                </a:solidFill>
              </a:endParaRPr>
            </a:p>
          </p:txBody>
        </p:sp>
        <p:sp>
          <p:nvSpPr>
            <p:cNvPr id="127007" name="Text Box 32"/>
            <p:cNvSpPr txBox="1">
              <a:spLocks noChangeArrowheads="1"/>
            </p:cNvSpPr>
            <p:nvPr/>
          </p:nvSpPr>
          <p:spPr bwMode="auto">
            <a:xfrm>
              <a:off x="3352" y="2409"/>
              <a:ext cx="666"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a:solidFill>
                    <a:schemeClr val="accent1"/>
                  </a:solidFill>
                </a:rPr>
                <a:t>WSDL</a:t>
              </a:r>
              <a:endParaRPr lang="en-US" altLang="fr-FR" b="1">
                <a:solidFill>
                  <a:schemeClr val="accent1"/>
                </a:solidFill>
              </a:endParaRPr>
            </a:p>
          </p:txBody>
        </p:sp>
        <p:sp>
          <p:nvSpPr>
            <p:cNvPr id="127008" name="Text Box 33"/>
            <p:cNvSpPr txBox="1">
              <a:spLocks noChangeArrowheads="1"/>
            </p:cNvSpPr>
            <p:nvPr/>
          </p:nvSpPr>
          <p:spPr bwMode="auto">
            <a:xfrm>
              <a:off x="4984" y="1680"/>
              <a:ext cx="666"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a:solidFill>
                    <a:schemeClr val="accent1"/>
                  </a:solidFill>
                </a:rPr>
                <a:t>WSDL</a:t>
              </a:r>
              <a:endParaRPr lang="en-US" altLang="fr-FR" b="1">
                <a:solidFill>
                  <a:schemeClr val="accent1"/>
                </a:solidFill>
              </a:endParaRPr>
            </a:p>
          </p:txBody>
        </p:sp>
        <p:sp>
          <p:nvSpPr>
            <p:cNvPr id="127009" name="Text Box 34"/>
            <p:cNvSpPr txBox="1">
              <a:spLocks noChangeArrowheads="1"/>
            </p:cNvSpPr>
            <p:nvPr/>
          </p:nvSpPr>
          <p:spPr bwMode="auto">
            <a:xfrm>
              <a:off x="4416" y="1929"/>
              <a:ext cx="666" cy="33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b="1">
                  <a:solidFill>
                    <a:schemeClr val="accent1"/>
                  </a:solidFill>
                </a:rPr>
                <a:t>WSDL</a:t>
              </a:r>
              <a:endParaRPr lang="en-US" altLang="fr-FR" b="1">
                <a:solidFill>
                  <a:schemeClr val="accent1"/>
                </a:solidFill>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2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295400" y="2132856"/>
            <a:ext cx="6553200" cy="4176713"/>
          </a:xfrm>
          <a:prstGeom prst="rect">
            <a:avLst/>
          </a:prstGeom>
        </p:spPr>
        <p:txBody>
          <a:bodyPr>
            <a:normAutofit fontScale="5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Fondation des services Web (les protocoles Internet)</a:t>
            </a: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URI, URL, URN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MIME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HTTP 1.1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SMTP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protocoles SSL et TLS </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Fondation des services Web (les technologies XML)</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XML1.0</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namespaces</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Xlink</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Base</a:t>
            </a: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XPath</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Schema</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L’interface DOM</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analyseurs syntaxiques XML</a:t>
            </a:r>
          </a:p>
          <a:p>
            <a:pPr>
              <a:spcBef>
                <a:spcPct val="0"/>
              </a:spcBef>
              <a:buClr>
                <a:schemeClr val="accent2"/>
              </a:buClr>
              <a:buFont typeface="Wingdings" panose="05000000000000000000" pitchFamily="2" charset="2"/>
              <a:buChar char="Ø"/>
              <a:defRPr/>
            </a:pPr>
            <a:r>
              <a:rPr altLang="fr-FR"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Principe et objectifs des Services Web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par l’exemple </a:t>
            </a:r>
            <a:r>
              <a:rPr altLang="fr-FR" dirty="0" err="1">
                <a:solidFill>
                  <a:srgbClr val="002060"/>
                </a:solidFill>
                <a:latin typeface="Arial" panose="020B0604020202020204" pitchFamily="34" charset="0"/>
                <a:cs typeface="Arial" panose="020B0604020202020204" pitchFamily="34" charset="0"/>
              </a:rPr>
              <a:t>HelloWorld</a:t>
            </a:r>
            <a:r>
              <a:rPr altLang="fr-FR" dirty="0">
                <a:solidFill>
                  <a:srgbClr val="002060"/>
                </a:solidFill>
                <a:latin typeface="Arial" panose="020B0604020202020204" pitchFamily="34" charset="0"/>
                <a:cs typeface="Arial" panose="020B0604020202020204" pitchFamily="34" charset="0"/>
              </a:rPr>
              <a:t> Service</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Structure message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et le transport http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Client SOAP UI</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WSDL</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Exemple pratique de création et de déploiement d’un </a:t>
            </a:r>
            <a:r>
              <a:rPr altLang="fr-FR" dirty="0" err="1">
                <a:solidFill>
                  <a:srgbClr val="002060"/>
                </a:solidFill>
                <a:latin typeface="Arial" panose="020B0604020202020204" pitchFamily="34" charset="0"/>
                <a:cs typeface="Arial" panose="020B0604020202020204" pitchFamily="34" charset="0"/>
              </a:rPr>
              <a:t>Webservice</a:t>
            </a:r>
            <a:r>
              <a:rPr altLang="fr-FR" dirty="0">
                <a:solidFill>
                  <a:srgbClr val="002060"/>
                </a:solidFill>
                <a:latin typeface="Arial" panose="020B0604020202020204" pitchFamily="34" charset="0"/>
                <a:cs typeface="Arial" panose="020B0604020202020204" pitchFamily="34" charset="0"/>
              </a:rPr>
              <a:t> SOAP et de son client </a:t>
            </a:r>
          </a:p>
        </p:txBody>
      </p:sp>
      <p:sp>
        <p:nvSpPr>
          <p:cNvPr id="5" name="Titre 4"/>
          <p:cNvSpPr>
            <a:spLocks noGrp="1"/>
          </p:cNvSpPr>
          <p:nvPr>
            <p:ph type="title"/>
          </p:nvPr>
        </p:nvSpPr>
        <p:spPr/>
        <p:txBody>
          <a:bodyPr/>
          <a:lstStyle/>
          <a:p>
            <a:r>
              <a:rPr lang="fr-FR" dirty="0"/>
              <a:t>Objectif du chapitre 2</a:t>
            </a:r>
          </a:p>
        </p:txBody>
      </p:sp>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Box 6"/>
          <p:cNvSpPr txBox="1">
            <a:spLocks noChangeArrowheads="1"/>
          </p:cNvSpPr>
          <p:nvPr/>
        </p:nvSpPr>
        <p:spPr bwMode="auto">
          <a:xfrm>
            <a:off x="1476375" y="2008659"/>
            <a:ext cx="6191250"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6000" dirty="0"/>
              <a:t>Principe et objectifs des Services Web SOAP</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r>
              <a:rPr altLang="fr-FR"/>
              <a:t>SOA : Concepts de Service</a:t>
            </a:r>
          </a:p>
        </p:txBody>
      </p:sp>
      <p:sp>
        <p:nvSpPr>
          <p:cNvPr id="3" name="Espace réservé du contenu 2"/>
          <p:cNvSpPr>
            <a:spLocks noGrp="1"/>
          </p:cNvSpPr>
          <p:nvPr>
            <p:ph sz="half" idx="1"/>
          </p:nvPr>
        </p:nvSpPr>
        <p:spPr/>
        <p:txBody>
          <a:bodyPr>
            <a:normAutofit fontScale="92500" lnSpcReduction="10000"/>
          </a:bodyPr>
          <a:lstStyle/>
          <a:p>
            <a:pPr>
              <a:defRPr/>
            </a:pPr>
            <a:r>
              <a:rPr dirty="0"/>
              <a:t>Qu’est-ce qu’un Service ?</a:t>
            </a:r>
          </a:p>
          <a:p>
            <a:pPr lvl="1">
              <a:defRPr/>
            </a:pPr>
            <a:r>
              <a:rPr dirty="0"/>
              <a:t>« Un Service est un composant logiciel distribué, exposant les fonctionnalités à forte valeur ajoutée d’un domaine métier » [XEBIA BLOG : 2009]</a:t>
            </a:r>
          </a:p>
          <a:p>
            <a:pPr>
              <a:defRPr/>
            </a:pPr>
            <a:r>
              <a:rPr dirty="0"/>
              <a:t> Huit aspects caractérisant un Service</a:t>
            </a:r>
          </a:p>
          <a:p>
            <a:pPr lvl="1">
              <a:defRPr/>
            </a:pPr>
            <a:r>
              <a:rPr dirty="0"/>
              <a:t>Contrat standardisé</a:t>
            </a:r>
          </a:p>
          <a:p>
            <a:pPr lvl="1">
              <a:defRPr/>
            </a:pPr>
            <a:r>
              <a:rPr dirty="0"/>
              <a:t>Couplage lâche</a:t>
            </a:r>
          </a:p>
          <a:p>
            <a:pPr lvl="1">
              <a:defRPr/>
            </a:pPr>
            <a:r>
              <a:rPr dirty="0"/>
              <a:t>Abstraction</a:t>
            </a:r>
          </a:p>
          <a:p>
            <a:pPr lvl="1">
              <a:defRPr/>
            </a:pPr>
            <a:r>
              <a:rPr dirty="0"/>
              <a:t>Réutilisabilité</a:t>
            </a:r>
          </a:p>
          <a:p>
            <a:pPr lvl="1">
              <a:defRPr/>
            </a:pPr>
            <a:r>
              <a:rPr dirty="0"/>
              <a:t>Autonomie</a:t>
            </a:r>
          </a:p>
          <a:p>
            <a:pPr lvl="1">
              <a:defRPr/>
            </a:pPr>
            <a:r>
              <a:rPr dirty="0"/>
              <a:t>Sans état</a:t>
            </a:r>
          </a:p>
          <a:p>
            <a:pPr lvl="1">
              <a:defRPr/>
            </a:pPr>
            <a:r>
              <a:rPr dirty="0" err="1"/>
              <a:t>Découvrabilité</a:t>
            </a:r>
            <a:endParaRPr dirty="0"/>
          </a:p>
          <a:p>
            <a:pPr lvl="1">
              <a:defRPr/>
            </a:pPr>
            <a:r>
              <a:rPr dirty="0" err="1"/>
              <a:t>Composabilité</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custDataLst>
              <p:tags r:id="rId2"/>
            </p:custDataLst>
          </p:nvPr>
        </p:nvSpPr>
        <p:spPr/>
        <p:txBody>
          <a:bodyPr/>
          <a:lstStyle/>
          <a:p>
            <a:r>
              <a:rPr altLang="fr-FR"/>
              <a:t>SOAP : Généralités</a:t>
            </a:r>
          </a:p>
        </p:txBody>
      </p:sp>
      <p:sp>
        <p:nvSpPr>
          <p:cNvPr id="618499" name="Rectangle 3"/>
          <p:cNvSpPr>
            <a:spLocks noGrp="1" noChangeArrowheads="1"/>
          </p:cNvSpPr>
          <p:nvPr>
            <p:ph sz="half" idx="1"/>
            <p:custDataLst>
              <p:tags r:id="rId3"/>
            </p:custDataLst>
          </p:nvPr>
        </p:nvSpPr>
        <p:spPr/>
        <p:txBody>
          <a:bodyPr rtlCol="0">
            <a:normAutofit fontScale="85000" lnSpcReduction="10000"/>
          </a:bodyPr>
          <a:lstStyle/>
          <a:p>
            <a:pPr fontAlgn="auto">
              <a:spcAft>
                <a:spcPts val="0"/>
              </a:spcAft>
              <a:defRPr lang="fr-FR"/>
            </a:pPr>
            <a:r>
              <a:rPr dirty="0"/>
              <a:t>SOAP est un protocole de communication entre application basé sur le langage XML</a:t>
            </a:r>
          </a:p>
          <a:p>
            <a:pPr fontAlgn="auto">
              <a:spcAft>
                <a:spcPts val="0"/>
              </a:spcAft>
              <a:defRPr lang="fr-FR"/>
            </a:pPr>
            <a:r>
              <a:rPr dirty="0"/>
              <a:t>Initialement SOAP désignait l’acronyme de Simple Object Access Protocol</a:t>
            </a:r>
          </a:p>
          <a:p>
            <a:pPr fontAlgn="auto">
              <a:spcAft>
                <a:spcPts val="0"/>
              </a:spcAft>
              <a:defRPr lang="fr-FR"/>
            </a:pPr>
            <a:r>
              <a:rPr dirty="0"/>
              <a:t>Qui est derrière SOAP (Microsoft et IBM)</a:t>
            </a:r>
          </a:p>
          <a:p>
            <a:pPr fontAlgn="auto">
              <a:spcAft>
                <a:spcPts val="0"/>
              </a:spcAft>
              <a:defRPr lang="fr-FR"/>
            </a:pPr>
            <a:r>
              <a:rPr dirty="0"/>
              <a:t>Objectifs visés</a:t>
            </a:r>
          </a:p>
          <a:p>
            <a:pPr lvl="1" fontAlgn="auto">
              <a:spcAft>
                <a:spcPts val="0"/>
              </a:spcAft>
              <a:defRPr lang="fr-FR"/>
            </a:pPr>
            <a:r>
              <a:rPr dirty="0"/>
              <a:t>Assurer la communication entre applications d’une même entreprise (intranet)</a:t>
            </a:r>
          </a:p>
          <a:p>
            <a:pPr lvl="1" fontAlgn="auto">
              <a:spcAft>
                <a:spcPts val="0"/>
              </a:spcAft>
              <a:defRPr lang="fr-FR"/>
            </a:pPr>
            <a:r>
              <a:rPr dirty="0"/>
              <a:t>Assurer les échanges interentreprises entre applications et services Web</a:t>
            </a:r>
          </a:p>
          <a:p>
            <a:pPr fontAlgn="auto">
              <a:spcAft>
                <a:spcPts val="0"/>
              </a:spcAft>
              <a:defRPr lang="fr-FR"/>
            </a:pPr>
            <a:r>
              <a:rPr dirty="0"/>
              <a:t>Spécification du W3C</a:t>
            </a:r>
          </a:p>
          <a:p>
            <a:pPr lvl="1" fontAlgn="auto">
              <a:spcAft>
                <a:spcPts val="0"/>
              </a:spcAft>
              <a:defRPr lang="fr-FR"/>
            </a:pPr>
            <a:r>
              <a:rPr dirty="0"/>
              <a:t>SOAP 1.1 : http://www.w3.org/TR/2000/NOTE-SOAP-20000508/</a:t>
            </a:r>
          </a:p>
          <a:p>
            <a:pPr lvl="1" fontAlgn="auto">
              <a:spcAft>
                <a:spcPts val="0"/>
              </a:spcAft>
              <a:defRPr lang="fr-FR"/>
            </a:pPr>
            <a:r>
              <a:rPr dirty="0"/>
              <a:t>SOAP 1.2 : http://www.w3.org/TR/soap12/</a:t>
            </a:r>
          </a:p>
          <a:p>
            <a:pPr fontAlgn="auto">
              <a:spcAft>
                <a:spcPts val="0"/>
              </a:spcAft>
              <a:defRPr lang="fr-FR"/>
            </a:pPr>
            <a:r>
              <a:rPr dirty="0"/>
              <a:t> Pour comparaison, SOAP est similaire aux protocoles « RPC »</a:t>
            </a:r>
            <a:endParaRPr u="sng" dirty="0">
              <a:solidFill>
                <a:schemeClr val="tx2"/>
              </a:solidFill>
            </a:endParaRPr>
          </a:p>
        </p:txBody>
      </p:sp>
    </p:spTree>
    <p:custDataLst>
      <p:tags r:id="rId1"/>
    </p:custData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re 1"/>
          <p:cNvSpPr>
            <a:spLocks noGrp="1"/>
          </p:cNvSpPr>
          <p:nvPr>
            <p:ph type="title"/>
          </p:nvPr>
        </p:nvSpPr>
        <p:spPr/>
        <p:txBody>
          <a:bodyPr/>
          <a:lstStyle/>
          <a:p>
            <a:r>
              <a:rPr altLang="fr-FR"/>
              <a:t>SOAP : Généralités</a:t>
            </a:r>
          </a:p>
        </p:txBody>
      </p:sp>
      <p:pic>
        <p:nvPicPr>
          <p:cNvPr id="1310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863698"/>
            <a:ext cx="7020000" cy="4661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re 1"/>
          <p:cNvSpPr>
            <a:spLocks noGrp="1"/>
          </p:cNvSpPr>
          <p:nvPr>
            <p:ph type="title"/>
          </p:nvPr>
        </p:nvSpPr>
        <p:spPr/>
        <p:txBody>
          <a:bodyPr/>
          <a:lstStyle/>
          <a:p>
            <a:r>
              <a:rPr altLang="fr-FR"/>
              <a:t>SOAP : Généralités</a:t>
            </a:r>
          </a:p>
        </p:txBody>
      </p:sp>
      <p:sp>
        <p:nvSpPr>
          <p:cNvPr id="3" name="Espace réservé du contenu 2"/>
          <p:cNvSpPr>
            <a:spLocks noGrp="1"/>
          </p:cNvSpPr>
          <p:nvPr>
            <p:ph sz="half" idx="1"/>
          </p:nvPr>
        </p:nvSpPr>
        <p:spPr/>
        <p:txBody>
          <a:bodyPr>
            <a:normAutofit/>
          </a:bodyPr>
          <a:lstStyle/>
          <a:p>
            <a:pPr>
              <a:defRPr/>
            </a:pPr>
            <a:r>
              <a:rPr dirty="0"/>
              <a:t>Pour lire et écrire du SOAP, les </a:t>
            </a:r>
            <a:r>
              <a:rPr dirty="0" err="1"/>
              <a:t>prérequis</a:t>
            </a:r>
            <a:r>
              <a:rPr dirty="0"/>
              <a:t> sont</a:t>
            </a:r>
          </a:p>
          <a:p>
            <a:pPr lvl="1">
              <a:defRPr/>
            </a:pPr>
            <a:r>
              <a:rPr dirty="0"/>
              <a:t>XML</a:t>
            </a:r>
          </a:p>
          <a:p>
            <a:pPr lvl="1">
              <a:defRPr/>
            </a:pPr>
            <a:r>
              <a:rPr dirty="0"/>
              <a:t>XML </a:t>
            </a:r>
            <a:r>
              <a:rPr lang="fr-FR" dirty="0" err="1"/>
              <a:t>Sché</a:t>
            </a:r>
            <a:r>
              <a:rPr dirty="0"/>
              <a:t>ma</a:t>
            </a:r>
          </a:p>
          <a:p>
            <a:pPr>
              <a:defRPr/>
            </a:pPr>
            <a:r>
              <a:rPr dirty="0"/>
              <a:t> Le pour</a:t>
            </a:r>
          </a:p>
          <a:p>
            <a:pPr lvl="1">
              <a:defRPr/>
            </a:pPr>
            <a:r>
              <a:rPr dirty="0"/>
              <a:t>Utile pour débugger une application</a:t>
            </a:r>
          </a:p>
          <a:p>
            <a:pPr lvl="1">
              <a:defRPr/>
            </a:pPr>
            <a:r>
              <a:rPr dirty="0"/>
              <a:t>Utile pour réaliser des tests via SOAP UI</a:t>
            </a:r>
          </a:p>
          <a:p>
            <a:pPr lvl="1">
              <a:defRPr/>
            </a:pPr>
            <a:r>
              <a:rPr dirty="0"/>
              <a:t>Intercepter les messages bas niveau SOAP (via les </a:t>
            </a:r>
            <a:r>
              <a:rPr dirty="0" err="1"/>
              <a:t>handlers</a:t>
            </a:r>
            <a:r>
              <a:rPr dirty="0"/>
              <a:t>)</a:t>
            </a:r>
          </a:p>
          <a:p>
            <a:pPr>
              <a:defRPr/>
            </a:pPr>
            <a:r>
              <a:rPr dirty="0"/>
              <a:t> Le contre</a:t>
            </a:r>
          </a:p>
          <a:p>
            <a:pPr lvl="1">
              <a:defRPr/>
            </a:pPr>
            <a:r>
              <a:rPr dirty="0"/>
              <a:t>Les APIs fournissent une abstraction des messages SOAP</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re 1"/>
          <p:cNvSpPr>
            <a:spLocks noGrp="1"/>
          </p:cNvSpPr>
          <p:nvPr>
            <p:ph type="title"/>
          </p:nvPr>
        </p:nvSpPr>
        <p:spPr/>
        <p:txBody>
          <a:bodyPr/>
          <a:lstStyle/>
          <a:p>
            <a:r>
              <a:rPr altLang="fr-FR"/>
              <a:t>Concepts d’un message SOAP</a:t>
            </a:r>
          </a:p>
        </p:txBody>
      </p:sp>
      <p:sp>
        <p:nvSpPr>
          <p:cNvPr id="3" name="Espace réservé du contenu 2"/>
          <p:cNvSpPr>
            <a:spLocks noGrp="1"/>
          </p:cNvSpPr>
          <p:nvPr>
            <p:ph sz="half" idx="1"/>
          </p:nvPr>
        </p:nvSpPr>
        <p:spPr/>
        <p:txBody>
          <a:bodyPr>
            <a:normAutofit/>
          </a:bodyPr>
          <a:lstStyle/>
          <a:p>
            <a:pPr>
              <a:defRPr/>
            </a:pPr>
            <a:r>
              <a:rPr dirty="0"/>
              <a:t>Les messages SOAP sont utilisés pour envoyer (requête) et recevoir (réponse) des informations d’un récepteur</a:t>
            </a:r>
          </a:p>
          <a:p>
            <a:pPr>
              <a:defRPr/>
            </a:pPr>
            <a:r>
              <a:rPr dirty="0"/>
              <a:t>Un message SOAP peut être transmis à plusieurs récepteurs intermédiaires avant d’être reçu par le récepteur final (chaîne de responsabilité)</a:t>
            </a:r>
          </a:p>
          <a:p>
            <a:pPr>
              <a:defRPr/>
            </a:pPr>
            <a:r>
              <a:rPr dirty="0"/>
              <a:t>Le format SOAP peut contenir des messages spécifiques correspondant à des erreurs identifiées par le récepteur</a:t>
            </a:r>
          </a:p>
          <a:p>
            <a:pPr>
              <a:defRPr/>
            </a:pPr>
            <a:r>
              <a:rPr dirty="0"/>
              <a:t>Un message SOAP est véhiculé vers le récepteur en utilisant un protocole de transport (HTTP, SMTP,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re 1"/>
          <p:cNvSpPr>
            <a:spLocks noGrp="1"/>
          </p:cNvSpPr>
          <p:nvPr>
            <p:ph type="title"/>
          </p:nvPr>
        </p:nvSpPr>
        <p:spPr>
          <a:xfrm>
            <a:off x="296422" y="188640"/>
            <a:ext cx="8551156" cy="1320800"/>
          </a:xfrm>
        </p:spPr>
        <p:txBody>
          <a:bodyPr>
            <a:normAutofit/>
          </a:bodyPr>
          <a:lstStyle/>
          <a:p>
            <a:r>
              <a:rPr altLang="fr-FR" sz="4000" dirty="0"/>
              <a:t>SOAP par </a:t>
            </a:r>
            <a:r>
              <a:rPr altLang="fr-FR" sz="4000" dirty="0" err="1"/>
              <a:t>l’exemple</a:t>
            </a:r>
            <a:r>
              <a:rPr altLang="fr-FR" sz="4000" dirty="0"/>
              <a:t> :</a:t>
            </a:r>
            <a:br>
              <a:rPr altLang="fr-FR" sz="4000" dirty="0"/>
            </a:br>
            <a:r>
              <a:rPr altLang="fr-FR" sz="4000" dirty="0" err="1"/>
              <a:t>Requête</a:t>
            </a:r>
            <a:r>
              <a:rPr altLang="fr-FR" sz="4000" dirty="0"/>
              <a:t> </a:t>
            </a:r>
            <a:r>
              <a:rPr altLang="fr-FR" sz="4000" dirty="0" err="1"/>
              <a:t>vers</a:t>
            </a:r>
            <a:r>
              <a:rPr altLang="fr-FR" sz="4000" dirty="0"/>
              <a:t> le service HelloWorld</a:t>
            </a:r>
          </a:p>
        </p:txBody>
      </p:sp>
      <p:sp>
        <p:nvSpPr>
          <p:cNvPr id="134147" name="Espace réservé du contenu 2"/>
          <p:cNvSpPr>
            <a:spLocks noGrp="1"/>
          </p:cNvSpPr>
          <p:nvPr>
            <p:ph sz="half" idx="1"/>
          </p:nvPr>
        </p:nvSpPr>
        <p:spPr/>
        <p:txBody>
          <a:bodyPr/>
          <a:lstStyle/>
          <a:p>
            <a:r>
              <a:rPr altLang="fr-FR" sz="2800"/>
              <a:t>Exemple : Appeler les opérations du service HelloWorld</a:t>
            </a:r>
          </a:p>
        </p:txBody>
      </p:sp>
      <p:pic>
        <p:nvPicPr>
          <p:cNvPr id="134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33" y="2637352"/>
            <a:ext cx="7410734"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re 1"/>
          <p:cNvSpPr>
            <a:spLocks noGrp="1"/>
          </p:cNvSpPr>
          <p:nvPr>
            <p:ph type="title"/>
          </p:nvPr>
        </p:nvSpPr>
        <p:spPr>
          <a:xfrm>
            <a:off x="388057" y="285750"/>
            <a:ext cx="8050300" cy="1320800"/>
          </a:xfrm>
        </p:spPr>
        <p:txBody>
          <a:bodyPr>
            <a:noAutofit/>
          </a:bodyPr>
          <a:lstStyle/>
          <a:p>
            <a:r>
              <a:rPr altLang="fr-FR" dirty="0"/>
              <a:t>SOAP par </a:t>
            </a:r>
            <a:r>
              <a:rPr altLang="fr-FR" dirty="0" err="1"/>
              <a:t>l’exemple</a:t>
            </a:r>
            <a:r>
              <a:rPr altLang="fr-FR" dirty="0"/>
              <a:t> :</a:t>
            </a:r>
            <a:br>
              <a:rPr altLang="fr-FR" dirty="0"/>
            </a:br>
            <a:r>
              <a:rPr altLang="fr-FR" dirty="0" err="1"/>
              <a:t>Réponse</a:t>
            </a:r>
            <a:r>
              <a:rPr altLang="fr-FR" dirty="0"/>
              <a:t> du service HelloWorld</a:t>
            </a:r>
          </a:p>
        </p:txBody>
      </p:sp>
      <p:sp>
        <p:nvSpPr>
          <p:cNvPr id="135171" name="Espace réservé du contenu 2"/>
          <p:cNvSpPr>
            <a:spLocks noGrp="1"/>
          </p:cNvSpPr>
          <p:nvPr>
            <p:ph sz="half" idx="1"/>
          </p:nvPr>
        </p:nvSpPr>
        <p:spPr/>
        <p:txBody>
          <a:bodyPr/>
          <a:lstStyle/>
          <a:p>
            <a:r>
              <a:rPr altLang="fr-FR" sz="2800"/>
              <a:t>Exemple (suite) : Message retour de l’appel des opérations du service HelloWorld</a:t>
            </a:r>
          </a:p>
        </p:txBody>
      </p:sp>
      <p:pic>
        <p:nvPicPr>
          <p:cNvPr id="135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44" y="2636838"/>
            <a:ext cx="7732713" cy="396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re 1"/>
          <p:cNvSpPr>
            <a:spLocks noGrp="1"/>
          </p:cNvSpPr>
          <p:nvPr>
            <p:ph type="title"/>
          </p:nvPr>
        </p:nvSpPr>
        <p:spPr/>
        <p:txBody>
          <a:bodyPr/>
          <a:lstStyle/>
          <a:p>
            <a:r>
              <a:rPr altLang="fr-FR" dirty="0"/>
              <a:t>Structure d’un message SOAP</a:t>
            </a:r>
          </a:p>
        </p:txBody>
      </p:sp>
      <p:sp>
        <p:nvSpPr>
          <p:cNvPr id="3" name="Espace réservé du contenu 2"/>
          <p:cNvSpPr>
            <a:spLocks noGrp="1"/>
          </p:cNvSpPr>
          <p:nvPr>
            <p:ph sz="half" idx="1"/>
          </p:nvPr>
        </p:nvSpPr>
        <p:spPr>
          <a:xfrm>
            <a:off x="388055" y="2023616"/>
            <a:ext cx="8389056" cy="4501728"/>
          </a:xfrm>
        </p:spPr>
        <p:txBody>
          <a:bodyPr/>
          <a:lstStyle/>
          <a:p>
            <a:pPr>
              <a:defRPr/>
            </a:pPr>
            <a:r>
              <a:rPr dirty="0"/>
              <a:t>Un message SOAP est un document XML constitué d’une enveloppe composée de </a:t>
            </a:r>
            <a:r>
              <a:rPr dirty="0" err="1"/>
              <a:t>deux</a:t>
            </a:r>
            <a:r>
              <a:rPr dirty="0"/>
              <a:t> parties</a:t>
            </a:r>
            <a:endParaRPr lang="fr-FR" dirty="0"/>
          </a:p>
          <a:p>
            <a:pPr>
              <a:defRPr/>
            </a:pPr>
            <a:endParaRPr dirty="0"/>
          </a:p>
          <a:p>
            <a:pPr lvl="1">
              <a:defRPr/>
            </a:pPr>
            <a:r>
              <a:rPr dirty="0"/>
              <a:t>Un en-tête (header) </a:t>
            </a:r>
          </a:p>
          <a:p>
            <a:pPr marL="457200" lvl="1" indent="0">
              <a:buFont typeface="Arial" panose="020B0604020202020204" pitchFamily="34" charset="0"/>
              <a:buNone/>
              <a:defRPr/>
            </a:pPr>
            <a:r>
              <a:rPr lang="fr-FR" dirty="0"/>
              <a:t>   </a:t>
            </a:r>
            <a:r>
              <a:rPr dirty="0"/>
              <a:t>qui peut être facultatif</a:t>
            </a:r>
          </a:p>
          <a:p>
            <a:pPr marL="457200" lvl="1" indent="0">
              <a:buFont typeface="Arial" panose="020B0604020202020204" pitchFamily="34" charset="0"/>
              <a:buNone/>
              <a:defRPr/>
            </a:pPr>
            <a:endParaRPr dirty="0"/>
          </a:p>
          <a:p>
            <a:pPr lvl="1">
              <a:defRPr/>
            </a:pPr>
            <a:r>
              <a:rPr dirty="0"/>
              <a:t>Un corps (body)</a:t>
            </a:r>
          </a:p>
        </p:txBody>
      </p:sp>
      <p:pic>
        <p:nvPicPr>
          <p:cNvPr id="136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96952"/>
            <a:ext cx="397192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re 1"/>
          <p:cNvSpPr>
            <a:spLocks noGrp="1"/>
          </p:cNvSpPr>
          <p:nvPr>
            <p:ph type="title"/>
          </p:nvPr>
        </p:nvSpPr>
        <p:spPr/>
        <p:txBody>
          <a:bodyPr/>
          <a:lstStyle/>
          <a:p>
            <a:r>
              <a:rPr altLang="fr-FR"/>
              <a:t>L’enveloppe SOAP</a:t>
            </a:r>
          </a:p>
        </p:txBody>
      </p:sp>
      <p:sp>
        <p:nvSpPr>
          <p:cNvPr id="3" name="Espace réservé du contenu 2"/>
          <p:cNvSpPr>
            <a:spLocks noGrp="1"/>
          </p:cNvSpPr>
          <p:nvPr>
            <p:ph sz="half" idx="1"/>
          </p:nvPr>
        </p:nvSpPr>
        <p:spPr/>
        <p:txBody>
          <a:bodyPr>
            <a:normAutofit/>
          </a:bodyPr>
          <a:lstStyle/>
          <a:p>
            <a:pPr>
              <a:defRPr/>
            </a:pPr>
            <a:r>
              <a:rPr dirty="0"/>
              <a:t> L’enveloppe est la racine d’un message SOAP identifiée par la balise &lt;</a:t>
            </a:r>
            <a:r>
              <a:rPr dirty="0" err="1"/>
              <a:t>soapenv:Envelope</a:t>
            </a:r>
            <a:r>
              <a:rPr dirty="0"/>
              <a:t>&gt;</a:t>
            </a:r>
          </a:p>
          <a:p>
            <a:pPr>
              <a:defRPr/>
            </a:pPr>
            <a:r>
              <a:rPr dirty="0"/>
              <a:t>La spécification impose que la balise et les sous balises soient explicitement associées à un </a:t>
            </a:r>
            <a:r>
              <a:rPr dirty="0" err="1"/>
              <a:t>namespace</a:t>
            </a:r>
            <a:endParaRPr dirty="0"/>
          </a:p>
          <a:p>
            <a:pPr>
              <a:defRPr/>
            </a:pPr>
            <a:r>
              <a:rPr dirty="0"/>
              <a:t>La spécification SOAP définit deux </a:t>
            </a:r>
            <a:r>
              <a:rPr dirty="0" err="1"/>
              <a:t>namespaces</a:t>
            </a:r>
            <a:endParaRPr dirty="0"/>
          </a:p>
          <a:p>
            <a:pPr lvl="1">
              <a:defRPr/>
            </a:pPr>
            <a:r>
              <a:rPr lang="pt-BR" dirty="0"/>
              <a:t>SOAP-ENV ou soapenv : http://schemas.xmlsoap.org/soap/envelope/</a:t>
            </a:r>
          </a:p>
          <a:p>
            <a:pPr lvl="1">
              <a:defRPr/>
            </a:pPr>
            <a:r>
              <a:rPr dirty="0"/>
              <a:t>SOAP-ENC : http://schemas.xmlsoap.org/soap/encoding/</a:t>
            </a:r>
          </a:p>
          <a:p>
            <a:pPr>
              <a:defRPr/>
            </a:pPr>
            <a:r>
              <a:rPr dirty="0"/>
              <a:t> La requête et la réponse ont la même structure</a:t>
            </a:r>
          </a:p>
        </p:txBody>
      </p:sp>
      <p:pic>
        <p:nvPicPr>
          <p:cNvPr id="137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24" y="4365104"/>
            <a:ext cx="8027987"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fade">
                                      <p:cBhvr>
                                        <p:cTn id="7" dur="1000"/>
                                        <p:tgtEl>
                                          <p:spTgt spid="137220"/>
                                        </p:tgtEl>
                                      </p:cBhvr>
                                    </p:animEffect>
                                    <p:anim calcmode="lin" valueType="num">
                                      <p:cBhvr>
                                        <p:cTn id="8" dur="1000" fill="hold"/>
                                        <p:tgtEl>
                                          <p:spTgt spid="137220"/>
                                        </p:tgtEl>
                                        <p:attrNameLst>
                                          <p:attrName>ppt_x</p:attrName>
                                        </p:attrNameLst>
                                      </p:cBhvr>
                                      <p:tavLst>
                                        <p:tav tm="0">
                                          <p:val>
                                            <p:strVal val="#ppt_x"/>
                                          </p:val>
                                        </p:tav>
                                        <p:tav tm="100000">
                                          <p:val>
                                            <p:strVal val="#ppt_x"/>
                                          </p:val>
                                        </p:tav>
                                      </p:tavLst>
                                    </p:anim>
                                    <p:anim calcmode="lin" valueType="num">
                                      <p:cBhvr>
                                        <p:cTn id="9" dur="1000" fill="hold"/>
                                        <p:tgtEl>
                                          <p:spTgt spid="137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re 1"/>
          <p:cNvSpPr>
            <a:spLocks noGrp="1"/>
          </p:cNvSpPr>
          <p:nvPr>
            <p:ph type="title"/>
          </p:nvPr>
        </p:nvSpPr>
        <p:spPr/>
        <p:txBody>
          <a:bodyPr/>
          <a:lstStyle/>
          <a:p>
            <a:r>
              <a:rPr altLang="fr-FR" dirty="0" err="1"/>
              <a:t>En</a:t>
            </a:r>
            <a:r>
              <a:rPr altLang="fr-FR" dirty="0"/>
              <a:t>-tête SOAP</a:t>
            </a:r>
          </a:p>
        </p:txBody>
      </p:sp>
      <p:sp>
        <p:nvSpPr>
          <p:cNvPr id="3" name="Espace réservé du contenu 2"/>
          <p:cNvSpPr>
            <a:spLocks noGrp="1"/>
          </p:cNvSpPr>
          <p:nvPr>
            <p:ph sz="half" idx="1"/>
          </p:nvPr>
        </p:nvSpPr>
        <p:spPr/>
        <p:txBody>
          <a:bodyPr>
            <a:normAutofit fontScale="92500" lnSpcReduction="20000"/>
          </a:bodyPr>
          <a:lstStyle/>
          <a:p>
            <a:pPr>
              <a:defRPr/>
            </a:pPr>
            <a:r>
              <a:rPr dirty="0"/>
              <a:t>L’en-tête d’un message SOAP est utilisé pour transmettre des informations supplémentaires sur ce même message</a:t>
            </a:r>
          </a:p>
          <a:p>
            <a:pPr>
              <a:defRPr/>
            </a:pPr>
            <a:r>
              <a:rPr dirty="0"/>
              <a:t> L’en-tête est défini par la balise &lt;</a:t>
            </a:r>
            <a:r>
              <a:rPr dirty="0" err="1"/>
              <a:t>SOAP-ENV:Header</a:t>
            </a:r>
            <a:r>
              <a:rPr dirty="0"/>
              <a:t>&gt;</a:t>
            </a:r>
          </a:p>
          <a:p>
            <a:pPr lvl="1">
              <a:defRPr/>
            </a:pPr>
            <a:r>
              <a:rPr dirty="0"/>
              <a:t>L’élément peut être facultatif</a:t>
            </a:r>
          </a:p>
          <a:p>
            <a:pPr lvl="1">
              <a:defRPr/>
            </a:pPr>
            <a:r>
              <a:rPr dirty="0"/>
              <a:t>Doit être placé avant le corps</a:t>
            </a:r>
          </a:p>
          <a:p>
            <a:pPr>
              <a:defRPr/>
            </a:pPr>
            <a:r>
              <a:rPr dirty="0"/>
              <a:t>Différents usages de l’en-tête ?</a:t>
            </a:r>
          </a:p>
          <a:p>
            <a:pPr lvl="1">
              <a:defRPr/>
            </a:pPr>
            <a:r>
              <a:rPr dirty="0"/>
              <a:t>Informations authentifiant l’émetteur</a:t>
            </a:r>
          </a:p>
          <a:p>
            <a:pPr lvl="1">
              <a:defRPr/>
            </a:pPr>
            <a:r>
              <a:rPr dirty="0"/>
              <a:t>Contexte d’une transaction</a:t>
            </a:r>
          </a:p>
          <a:p>
            <a:pPr lvl="1">
              <a:defRPr/>
            </a:pPr>
            <a:r>
              <a:rPr dirty="0"/>
              <a:t>Pour certains protocole de transport (FTP par exemple), l’en-tête peut être utilisé pour identifier l’émetteur du message</a:t>
            </a:r>
          </a:p>
          <a:p>
            <a:pPr>
              <a:defRPr/>
            </a:pPr>
            <a:r>
              <a:rPr dirty="0"/>
              <a:t>Un message SOAP peut transiter par plusieurs intermédiaires avant le traitement par le récepteur final</a:t>
            </a:r>
          </a:p>
          <a:p>
            <a:pPr lvl="1">
              <a:defRPr/>
            </a:pPr>
            <a:r>
              <a:rPr dirty="0"/>
              <a:t>Pattern « Chaîne de responsabilité »</a:t>
            </a:r>
          </a:p>
          <a:p>
            <a:pPr lvl="1">
              <a:defRPr/>
            </a:pPr>
            <a:r>
              <a:rPr dirty="0"/>
              <a:t>Zone lecture / écrite par les intermédiaires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re 1"/>
          <p:cNvSpPr>
            <a:spLocks noGrp="1"/>
          </p:cNvSpPr>
          <p:nvPr>
            <p:ph type="title"/>
          </p:nvPr>
        </p:nvSpPr>
        <p:spPr/>
        <p:txBody>
          <a:bodyPr/>
          <a:lstStyle/>
          <a:p>
            <a:r>
              <a:rPr altLang="fr-FR" dirty="0" err="1"/>
              <a:t>En</a:t>
            </a:r>
            <a:r>
              <a:rPr altLang="fr-FR" dirty="0"/>
              <a:t>-tête SOAP</a:t>
            </a:r>
          </a:p>
        </p:txBody>
      </p:sp>
      <p:sp>
        <p:nvSpPr>
          <p:cNvPr id="139267" name="Espace réservé du contenu 2"/>
          <p:cNvSpPr>
            <a:spLocks noGrp="1"/>
          </p:cNvSpPr>
          <p:nvPr>
            <p:ph sz="half" idx="1"/>
          </p:nvPr>
        </p:nvSpPr>
        <p:spPr/>
        <p:txBody>
          <a:bodyPr/>
          <a:lstStyle/>
          <a:p>
            <a:r>
              <a:rPr altLang="fr-FR" sz="2400"/>
              <a:t>En-tête dans une série de transferts successifs de message SOAP</a:t>
            </a:r>
          </a:p>
        </p:txBody>
      </p:sp>
      <p:pic>
        <p:nvPicPr>
          <p:cNvPr id="139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5" y="1879600"/>
            <a:ext cx="7953375"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fade">
                                      <p:cBhvr>
                                        <p:cTn id="7" dur="1000"/>
                                        <p:tgtEl>
                                          <p:spTgt spid="139268"/>
                                        </p:tgtEl>
                                      </p:cBhvr>
                                    </p:animEffect>
                                    <p:anim calcmode="lin" valueType="num">
                                      <p:cBhvr>
                                        <p:cTn id="8" dur="1000" fill="hold"/>
                                        <p:tgtEl>
                                          <p:spTgt spid="139268"/>
                                        </p:tgtEl>
                                        <p:attrNameLst>
                                          <p:attrName>ppt_x</p:attrName>
                                        </p:attrNameLst>
                                      </p:cBhvr>
                                      <p:tavLst>
                                        <p:tav tm="0">
                                          <p:val>
                                            <p:strVal val="#ppt_x"/>
                                          </p:val>
                                        </p:tav>
                                        <p:tav tm="100000">
                                          <p:val>
                                            <p:strVal val="#ppt_x"/>
                                          </p:val>
                                        </p:tav>
                                      </p:tavLst>
                                    </p:anim>
                                    <p:anim calcmode="lin" valueType="num">
                                      <p:cBhvr>
                                        <p:cTn id="9" dur="1000" fill="hold"/>
                                        <p:tgtEl>
                                          <p:spTgt spid="139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lstStyle/>
          <a:p>
            <a:r>
              <a:rPr altLang="fr-FR"/>
              <a:t>Service : Contrat Standardisé</a:t>
            </a:r>
          </a:p>
        </p:txBody>
      </p:sp>
      <p:sp>
        <p:nvSpPr>
          <p:cNvPr id="3" name="Espace réservé du contenu 2"/>
          <p:cNvSpPr>
            <a:spLocks noGrp="1"/>
          </p:cNvSpPr>
          <p:nvPr>
            <p:ph sz="half" idx="1"/>
          </p:nvPr>
        </p:nvSpPr>
        <p:spPr/>
        <p:txBody>
          <a:bodyPr>
            <a:normAutofit/>
          </a:bodyPr>
          <a:lstStyle/>
          <a:p>
            <a:pPr>
              <a:defRPr/>
            </a:pPr>
            <a:r>
              <a:rPr dirty="0"/>
              <a:t>Contrat entre le fournisseur de service et le consommateur de service</a:t>
            </a:r>
          </a:p>
          <a:p>
            <a:pPr>
              <a:defRPr/>
            </a:pPr>
            <a:r>
              <a:rPr dirty="0"/>
              <a:t>Trois types de contrat sont à distinguer</a:t>
            </a:r>
          </a:p>
          <a:p>
            <a:pPr lvl="1">
              <a:defRPr/>
            </a:pPr>
            <a:r>
              <a:rPr dirty="0"/>
              <a:t>Lié à la syntaxe du service (opération, messages d’entrée, messages de sortie, …)</a:t>
            </a:r>
          </a:p>
          <a:p>
            <a:pPr lvl="1">
              <a:defRPr/>
            </a:pPr>
            <a:r>
              <a:rPr dirty="0"/>
              <a:t>Lié à la sémantique du service (définition de règles et de contraintes d’usage, …)</a:t>
            </a:r>
          </a:p>
          <a:p>
            <a:pPr lvl="1">
              <a:defRPr/>
            </a:pPr>
            <a:r>
              <a:rPr dirty="0"/>
              <a:t>Lié à la qualité de service (temps de réponse attendu, procédures en cas de panne, temps de reprise après interruption, …)</a:t>
            </a:r>
          </a:p>
          <a:p>
            <a:pPr>
              <a:defRPr/>
            </a:pPr>
            <a:r>
              <a:rPr dirty="0"/>
              <a:t> S’appuie sur des standards d’interopérabilité pour faciliter le dialogue (exemple : WSDL)</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re 1"/>
          <p:cNvSpPr>
            <a:spLocks noGrp="1"/>
          </p:cNvSpPr>
          <p:nvPr>
            <p:ph type="title"/>
          </p:nvPr>
        </p:nvSpPr>
        <p:spPr/>
        <p:txBody>
          <a:bodyPr/>
          <a:lstStyle/>
          <a:p>
            <a:r>
              <a:rPr altLang="fr-FR" dirty="0"/>
              <a:t>Corps SOAP</a:t>
            </a:r>
          </a:p>
        </p:txBody>
      </p:sp>
      <p:sp>
        <p:nvSpPr>
          <p:cNvPr id="3" name="Espace réservé du contenu 2"/>
          <p:cNvSpPr>
            <a:spLocks noGrp="1"/>
          </p:cNvSpPr>
          <p:nvPr>
            <p:ph sz="half" idx="1"/>
          </p:nvPr>
        </p:nvSpPr>
        <p:spPr/>
        <p:txBody>
          <a:bodyPr>
            <a:normAutofit fontScale="92500" lnSpcReduction="10000"/>
          </a:bodyPr>
          <a:lstStyle/>
          <a:p>
            <a:pPr>
              <a:defRPr/>
            </a:pPr>
            <a:r>
              <a:rPr dirty="0"/>
              <a:t>Le corps d’un message SOAP est constitué par un élément   &lt;</a:t>
            </a:r>
            <a:r>
              <a:rPr dirty="0" err="1"/>
              <a:t>SOAP-ENV:Body</a:t>
            </a:r>
            <a:r>
              <a:rPr dirty="0"/>
              <a:t>&gt;</a:t>
            </a:r>
          </a:p>
          <a:p>
            <a:pPr>
              <a:defRPr/>
            </a:pPr>
            <a:r>
              <a:rPr dirty="0"/>
              <a:t>L’élément &lt;</a:t>
            </a:r>
            <a:r>
              <a:rPr dirty="0" err="1"/>
              <a:t>SOAP-ENV:Body</a:t>
            </a:r>
            <a:r>
              <a:rPr dirty="0"/>
              <a:t>&gt; peut contenir soit</a:t>
            </a:r>
          </a:p>
          <a:p>
            <a:pPr lvl="1">
              <a:defRPr/>
            </a:pPr>
            <a:r>
              <a:rPr dirty="0"/>
              <a:t>Une erreur en réponse à une requête (élément &lt;</a:t>
            </a:r>
            <a:r>
              <a:rPr dirty="0" err="1"/>
              <a:t>SOAP-ENV:Fault</a:t>
            </a:r>
            <a:r>
              <a:rPr dirty="0"/>
              <a:t>&gt;)</a:t>
            </a:r>
          </a:p>
          <a:p>
            <a:pPr lvl="1">
              <a:defRPr/>
            </a:pPr>
            <a:r>
              <a:rPr dirty="0"/>
              <a:t>Des informations adressées au destinataire du message SOAP respectant un encodage déterminé</a:t>
            </a:r>
          </a:p>
          <a:p>
            <a:pPr>
              <a:defRPr/>
            </a:pPr>
            <a:r>
              <a:rPr dirty="0"/>
              <a:t>L’encodage des informations est précisé par les bindings du document WSDL</a:t>
            </a:r>
          </a:p>
          <a:p>
            <a:pPr lvl="1">
              <a:defRPr/>
            </a:pPr>
            <a:r>
              <a:rPr dirty="0"/>
              <a:t>Attribut style (Document et RPC)</a:t>
            </a:r>
          </a:p>
          <a:p>
            <a:pPr lvl="1">
              <a:defRPr/>
            </a:pPr>
            <a:r>
              <a:rPr dirty="0"/>
              <a:t>Attribut use (</a:t>
            </a:r>
            <a:r>
              <a:rPr dirty="0" err="1"/>
              <a:t>encoded</a:t>
            </a:r>
            <a:r>
              <a:rPr dirty="0"/>
              <a:t> et </a:t>
            </a:r>
            <a:r>
              <a:rPr dirty="0" err="1"/>
              <a:t>litteral</a:t>
            </a:r>
            <a:r>
              <a:rPr dirty="0"/>
              <a:t>)</a:t>
            </a:r>
          </a:p>
          <a:p>
            <a:pPr>
              <a:defRPr/>
            </a:pPr>
            <a:r>
              <a:rPr dirty="0"/>
              <a:t>Pour faire simple nous utiliserons les services Web dans le cadre de l’appel à une procédure distante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re 1"/>
          <p:cNvSpPr>
            <a:spLocks noGrp="1"/>
          </p:cNvSpPr>
          <p:nvPr>
            <p:ph type="title"/>
          </p:nvPr>
        </p:nvSpPr>
        <p:spPr/>
        <p:txBody>
          <a:bodyPr/>
          <a:lstStyle/>
          <a:p>
            <a:r>
              <a:rPr altLang="fr-FR" dirty="0"/>
              <a:t>Corps SOAP</a:t>
            </a:r>
          </a:p>
        </p:txBody>
      </p:sp>
      <p:sp>
        <p:nvSpPr>
          <p:cNvPr id="3" name="Espace réservé du contenu 2"/>
          <p:cNvSpPr>
            <a:spLocks noGrp="1"/>
          </p:cNvSpPr>
          <p:nvPr>
            <p:ph sz="half" idx="1"/>
          </p:nvPr>
        </p:nvSpPr>
        <p:spPr/>
        <p:txBody>
          <a:bodyPr>
            <a:normAutofit fontScale="85000" lnSpcReduction="10000"/>
          </a:bodyPr>
          <a:lstStyle/>
          <a:p>
            <a:pPr>
              <a:defRPr/>
            </a:pPr>
            <a:r>
              <a:rPr dirty="0"/>
              <a:t>L’objectif visé par SOAP a été de fournir un mécanisme standardisé pour l’appel de procédures distant (RPC)</a:t>
            </a:r>
          </a:p>
          <a:p>
            <a:pPr>
              <a:defRPr/>
            </a:pPr>
            <a:r>
              <a:rPr dirty="0"/>
              <a:t>De ce fait les informations adressées au destinataire de messages SOAP </a:t>
            </a:r>
            <a:r>
              <a:rPr dirty="0" err="1"/>
              <a:t>doivent</a:t>
            </a:r>
            <a:r>
              <a:rPr dirty="0"/>
              <a:t> respect</a:t>
            </a:r>
            <a:r>
              <a:rPr lang="fr-FR" dirty="0"/>
              <a:t>er</a:t>
            </a:r>
            <a:r>
              <a:rPr dirty="0"/>
              <a:t> un certain nombre de convention</a:t>
            </a:r>
          </a:p>
          <a:p>
            <a:pPr>
              <a:defRPr/>
            </a:pPr>
            <a:r>
              <a:rPr dirty="0"/>
              <a:t>Appel d’une opération représentée par une </a:t>
            </a:r>
            <a:r>
              <a:rPr dirty="0" err="1"/>
              <a:t>struct</a:t>
            </a:r>
            <a:endParaRPr dirty="0"/>
          </a:p>
          <a:p>
            <a:pPr lvl="1">
              <a:defRPr/>
            </a:pPr>
            <a:r>
              <a:rPr dirty="0"/>
              <a:t>Le nom de la structure est celui de l’opération à appeler</a:t>
            </a:r>
          </a:p>
          <a:p>
            <a:pPr lvl="1">
              <a:defRPr/>
            </a:pPr>
            <a:r>
              <a:rPr dirty="0"/>
              <a:t>Chaque paramètre de l’opération est défini comme un sous élément de la structure</a:t>
            </a:r>
          </a:p>
          <a:p>
            <a:pPr lvl="1">
              <a:defRPr/>
            </a:pPr>
            <a:r>
              <a:rPr dirty="0"/>
              <a:t>Si un paramètre est un type complexe (Person par exemple) une nouvelle structure est définie contenant à son tour des sous éléments …</a:t>
            </a:r>
          </a:p>
          <a:p>
            <a:pPr>
              <a:defRPr/>
            </a:pPr>
            <a:r>
              <a:rPr dirty="0"/>
              <a:t>Le résultat est également représenté par une </a:t>
            </a:r>
            <a:r>
              <a:rPr dirty="0" err="1"/>
              <a:t>struct</a:t>
            </a:r>
            <a:endParaRPr dirty="0"/>
          </a:p>
          <a:p>
            <a:pPr lvl="1">
              <a:defRPr/>
            </a:pPr>
            <a:r>
              <a:rPr dirty="0"/>
              <a:t>Le nom de la structure est celui de l’opération suivi de </a:t>
            </a:r>
            <a:r>
              <a:rPr b="1" dirty="0" err="1"/>
              <a:t>Response</a:t>
            </a:r>
            <a:endParaRPr b="1" dirty="0"/>
          </a:p>
          <a:p>
            <a:pPr lvl="1">
              <a:defRPr/>
            </a:pPr>
            <a:r>
              <a:rPr dirty="0"/>
              <a:t>Les paramètres sont également structurés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re 1"/>
          <p:cNvSpPr>
            <a:spLocks noGrp="1"/>
          </p:cNvSpPr>
          <p:nvPr>
            <p:ph type="title"/>
          </p:nvPr>
        </p:nvSpPr>
        <p:spPr/>
        <p:txBody>
          <a:bodyPr/>
          <a:lstStyle/>
          <a:p>
            <a:r>
              <a:rPr altLang="fr-FR" dirty="0"/>
              <a:t>Corps SOAP</a:t>
            </a:r>
          </a:p>
        </p:txBody>
      </p:sp>
      <p:sp>
        <p:nvSpPr>
          <p:cNvPr id="142339" name="Espace réservé du contenu 2"/>
          <p:cNvSpPr>
            <a:spLocks noGrp="1"/>
          </p:cNvSpPr>
          <p:nvPr>
            <p:ph sz="half" idx="1"/>
          </p:nvPr>
        </p:nvSpPr>
        <p:spPr/>
        <p:txBody>
          <a:bodyPr/>
          <a:lstStyle/>
          <a:p>
            <a:r>
              <a:rPr altLang="fr-FR" sz="2400"/>
              <a:t>Exemple : corps de messages SOAP pour appeler des opérations du service Web Notebook</a:t>
            </a:r>
          </a:p>
        </p:txBody>
      </p:sp>
      <p:pic>
        <p:nvPicPr>
          <p:cNvPr id="142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65" y="1823269"/>
            <a:ext cx="8002588"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fade">
                                      <p:cBhvr>
                                        <p:cTn id="7" dur="1000"/>
                                        <p:tgtEl>
                                          <p:spTgt spid="142340"/>
                                        </p:tgtEl>
                                      </p:cBhvr>
                                    </p:animEffect>
                                    <p:anim calcmode="lin" valueType="num">
                                      <p:cBhvr>
                                        <p:cTn id="8" dur="1000" fill="hold"/>
                                        <p:tgtEl>
                                          <p:spTgt spid="142340"/>
                                        </p:tgtEl>
                                        <p:attrNameLst>
                                          <p:attrName>ppt_x</p:attrName>
                                        </p:attrNameLst>
                                      </p:cBhvr>
                                      <p:tavLst>
                                        <p:tav tm="0">
                                          <p:val>
                                            <p:strVal val="#ppt_x"/>
                                          </p:val>
                                        </p:tav>
                                        <p:tav tm="100000">
                                          <p:val>
                                            <p:strVal val="#ppt_x"/>
                                          </p:val>
                                        </p:tav>
                                      </p:tavLst>
                                    </p:anim>
                                    <p:anim calcmode="lin" valueType="num">
                                      <p:cBhvr>
                                        <p:cTn id="9" dur="1000" fill="hold"/>
                                        <p:tgtEl>
                                          <p:spTgt spid="142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re 1"/>
          <p:cNvSpPr>
            <a:spLocks noGrp="1"/>
          </p:cNvSpPr>
          <p:nvPr>
            <p:ph type="title"/>
          </p:nvPr>
        </p:nvSpPr>
        <p:spPr/>
        <p:txBody>
          <a:bodyPr/>
          <a:lstStyle/>
          <a:p>
            <a:r>
              <a:rPr altLang="fr-FR" dirty="0"/>
              <a:t>Corps SOAP</a:t>
            </a:r>
          </a:p>
        </p:txBody>
      </p:sp>
      <p:sp>
        <p:nvSpPr>
          <p:cNvPr id="3" name="Espace réservé du contenu 2"/>
          <p:cNvSpPr>
            <a:spLocks noGrp="1"/>
          </p:cNvSpPr>
          <p:nvPr>
            <p:ph sz="half" idx="1"/>
          </p:nvPr>
        </p:nvSpPr>
        <p:spPr/>
        <p:txBody>
          <a:bodyPr>
            <a:normAutofit/>
          </a:bodyPr>
          <a:lstStyle/>
          <a:p>
            <a:pPr>
              <a:defRPr/>
            </a:pPr>
            <a:r>
              <a:rPr dirty="0"/>
              <a:t>Exemple : corps de messages SOAP pour le résultat des opérations du service Web Notebook</a:t>
            </a:r>
          </a:p>
        </p:txBody>
      </p:sp>
      <p:pic>
        <p:nvPicPr>
          <p:cNvPr id="1433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892981"/>
            <a:ext cx="76327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fade">
                                      <p:cBhvr>
                                        <p:cTn id="7" dur="1000"/>
                                        <p:tgtEl>
                                          <p:spTgt spid="143364"/>
                                        </p:tgtEl>
                                      </p:cBhvr>
                                    </p:animEffect>
                                    <p:anim calcmode="lin" valueType="num">
                                      <p:cBhvr>
                                        <p:cTn id="8" dur="1000" fill="hold"/>
                                        <p:tgtEl>
                                          <p:spTgt spid="143364"/>
                                        </p:tgtEl>
                                        <p:attrNameLst>
                                          <p:attrName>ppt_x</p:attrName>
                                        </p:attrNameLst>
                                      </p:cBhvr>
                                      <p:tavLst>
                                        <p:tav tm="0">
                                          <p:val>
                                            <p:strVal val="#ppt_x"/>
                                          </p:val>
                                        </p:tav>
                                        <p:tav tm="100000">
                                          <p:val>
                                            <p:strVal val="#ppt_x"/>
                                          </p:val>
                                        </p:tav>
                                      </p:tavLst>
                                    </p:anim>
                                    <p:anim calcmode="lin" valueType="num">
                                      <p:cBhvr>
                                        <p:cTn id="9" dur="1000" fill="hold"/>
                                        <p:tgtEl>
                                          <p:spTgt spid="143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re 1"/>
          <p:cNvSpPr>
            <a:spLocks noGrp="1"/>
          </p:cNvSpPr>
          <p:nvPr>
            <p:ph type="title"/>
          </p:nvPr>
        </p:nvSpPr>
        <p:spPr/>
        <p:txBody>
          <a:bodyPr/>
          <a:lstStyle/>
          <a:p>
            <a:r>
              <a:rPr altLang="fr-FR" dirty="0"/>
              <a:t>SOAP </a:t>
            </a:r>
            <a:r>
              <a:rPr altLang="fr-FR" dirty="0" err="1"/>
              <a:t>transporté</a:t>
            </a:r>
            <a:r>
              <a:rPr altLang="fr-FR" dirty="0"/>
              <a:t> par HTTP</a:t>
            </a:r>
          </a:p>
        </p:txBody>
      </p:sp>
      <p:sp>
        <p:nvSpPr>
          <p:cNvPr id="3" name="Espace réservé du contenu 2"/>
          <p:cNvSpPr>
            <a:spLocks noGrp="1"/>
          </p:cNvSpPr>
          <p:nvPr>
            <p:ph sz="half" idx="1"/>
          </p:nvPr>
        </p:nvSpPr>
        <p:spPr>
          <a:xfrm>
            <a:off x="72017" y="1844824"/>
            <a:ext cx="4644000" cy="4749800"/>
          </a:xfrm>
        </p:spPr>
        <p:txBody>
          <a:bodyPr>
            <a:normAutofit/>
          </a:bodyPr>
          <a:lstStyle/>
          <a:p>
            <a:pPr>
              <a:defRPr/>
            </a:pPr>
            <a:r>
              <a:rPr dirty="0"/>
              <a:t> SOAP utilise un protocole de transport pour véhiculer les messages SOAP de l’émetteur au récepteur</a:t>
            </a:r>
          </a:p>
          <a:p>
            <a:pPr lvl="1">
              <a:defRPr/>
            </a:pPr>
            <a:r>
              <a:rPr dirty="0"/>
              <a:t>HTTP, SMTP, FTP, POP3 et NNTP</a:t>
            </a:r>
          </a:p>
          <a:p>
            <a:pPr>
              <a:defRPr/>
            </a:pPr>
            <a:r>
              <a:rPr dirty="0"/>
              <a:t>Le modèle requête/réponse de SOAP convient parfaitement au modèle requête/réponse HTTP</a:t>
            </a:r>
          </a:p>
        </p:txBody>
      </p:sp>
      <p:pic>
        <p:nvPicPr>
          <p:cNvPr id="144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658" y="2636913"/>
            <a:ext cx="4469326"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re 1"/>
          <p:cNvSpPr>
            <a:spLocks noGrp="1"/>
          </p:cNvSpPr>
          <p:nvPr>
            <p:ph type="title"/>
          </p:nvPr>
        </p:nvSpPr>
        <p:spPr/>
        <p:txBody>
          <a:bodyPr/>
          <a:lstStyle/>
          <a:p>
            <a:r>
              <a:rPr altLang="fr-FR" dirty="0"/>
              <a:t>SOAP </a:t>
            </a:r>
            <a:r>
              <a:rPr altLang="fr-FR" dirty="0" err="1"/>
              <a:t>transporté</a:t>
            </a:r>
            <a:r>
              <a:rPr altLang="fr-FR" dirty="0"/>
              <a:t> par HTTP</a:t>
            </a:r>
          </a:p>
        </p:txBody>
      </p:sp>
      <p:sp>
        <p:nvSpPr>
          <p:cNvPr id="3" name="Espace réservé du contenu 2"/>
          <p:cNvSpPr>
            <a:spLocks noGrp="1"/>
          </p:cNvSpPr>
          <p:nvPr>
            <p:ph sz="half" idx="1"/>
          </p:nvPr>
        </p:nvSpPr>
        <p:spPr>
          <a:xfrm>
            <a:off x="82302" y="1828403"/>
            <a:ext cx="4770443" cy="4749800"/>
          </a:xfrm>
        </p:spPr>
        <p:txBody>
          <a:bodyPr>
            <a:normAutofit fontScale="92500"/>
          </a:bodyPr>
          <a:lstStyle/>
          <a:p>
            <a:pPr>
              <a:defRPr/>
            </a:pPr>
            <a:r>
              <a:rPr dirty="0"/>
              <a:t>Requête SOAP HTTP</a:t>
            </a:r>
          </a:p>
          <a:p>
            <a:pPr lvl="1">
              <a:defRPr/>
            </a:pPr>
            <a:r>
              <a:rPr dirty="0"/>
              <a:t>Méthode de type POST</a:t>
            </a:r>
          </a:p>
          <a:p>
            <a:pPr lvl="1">
              <a:defRPr/>
            </a:pPr>
            <a:r>
              <a:rPr dirty="0"/>
              <a:t>Nécessite un attribut </a:t>
            </a:r>
            <a:r>
              <a:rPr dirty="0" err="1"/>
              <a:t>SOAPAction</a:t>
            </a: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a:defRPr/>
            </a:pPr>
            <a:r>
              <a:rPr dirty="0"/>
              <a:t>Réponse SOAP HTTP</a:t>
            </a:r>
          </a:p>
          <a:p>
            <a:pPr lvl="1">
              <a:defRPr/>
            </a:pPr>
            <a:r>
              <a:rPr dirty="0"/>
              <a:t>Exploite les codes retours HTTP</a:t>
            </a:r>
          </a:p>
          <a:p>
            <a:pPr lvl="1">
              <a:defRPr/>
            </a:pPr>
            <a:r>
              <a:rPr dirty="0"/>
              <a:t>Si code de type 2xx, message SOAP reçu</a:t>
            </a:r>
          </a:p>
          <a:p>
            <a:pPr lvl="1">
              <a:defRPr/>
            </a:pPr>
            <a:r>
              <a:rPr dirty="0"/>
              <a:t>Si code 500, message en erreur, le corps SOAP doit contenir </a:t>
            </a:r>
            <a:r>
              <a:rPr dirty="0" err="1"/>
              <a:t>fault</a:t>
            </a:r>
            <a:endParaRPr dirty="0"/>
          </a:p>
        </p:txBody>
      </p:sp>
      <p:pic>
        <p:nvPicPr>
          <p:cNvPr id="145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658" y="1154167"/>
            <a:ext cx="4078040" cy="570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re 1"/>
          <p:cNvSpPr>
            <a:spLocks noGrp="1"/>
          </p:cNvSpPr>
          <p:nvPr>
            <p:ph type="title"/>
          </p:nvPr>
        </p:nvSpPr>
        <p:spPr>
          <a:xfrm>
            <a:off x="388056" y="188640"/>
            <a:ext cx="8288399" cy="1320800"/>
          </a:xfrm>
        </p:spPr>
        <p:txBody>
          <a:bodyPr/>
          <a:lstStyle/>
          <a:p>
            <a:r>
              <a:rPr altLang="fr-FR" dirty="0" err="1"/>
              <a:t>Traitement</a:t>
            </a:r>
            <a:r>
              <a:rPr altLang="fr-FR" dirty="0"/>
              <a:t> des messages SOAP</a:t>
            </a:r>
          </a:p>
        </p:txBody>
      </p:sp>
      <p:pic>
        <p:nvPicPr>
          <p:cNvPr id="146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268760"/>
            <a:ext cx="8410575"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re 1"/>
          <p:cNvSpPr>
            <a:spLocks noGrp="1"/>
          </p:cNvSpPr>
          <p:nvPr>
            <p:ph type="title"/>
          </p:nvPr>
        </p:nvSpPr>
        <p:spPr>
          <a:xfrm>
            <a:off x="107502" y="285750"/>
            <a:ext cx="9577065" cy="1320800"/>
          </a:xfrm>
        </p:spPr>
        <p:txBody>
          <a:bodyPr>
            <a:noAutofit/>
          </a:bodyPr>
          <a:lstStyle/>
          <a:p>
            <a:r>
              <a:rPr altLang="fr-FR" sz="3600" dirty="0"/>
              <a:t>SOAP UI :</a:t>
            </a:r>
            <a:br>
              <a:rPr altLang="fr-FR" sz="3600" dirty="0"/>
            </a:br>
            <a:r>
              <a:rPr altLang="fr-FR" sz="3600" dirty="0" err="1"/>
              <a:t>outil</a:t>
            </a:r>
            <a:r>
              <a:rPr altLang="fr-FR" sz="3600" dirty="0"/>
              <a:t> </a:t>
            </a:r>
            <a:r>
              <a:rPr altLang="fr-FR" sz="3600" dirty="0" err="1"/>
              <a:t>graphique</a:t>
            </a:r>
            <a:r>
              <a:rPr altLang="fr-FR" sz="3600" dirty="0"/>
              <a:t> de tests de Service Web</a:t>
            </a:r>
          </a:p>
        </p:txBody>
      </p:sp>
      <p:sp>
        <p:nvSpPr>
          <p:cNvPr id="3" name="Espace réservé du contenu 2"/>
          <p:cNvSpPr>
            <a:spLocks noGrp="1"/>
          </p:cNvSpPr>
          <p:nvPr>
            <p:ph sz="half" idx="1"/>
          </p:nvPr>
        </p:nvSpPr>
        <p:spPr/>
        <p:txBody>
          <a:bodyPr>
            <a:normAutofit fontScale="92500" lnSpcReduction="20000"/>
          </a:bodyPr>
          <a:lstStyle/>
          <a:p>
            <a:pPr>
              <a:defRPr/>
            </a:pPr>
            <a:r>
              <a:rPr dirty="0"/>
              <a:t> SOAP UI est un outil pour tester des Services Web</a:t>
            </a:r>
          </a:p>
          <a:p>
            <a:pPr lvl="1">
              <a:defRPr/>
            </a:pPr>
            <a:r>
              <a:rPr dirty="0"/>
              <a:t>www.soapui.org</a:t>
            </a:r>
          </a:p>
          <a:p>
            <a:pPr lvl="1">
              <a:defRPr/>
            </a:pPr>
            <a:r>
              <a:rPr dirty="0" err="1"/>
              <a:t>Disponible</a:t>
            </a:r>
            <a:r>
              <a:rPr dirty="0"/>
              <a:t>  en standalone ou intégré dans les environnements de développement (Eclipse, </a:t>
            </a:r>
            <a:r>
              <a:rPr dirty="0" err="1"/>
              <a:t>Intellij</a:t>
            </a:r>
            <a:r>
              <a:rPr dirty="0"/>
              <a:t>, </a:t>
            </a:r>
            <a:r>
              <a:rPr dirty="0" err="1"/>
              <a:t>Netbeans</a:t>
            </a:r>
            <a:r>
              <a:rPr dirty="0"/>
              <a:t>, Maven, …)</a:t>
            </a:r>
          </a:p>
          <a:p>
            <a:pPr lvl="1">
              <a:defRPr/>
            </a:pPr>
            <a:r>
              <a:rPr dirty="0"/>
              <a:t>Peut s’utiliser pour n’importe quelle plateforme de développement</a:t>
            </a:r>
          </a:p>
          <a:p>
            <a:pPr>
              <a:defRPr/>
            </a:pPr>
            <a:r>
              <a:rPr dirty="0"/>
              <a:t>Fonctionnalités de SOAP UI</a:t>
            </a:r>
          </a:p>
          <a:p>
            <a:pPr lvl="1">
              <a:defRPr/>
            </a:pPr>
            <a:r>
              <a:rPr dirty="0"/>
              <a:t>Supporte les Services Web étendus (WSDL + SOAP + UDDI) ou REST</a:t>
            </a:r>
          </a:p>
          <a:p>
            <a:pPr lvl="1">
              <a:defRPr/>
            </a:pPr>
            <a:r>
              <a:rPr dirty="0"/>
              <a:t>Inspecter des Services Web</a:t>
            </a:r>
          </a:p>
          <a:p>
            <a:pPr lvl="1">
              <a:defRPr/>
            </a:pPr>
            <a:r>
              <a:rPr dirty="0"/>
              <a:t>Invoquer des Services Web</a:t>
            </a:r>
          </a:p>
          <a:p>
            <a:pPr lvl="1">
              <a:defRPr/>
            </a:pPr>
            <a:r>
              <a:rPr dirty="0"/>
              <a:t>Développer des Services Web</a:t>
            </a:r>
          </a:p>
          <a:p>
            <a:pPr lvl="1">
              <a:defRPr/>
            </a:pPr>
            <a:r>
              <a:rPr dirty="0"/>
              <a:t>Simuler des Services Web via des bouchons (</a:t>
            </a:r>
            <a:r>
              <a:rPr dirty="0" err="1"/>
              <a:t>mocks</a:t>
            </a:r>
            <a:r>
              <a:rPr dirty="0"/>
              <a:t>)</a:t>
            </a:r>
          </a:p>
          <a:p>
            <a:pPr lvl="1">
              <a:defRPr/>
            </a:pPr>
            <a:r>
              <a:rPr dirty="0"/>
              <a:t>Effectuer des tests qualités (temps de réponse, …)</a:t>
            </a:r>
          </a:p>
          <a:p>
            <a:pPr marL="0" indent="0">
              <a:buFont typeface="Arial" panose="020B0604020202020204" pitchFamily="34" charset="0"/>
              <a:buNone/>
              <a:defRPr/>
            </a:pPr>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979712" y="2924944"/>
            <a:ext cx="7418388"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Practice:</a:t>
            </a:r>
          </a:p>
          <a:p>
            <a:pPr algn="ctr" eaLnBrk="1" hangingPunct="1">
              <a:spcBef>
                <a:spcPct val="0"/>
              </a:spcBef>
              <a:buFontTx/>
              <a:buNone/>
            </a:pPr>
            <a:r>
              <a:rPr lang="fr-FR" altLang="fr-FR" sz="7200" dirty="0"/>
              <a:t>Test de SOAPUI dans Eclipse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7584" y="908720"/>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re 1"/>
          <p:cNvSpPr>
            <a:spLocks noGrp="1"/>
          </p:cNvSpPr>
          <p:nvPr>
            <p:ph type="title"/>
          </p:nvPr>
        </p:nvSpPr>
        <p:spPr/>
        <p:txBody>
          <a:bodyPr>
            <a:normAutofit/>
          </a:bodyPr>
          <a:lstStyle/>
          <a:p>
            <a:r>
              <a:rPr altLang="fr-FR" dirty="0"/>
              <a:t>SOAP UI : Practice</a:t>
            </a:r>
          </a:p>
        </p:txBody>
      </p:sp>
      <p:sp>
        <p:nvSpPr>
          <p:cNvPr id="149507" name="Espace réservé du contenu 2"/>
          <p:cNvSpPr>
            <a:spLocks noGrp="1"/>
          </p:cNvSpPr>
          <p:nvPr>
            <p:ph sz="half" idx="1"/>
          </p:nvPr>
        </p:nvSpPr>
        <p:spPr>
          <a:xfrm>
            <a:off x="107696" y="2023616"/>
            <a:ext cx="8669415" cy="3781648"/>
          </a:xfrm>
        </p:spPr>
        <p:txBody>
          <a:bodyPr/>
          <a:lstStyle/>
          <a:p>
            <a:r>
              <a:rPr altLang="fr-FR" sz="2400" dirty="0"/>
              <a:t>Install SOAP UI</a:t>
            </a:r>
          </a:p>
          <a:p>
            <a:r>
              <a:rPr altLang="fr-FR" sz="2400" dirty="0" err="1"/>
              <a:t>Création</a:t>
            </a:r>
            <a:r>
              <a:rPr altLang="fr-FR" sz="2400" dirty="0"/>
              <a:t> </a:t>
            </a:r>
            <a:r>
              <a:rPr altLang="fr-FR" sz="2400" dirty="0" err="1"/>
              <a:t>Projet</a:t>
            </a:r>
            <a:r>
              <a:rPr altLang="fr-FR" sz="2400" dirty="0"/>
              <a:t> SOAP</a:t>
            </a:r>
          </a:p>
          <a:p>
            <a:r>
              <a:rPr altLang="fr-FR" sz="2400" dirty="0" err="1"/>
              <a:t>Ajout</a:t>
            </a:r>
            <a:r>
              <a:rPr altLang="fr-FR" sz="2400" dirty="0"/>
              <a:t> d’un WSDL</a:t>
            </a:r>
          </a:p>
          <a:p>
            <a:r>
              <a:rPr altLang="fr-FR" sz="2400" dirty="0">
                <a:hlinkClick r:id="rId3"/>
              </a:rPr>
              <a:t>http://wsf.cdyne.com/WeatherWS/Weather.asmx?WSDL</a:t>
            </a:r>
            <a:endParaRPr altLang="fr-FR" sz="2400" dirty="0"/>
          </a:p>
          <a:p>
            <a:r>
              <a:rPr altLang="fr-FR" sz="2400" dirty="0"/>
              <a:t>Commencer </a:t>
            </a:r>
            <a:r>
              <a:rPr lang="fr-FR" altLang="fr-FR" sz="2400" dirty="0"/>
              <a:t>à</a:t>
            </a:r>
            <a:r>
              <a:rPr altLang="fr-FR" sz="2400" dirty="0"/>
              <a:t> tester</a:t>
            </a:r>
          </a:p>
        </p:txBody>
      </p:sp>
      <p:sp>
        <p:nvSpPr>
          <p:cNvPr id="2" name="Rectangle 1">
            <a:extLst>
              <a:ext uri="{FF2B5EF4-FFF2-40B4-BE49-F238E27FC236}">
                <a16:creationId xmlns:a16="http://schemas.microsoft.com/office/drawing/2014/main" id="{400224E9-8988-4999-8AAF-F12E694CD367}"/>
              </a:ext>
            </a:extLst>
          </p:cNvPr>
          <p:cNvSpPr/>
          <p:nvPr/>
        </p:nvSpPr>
        <p:spPr>
          <a:xfrm>
            <a:off x="215392" y="5013176"/>
            <a:ext cx="8928608" cy="8002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2300" dirty="0">
                <a:solidFill>
                  <a:srgbClr val="000000"/>
                </a:solidFill>
                <a:latin typeface="Verdana" panose="020B0604030504040204" pitchFamily="34" charset="0"/>
              </a:rPr>
              <a:t>https://graphical.weather.gov/xml/SOAP_server/ndfdXMLserver.php?wsdl</a:t>
            </a:r>
            <a:endParaRPr lang="fr-FR" sz="2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p:cNvSpPr>
            <a:spLocks noGrp="1"/>
          </p:cNvSpPr>
          <p:nvPr>
            <p:ph type="title"/>
          </p:nvPr>
        </p:nvSpPr>
        <p:spPr/>
        <p:txBody>
          <a:bodyPr/>
          <a:lstStyle/>
          <a:p>
            <a:r>
              <a:rPr altLang="fr-FR"/>
              <a:t>Service : Couplage lâche</a:t>
            </a:r>
          </a:p>
        </p:txBody>
      </p:sp>
      <p:sp>
        <p:nvSpPr>
          <p:cNvPr id="3" name="Espace réservé du contenu 2"/>
          <p:cNvSpPr>
            <a:spLocks noGrp="1"/>
          </p:cNvSpPr>
          <p:nvPr>
            <p:ph sz="half" idx="1"/>
          </p:nvPr>
        </p:nvSpPr>
        <p:spPr/>
        <p:txBody>
          <a:bodyPr>
            <a:normAutofit/>
          </a:bodyPr>
          <a:lstStyle/>
          <a:p>
            <a:pPr>
              <a:defRPr/>
            </a:pPr>
            <a:r>
              <a:rPr dirty="0"/>
              <a:t>L’échange entre le fournisseur de service et le consommateur doit se faire à travers des messages (couplage lâche vis-à-vis de son environnement)</a:t>
            </a:r>
          </a:p>
          <a:p>
            <a:pPr>
              <a:defRPr/>
            </a:pPr>
            <a:r>
              <a:rPr dirty="0"/>
              <a:t>L’utilisation d’une orchestration évite que les services aient besoin de connaître les autres services</a:t>
            </a: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852936"/>
            <a:ext cx="762952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2.22222E-6 L -0.88577 -0.00162 " pathEditMode="relative" rAng="0" ptsTypes="AA">
                                      <p:cBhvr>
                                        <p:cTn id="6" dur="2000" fill="hold"/>
                                        <p:tgtEl>
                                          <p:spTgt spid="22532"/>
                                        </p:tgtEl>
                                        <p:attrNameLst>
                                          <p:attrName>ppt_x</p:attrName>
                                          <p:attrName>ppt_y</p:attrName>
                                        </p:attrNameLst>
                                      </p:cBhvr>
                                      <p:rCtr x="-4428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re 1"/>
          <p:cNvSpPr>
            <a:spLocks noGrp="1"/>
          </p:cNvSpPr>
          <p:nvPr>
            <p:ph type="title"/>
          </p:nvPr>
        </p:nvSpPr>
        <p:spPr/>
        <p:txBody>
          <a:bodyPr>
            <a:normAutofit/>
          </a:bodyPr>
          <a:lstStyle/>
          <a:p>
            <a:r>
              <a:rPr altLang="fr-FR" dirty="0"/>
              <a:t>WSDL : </a:t>
            </a:r>
            <a:r>
              <a:rPr altLang="fr-FR" dirty="0" err="1"/>
              <a:t>Généralités</a:t>
            </a:r>
            <a:endParaRPr altLang="fr-FR" dirty="0"/>
          </a:p>
        </p:txBody>
      </p:sp>
      <p:sp>
        <p:nvSpPr>
          <p:cNvPr id="3" name="Espace réservé du contenu 2"/>
          <p:cNvSpPr>
            <a:spLocks noGrp="1"/>
          </p:cNvSpPr>
          <p:nvPr>
            <p:ph sz="half" idx="1"/>
          </p:nvPr>
        </p:nvSpPr>
        <p:spPr/>
        <p:txBody>
          <a:bodyPr>
            <a:normAutofit fontScale="55000" lnSpcReduction="20000"/>
          </a:bodyPr>
          <a:lstStyle/>
          <a:p>
            <a:pPr>
              <a:defRPr/>
            </a:pPr>
            <a:r>
              <a:rPr dirty="0"/>
              <a:t>WSDL est l’acronyme de </a:t>
            </a:r>
            <a:r>
              <a:rPr b="1" dirty="0"/>
              <a:t>W</a:t>
            </a:r>
            <a:r>
              <a:rPr dirty="0"/>
              <a:t>eb </a:t>
            </a:r>
            <a:r>
              <a:rPr b="1" dirty="0"/>
              <a:t>S</a:t>
            </a:r>
            <a:r>
              <a:rPr dirty="0"/>
              <a:t>ervice </a:t>
            </a:r>
            <a:r>
              <a:rPr b="1" dirty="0"/>
              <a:t>D</a:t>
            </a:r>
            <a:r>
              <a:rPr dirty="0"/>
              <a:t>escription </a:t>
            </a:r>
            <a:r>
              <a:rPr b="1" dirty="0" err="1"/>
              <a:t>L</a:t>
            </a:r>
            <a:r>
              <a:rPr dirty="0" err="1"/>
              <a:t>anguage</a:t>
            </a:r>
            <a:endParaRPr dirty="0"/>
          </a:p>
          <a:p>
            <a:pPr lvl="1">
              <a:defRPr/>
            </a:pPr>
            <a:r>
              <a:rPr dirty="0"/>
              <a:t>Basé sur le langage XML et permet de décrire un service Web</a:t>
            </a:r>
          </a:p>
          <a:p>
            <a:pPr lvl="1">
              <a:defRPr/>
            </a:pPr>
            <a:r>
              <a:rPr dirty="0"/>
              <a:t>Fournit une description indépendante du langage et de la plate-forme</a:t>
            </a:r>
          </a:p>
          <a:p>
            <a:pPr>
              <a:defRPr/>
            </a:pPr>
            <a:r>
              <a:rPr dirty="0"/>
              <a:t>Par comparaison WSDL est assez semblable au langage IDL défini par CORBA</a:t>
            </a:r>
          </a:p>
          <a:p>
            <a:pPr>
              <a:defRPr/>
            </a:pPr>
            <a:r>
              <a:rPr dirty="0"/>
              <a:t>Spécification du W3C</a:t>
            </a:r>
          </a:p>
          <a:p>
            <a:pPr lvl="1">
              <a:defRPr/>
            </a:pPr>
            <a:r>
              <a:rPr dirty="0"/>
              <a:t>WSDL 1.1 : http://www.w3.org/TR/wsdl</a:t>
            </a:r>
          </a:p>
          <a:p>
            <a:pPr lvl="1">
              <a:defRPr/>
            </a:pPr>
            <a:r>
              <a:rPr dirty="0"/>
              <a:t>WSDL 2.0 : http://www.w3.org/TR/wsdl20/</a:t>
            </a:r>
          </a:p>
          <a:p>
            <a:pPr>
              <a:defRPr/>
            </a:pPr>
            <a:r>
              <a:rPr dirty="0"/>
              <a:t>A partir d’un document WSDL il est possible</a:t>
            </a:r>
          </a:p>
          <a:p>
            <a:pPr lvl="1">
              <a:defRPr/>
            </a:pPr>
            <a:r>
              <a:rPr dirty="0"/>
              <a:t>Générer un client pour appeler un Service Web</a:t>
            </a:r>
          </a:p>
          <a:p>
            <a:pPr lvl="1">
              <a:defRPr/>
            </a:pPr>
            <a:r>
              <a:rPr dirty="0"/>
              <a:t>Générer le code pour implémenter un Service Web</a:t>
            </a:r>
          </a:p>
          <a:p>
            <a:pPr>
              <a:defRPr/>
            </a:pPr>
            <a:r>
              <a:rPr dirty="0"/>
              <a:t>Où trouver des documents WSDL</a:t>
            </a:r>
          </a:p>
          <a:p>
            <a:pPr>
              <a:defRPr/>
            </a:pPr>
            <a:r>
              <a:rPr dirty="0"/>
              <a:t>Amazon Associates Web Service</a:t>
            </a:r>
          </a:p>
          <a:p>
            <a:pPr lvl="1">
              <a:defRPr/>
            </a:pPr>
            <a:r>
              <a:rPr dirty="0"/>
              <a:t>http://webservices.amazon.com/AWSECommerceService/AWSECommerceService.wsdl</a:t>
            </a:r>
          </a:p>
          <a:p>
            <a:pPr>
              <a:defRPr/>
            </a:pPr>
            <a:r>
              <a:rPr dirty="0" err="1"/>
              <a:t>ebaY</a:t>
            </a:r>
            <a:endParaRPr dirty="0"/>
          </a:p>
          <a:p>
            <a:pPr lvl="1">
              <a:defRPr/>
            </a:pPr>
            <a:r>
              <a:rPr dirty="0"/>
              <a:t>http://developer.ebay.com/webservices/finding/latest/FindingService.wsdl</a:t>
            </a:r>
          </a:p>
          <a:p>
            <a:pPr>
              <a:defRPr/>
            </a:pPr>
            <a:r>
              <a:rPr lang="en-US" dirty="0"/>
              <a:t>National Oceanic and Atmospheric Administration</a:t>
            </a:r>
          </a:p>
          <a:p>
            <a:pPr lvl="1">
              <a:defRPr/>
            </a:pPr>
            <a:r>
              <a:rPr dirty="0"/>
              <a:t>http://www.nws.noaa.gov/xml/</a:t>
            </a:r>
          </a:p>
          <a:p>
            <a:pPr lvl="1">
              <a:defRPr/>
            </a:pPr>
            <a:r>
              <a:rPr dirty="0"/>
              <a:t>http://www.weather.gov/forecasts/xml/DWMLgen/wsdl/ndfdXML.wsdl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re 1"/>
          <p:cNvSpPr>
            <a:spLocks noGrp="1"/>
          </p:cNvSpPr>
          <p:nvPr>
            <p:ph type="title"/>
          </p:nvPr>
        </p:nvSpPr>
        <p:spPr/>
        <p:txBody>
          <a:bodyPr/>
          <a:lstStyle/>
          <a:p>
            <a:r>
              <a:rPr altLang="fr-FR" dirty="0"/>
              <a:t>WSDL : </a:t>
            </a:r>
            <a:r>
              <a:rPr altLang="fr-FR" dirty="0" err="1"/>
              <a:t>Généralités</a:t>
            </a:r>
            <a:endParaRPr altLang="fr-FR" dirty="0"/>
          </a:p>
        </p:txBody>
      </p:sp>
      <p:pic>
        <p:nvPicPr>
          <p:cNvPr id="151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89" y="1809336"/>
            <a:ext cx="6993423" cy="46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re 1"/>
          <p:cNvSpPr>
            <a:spLocks noGrp="1"/>
          </p:cNvSpPr>
          <p:nvPr>
            <p:ph type="title"/>
          </p:nvPr>
        </p:nvSpPr>
        <p:spPr>
          <a:xfrm>
            <a:off x="388056" y="285750"/>
            <a:ext cx="8755943" cy="1320800"/>
          </a:xfrm>
        </p:spPr>
        <p:txBody>
          <a:bodyPr/>
          <a:lstStyle/>
          <a:p>
            <a:r>
              <a:rPr altLang="fr-FR" dirty="0"/>
              <a:t>Concepts d’un document WSDL</a:t>
            </a:r>
          </a:p>
        </p:txBody>
      </p:sp>
      <p:sp>
        <p:nvSpPr>
          <p:cNvPr id="3" name="Espace réservé du contenu 2"/>
          <p:cNvSpPr>
            <a:spLocks noGrp="1"/>
          </p:cNvSpPr>
          <p:nvPr>
            <p:ph sz="half" idx="1"/>
          </p:nvPr>
        </p:nvSpPr>
        <p:spPr/>
        <p:txBody>
          <a:bodyPr>
            <a:normAutofit fontScale="85000" lnSpcReduction="20000"/>
          </a:bodyPr>
          <a:lstStyle/>
          <a:p>
            <a:pPr>
              <a:defRPr/>
            </a:pPr>
            <a:r>
              <a:rPr b="1" dirty="0"/>
              <a:t>Types </a:t>
            </a:r>
            <a:r>
              <a:rPr dirty="0"/>
              <a:t>: fournit la définition de types de données utilisés pour décrire les messages échangés.</a:t>
            </a:r>
          </a:p>
          <a:p>
            <a:pPr>
              <a:defRPr/>
            </a:pPr>
            <a:r>
              <a:rPr b="1" dirty="0"/>
              <a:t>Messages </a:t>
            </a:r>
            <a:r>
              <a:rPr dirty="0"/>
              <a:t>: représente une définition abstraire (noms et types) des données en cours de transmission.</a:t>
            </a:r>
          </a:p>
          <a:p>
            <a:pPr>
              <a:defRPr/>
            </a:pPr>
            <a:r>
              <a:rPr b="1" dirty="0" err="1"/>
              <a:t>PortTypes</a:t>
            </a:r>
            <a:r>
              <a:rPr b="1" dirty="0"/>
              <a:t> </a:t>
            </a:r>
            <a:r>
              <a:rPr dirty="0"/>
              <a:t>: décrit un ensemble d'opérations. Chaque opération a zéro ou un message en entrée, zéro ou plusieurs messages de sortie ou d'erreurs.</a:t>
            </a:r>
          </a:p>
          <a:p>
            <a:pPr>
              <a:defRPr/>
            </a:pPr>
            <a:r>
              <a:rPr b="1" dirty="0"/>
              <a:t>Binding </a:t>
            </a:r>
            <a:r>
              <a:rPr dirty="0"/>
              <a:t>: spécifie une liaison entre un &lt;</a:t>
            </a:r>
            <a:r>
              <a:rPr dirty="0" err="1"/>
              <a:t>portType</a:t>
            </a:r>
            <a:r>
              <a:rPr dirty="0"/>
              <a:t>&gt; et un protocole concret (SOAP, HTTP...).</a:t>
            </a:r>
          </a:p>
          <a:p>
            <a:pPr>
              <a:defRPr/>
            </a:pPr>
            <a:r>
              <a:rPr b="1" dirty="0"/>
              <a:t>Service </a:t>
            </a:r>
            <a:r>
              <a:rPr dirty="0"/>
              <a:t>: indique les adresses de port de chaque liaison.</a:t>
            </a:r>
          </a:p>
          <a:p>
            <a:pPr>
              <a:defRPr/>
            </a:pPr>
            <a:r>
              <a:rPr b="1" dirty="0"/>
              <a:t>Port </a:t>
            </a:r>
            <a:r>
              <a:rPr dirty="0"/>
              <a:t>: représente un point d'accès de services défini par une adresse réseau et une liaison.</a:t>
            </a:r>
          </a:p>
          <a:p>
            <a:pPr>
              <a:defRPr/>
            </a:pPr>
            <a:r>
              <a:rPr b="1" dirty="0"/>
              <a:t>Opération </a:t>
            </a:r>
            <a:r>
              <a:rPr dirty="0"/>
              <a:t>: c'est la description d'une action exposée dans le port.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re 1"/>
          <p:cNvSpPr>
            <a:spLocks noGrp="1"/>
          </p:cNvSpPr>
          <p:nvPr>
            <p:ph type="title"/>
          </p:nvPr>
        </p:nvSpPr>
        <p:spPr>
          <a:xfrm>
            <a:off x="288000" y="285750"/>
            <a:ext cx="8568000" cy="1320800"/>
          </a:xfrm>
        </p:spPr>
        <p:txBody>
          <a:bodyPr/>
          <a:lstStyle/>
          <a:p>
            <a:r>
              <a:rPr altLang="fr-FR" dirty="0" err="1"/>
              <a:t>Organisation</a:t>
            </a:r>
            <a:r>
              <a:rPr altLang="fr-FR" dirty="0"/>
              <a:t> d’un document WSDL</a:t>
            </a:r>
          </a:p>
        </p:txBody>
      </p:sp>
      <p:sp>
        <p:nvSpPr>
          <p:cNvPr id="3" name="Espace réservé du contenu 2"/>
          <p:cNvSpPr>
            <a:spLocks noGrp="1"/>
          </p:cNvSpPr>
          <p:nvPr>
            <p:ph sz="half" idx="1"/>
          </p:nvPr>
        </p:nvSpPr>
        <p:spPr/>
        <p:txBody>
          <a:bodyPr>
            <a:normAutofit fontScale="92500" lnSpcReduction="20000"/>
          </a:bodyPr>
          <a:lstStyle/>
          <a:p>
            <a:pPr>
              <a:defRPr/>
            </a:pPr>
            <a:r>
              <a:rPr dirty="0"/>
              <a:t>Un document WSDL est décomposé en deux parties</a:t>
            </a:r>
          </a:p>
          <a:p>
            <a:pPr>
              <a:defRPr/>
            </a:pPr>
            <a:r>
              <a:rPr dirty="0"/>
              <a:t> </a:t>
            </a:r>
            <a:r>
              <a:rPr b="1" dirty="0"/>
              <a:t>Partie abstraite </a:t>
            </a:r>
            <a:r>
              <a:rPr dirty="0"/>
              <a:t>qui décrit les messages et les opérations disponibles</a:t>
            </a:r>
          </a:p>
          <a:p>
            <a:pPr lvl="1">
              <a:defRPr/>
            </a:pPr>
            <a:r>
              <a:rPr dirty="0"/>
              <a:t>Types (&lt;types&gt;)</a:t>
            </a:r>
          </a:p>
          <a:p>
            <a:pPr lvl="1">
              <a:defRPr/>
            </a:pPr>
            <a:r>
              <a:rPr dirty="0"/>
              <a:t>Messages (&lt;message&gt;)</a:t>
            </a:r>
          </a:p>
          <a:p>
            <a:pPr lvl="1">
              <a:defRPr/>
            </a:pPr>
            <a:r>
              <a:rPr dirty="0"/>
              <a:t>Types de port (&lt;</a:t>
            </a:r>
            <a:r>
              <a:rPr dirty="0" err="1"/>
              <a:t>portType</a:t>
            </a:r>
            <a:r>
              <a:rPr dirty="0"/>
              <a:t>&gt;)</a:t>
            </a:r>
          </a:p>
          <a:p>
            <a:pPr>
              <a:defRPr/>
            </a:pPr>
            <a:r>
              <a:rPr dirty="0"/>
              <a:t> </a:t>
            </a:r>
            <a:r>
              <a:rPr b="1" dirty="0"/>
              <a:t>Partie concrète </a:t>
            </a:r>
            <a:r>
              <a:rPr dirty="0"/>
              <a:t>qui décrit le protocole à utiliser et le type d’encodage à utiliser pour les messages</a:t>
            </a:r>
          </a:p>
          <a:p>
            <a:pPr lvl="1">
              <a:defRPr/>
            </a:pPr>
            <a:r>
              <a:rPr dirty="0"/>
              <a:t>Bindings (&lt;binding&gt;)</a:t>
            </a:r>
          </a:p>
          <a:p>
            <a:pPr lvl="1">
              <a:defRPr/>
            </a:pPr>
            <a:r>
              <a:rPr dirty="0"/>
              <a:t>Services (&lt;service&gt;)</a:t>
            </a:r>
          </a:p>
          <a:p>
            <a:pPr>
              <a:defRPr/>
            </a:pPr>
            <a:r>
              <a:rPr dirty="0"/>
              <a:t>Plusieurs parties concrètes peuvent être proposées pour la partie abstraite</a:t>
            </a:r>
          </a:p>
          <a:p>
            <a:pPr>
              <a:defRPr/>
            </a:pPr>
            <a:r>
              <a:rPr dirty="0"/>
              <a:t>Motivation de cette séparation ? Réutilisabilité de la partie abstraite</a:t>
            </a:r>
          </a:p>
        </p:txBody>
      </p:sp>
      <p:pic>
        <p:nvPicPr>
          <p:cNvPr id="153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6" y="2636912"/>
            <a:ext cx="5313362" cy="369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44444E-6 3.33333E-6 L -0.77865 -0.0176 " pathEditMode="relative" rAng="0" ptsTypes="AA">
                                      <p:cBhvr>
                                        <p:cTn id="6" dur="2000" fill="hold"/>
                                        <p:tgtEl>
                                          <p:spTgt spid="153604"/>
                                        </p:tgtEl>
                                        <p:attrNameLst>
                                          <p:attrName>ppt_x</p:attrName>
                                          <p:attrName>ppt_y</p:attrName>
                                        </p:attrNameLst>
                                      </p:cBhvr>
                                      <p:rCtr x="-38941"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re 1"/>
          <p:cNvSpPr>
            <a:spLocks noGrp="1"/>
          </p:cNvSpPr>
          <p:nvPr>
            <p:ph type="title"/>
          </p:nvPr>
        </p:nvSpPr>
        <p:spPr>
          <a:xfrm>
            <a:off x="103765" y="285750"/>
            <a:ext cx="8936471" cy="1320800"/>
          </a:xfrm>
        </p:spPr>
        <p:txBody>
          <a:bodyPr>
            <a:normAutofit/>
          </a:bodyPr>
          <a:lstStyle/>
          <a:p>
            <a:r>
              <a:rPr altLang="fr-FR" dirty="0"/>
              <a:t>WSDL par </a:t>
            </a:r>
            <a:r>
              <a:rPr altLang="fr-FR" dirty="0" err="1"/>
              <a:t>l’exemple</a:t>
            </a:r>
            <a:r>
              <a:rPr altLang="fr-FR" dirty="0"/>
              <a:t> : Carnet </a:t>
            </a:r>
            <a:r>
              <a:rPr altLang="fr-FR" dirty="0" err="1"/>
              <a:t>d’adresse</a:t>
            </a:r>
            <a:endParaRPr altLang="fr-FR" dirty="0"/>
          </a:p>
        </p:txBody>
      </p:sp>
      <p:sp>
        <p:nvSpPr>
          <p:cNvPr id="3" name="Espace réservé du contenu 2"/>
          <p:cNvSpPr>
            <a:spLocks noGrp="1"/>
          </p:cNvSpPr>
          <p:nvPr>
            <p:ph sz="half" idx="1"/>
          </p:nvPr>
        </p:nvSpPr>
        <p:spPr/>
        <p:txBody>
          <a:bodyPr>
            <a:normAutofit fontScale="92500"/>
          </a:bodyPr>
          <a:lstStyle/>
          <a:p>
            <a:pPr>
              <a:defRPr/>
            </a:pPr>
            <a:r>
              <a:rPr dirty="0"/>
              <a:t>Le service Notebook fournit trois opérations</a:t>
            </a:r>
          </a:p>
          <a:p>
            <a:pPr lvl="1">
              <a:defRPr/>
            </a:pPr>
            <a:r>
              <a:rPr dirty="0"/>
              <a:t>Une opération </a:t>
            </a:r>
            <a:r>
              <a:rPr dirty="0" err="1"/>
              <a:t>addPerson</a:t>
            </a:r>
            <a:r>
              <a:rPr dirty="0"/>
              <a:t> qui prend en paramètre un objet Person et retourne un booléen pour indiquer l’état de création</a:t>
            </a:r>
          </a:p>
          <a:p>
            <a:pPr lvl="1">
              <a:defRPr/>
            </a:pPr>
            <a:r>
              <a:rPr dirty="0"/>
              <a:t>Une opération </a:t>
            </a:r>
            <a:r>
              <a:rPr dirty="0" err="1"/>
              <a:t>addPerson</a:t>
            </a:r>
            <a:r>
              <a:rPr dirty="0"/>
              <a:t> qui prend en paramètre trois chaines de caractères (</a:t>
            </a:r>
            <a:r>
              <a:rPr dirty="0" err="1"/>
              <a:t>name</a:t>
            </a:r>
            <a:r>
              <a:rPr dirty="0"/>
              <a:t>, </a:t>
            </a:r>
            <a:r>
              <a:rPr dirty="0" err="1"/>
              <a:t>address</a:t>
            </a:r>
            <a:r>
              <a:rPr dirty="0"/>
              <a:t> et </a:t>
            </a:r>
            <a:r>
              <a:rPr dirty="0" err="1"/>
              <a:t>birthyear</a:t>
            </a:r>
            <a:r>
              <a:rPr dirty="0"/>
              <a:t>) sans retour</a:t>
            </a:r>
          </a:p>
          <a:p>
            <a:pPr lvl="1">
              <a:defRPr/>
            </a:pPr>
            <a:r>
              <a:rPr dirty="0"/>
              <a:t>Une opération </a:t>
            </a:r>
            <a:r>
              <a:rPr dirty="0" err="1"/>
              <a:t>getPersonByName</a:t>
            </a:r>
            <a:r>
              <a:rPr dirty="0"/>
              <a:t> qui prend en paramètre une chaîne de caractère et retourne un objet Person</a:t>
            </a:r>
          </a:p>
          <a:p>
            <a:pPr lvl="1">
              <a:defRPr/>
            </a:pPr>
            <a:r>
              <a:rPr dirty="0"/>
              <a:t>Une opération </a:t>
            </a:r>
            <a:r>
              <a:rPr dirty="0" err="1"/>
              <a:t>getPersons</a:t>
            </a:r>
            <a:r>
              <a:rPr dirty="0"/>
              <a:t> sans paramètre en entrée et qui retourne un tableau d’objets Person</a:t>
            </a:r>
          </a:p>
          <a:p>
            <a:pPr lvl="1">
              <a:defRPr/>
            </a:pPr>
            <a:r>
              <a:rPr dirty="0"/>
              <a:t>L’accès au service est réalisé par l’intermédiaire de messages SOAP (étudié en détail dans le prochain cours)</a:t>
            </a:r>
          </a:p>
          <a:p>
            <a:pPr lvl="1">
              <a:defRPr/>
            </a:pPr>
            <a:r>
              <a:rPr dirty="0"/>
              <a:t>Le protocole utilisé pour l’échange des messages SOAP est HTTP et le style utilisé est du RPC</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re 1"/>
          <p:cNvSpPr>
            <a:spLocks noGrp="1"/>
          </p:cNvSpPr>
          <p:nvPr>
            <p:ph type="title"/>
          </p:nvPr>
        </p:nvSpPr>
        <p:spPr/>
        <p:txBody>
          <a:bodyPr/>
          <a:lstStyle/>
          <a:p>
            <a:r>
              <a:rPr altLang="fr-FR" dirty="0"/>
              <a:t>WSDL : </a:t>
            </a:r>
            <a:r>
              <a:rPr altLang="fr-FR" dirty="0" err="1"/>
              <a:t>Elément</a:t>
            </a:r>
            <a:r>
              <a:rPr altLang="fr-FR" dirty="0"/>
              <a:t> Types</a:t>
            </a:r>
          </a:p>
        </p:txBody>
      </p:sp>
      <p:sp>
        <p:nvSpPr>
          <p:cNvPr id="3" name="Espace réservé du contenu 2"/>
          <p:cNvSpPr>
            <a:spLocks noGrp="1"/>
          </p:cNvSpPr>
          <p:nvPr>
            <p:ph sz="half" idx="1"/>
          </p:nvPr>
        </p:nvSpPr>
        <p:spPr/>
        <p:txBody>
          <a:bodyPr>
            <a:normAutofit/>
          </a:bodyPr>
          <a:lstStyle/>
          <a:p>
            <a:pPr>
              <a:defRPr/>
            </a:pPr>
            <a:r>
              <a:rPr dirty="0"/>
              <a:t>La définition des types peut également être importée à partir d’un </a:t>
            </a:r>
            <a:r>
              <a:rPr dirty="0" err="1"/>
              <a:t>fichier</a:t>
            </a:r>
            <a:r>
              <a:rPr dirty="0"/>
              <a:t> </a:t>
            </a:r>
            <a:r>
              <a:rPr lang="fr-FR" dirty="0"/>
              <a:t>Schéma</a:t>
            </a:r>
            <a:r>
              <a:rPr dirty="0"/>
              <a:t> XML</a:t>
            </a:r>
          </a:p>
          <a:p>
            <a:pPr>
              <a:defRPr/>
            </a:pPr>
            <a:r>
              <a:rPr dirty="0"/>
              <a:t>Le fichier XML est accessible au même titre que le document WSDL</a:t>
            </a:r>
          </a:p>
          <a:p>
            <a:pPr>
              <a:defRPr/>
            </a:pPr>
            <a:r>
              <a:rPr dirty="0"/>
              <a:t>L’adresse de l’hôte du Schema XML n’est pas forcément la même que celle du document WSDL</a:t>
            </a:r>
          </a:p>
          <a:p>
            <a:pPr>
              <a:defRPr/>
            </a:pPr>
            <a:r>
              <a:rPr dirty="0"/>
              <a:t>Cette séparation permet</a:t>
            </a:r>
          </a:p>
          <a:p>
            <a:pPr lvl="1">
              <a:defRPr/>
            </a:pPr>
            <a:r>
              <a:rPr dirty="0"/>
              <a:t>de réutiliser des types dans plusieurs WSDL différents</a:t>
            </a:r>
          </a:p>
          <a:p>
            <a:pPr lvl="1">
              <a:defRPr/>
            </a:pPr>
            <a:r>
              <a:rPr dirty="0"/>
              <a:t>d’éviter d’alourdir le document WSDL</a:t>
            </a:r>
          </a:p>
          <a:p>
            <a:pPr>
              <a:defRPr/>
            </a:pPr>
            <a:r>
              <a:rPr dirty="0"/>
              <a:t>Par la suite nous privilégierons la séparation des types du document WSDL</a:t>
            </a:r>
          </a:p>
        </p:txBody>
      </p:sp>
      <p:pic>
        <p:nvPicPr>
          <p:cNvPr id="1556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884487"/>
            <a:ext cx="8312150" cy="374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fade">
                                      <p:cBhvr>
                                        <p:cTn id="7" dur="1000"/>
                                        <p:tgtEl>
                                          <p:spTgt spid="155652"/>
                                        </p:tgtEl>
                                      </p:cBhvr>
                                    </p:animEffect>
                                    <p:anim calcmode="lin" valueType="num">
                                      <p:cBhvr>
                                        <p:cTn id="8" dur="1000" fill="hold"/>
                                        <p:tgtEl>
                                          <p:spTgt spid="155652"/>
                                        </p:tgtEl>
                                        <p:attrNameLst>
                                          <p:attrName>ppt_x</p:attrName>
                                        </p:attrNameLst>
                                      </p:cBhvr>
                                      <p:tavLst>
                                        <p:tav tm="0">
                                          <p:val>
                                            <p:strVal val="#ppt_x"/>
                                          </p:val>
                                        </p:tav>
                                        <p:tav tm="100000">
                                          <p:val>
                                            <p:strVal val="#ppt_x"/>
                                          </p:val>
                                        </p:tav>
                                      </p:tavLst>
                                    </p:anim>
                                    <p:anim calcmode="lin" valueType="num">
                                      <p:cBhvr>
                                        <p:cTn id="9" dur="1000" fill="hold"/>
                                        <p:tgtEl>
                                          <p:spTgt spid="1556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re 1"/>
          <p:cNvSpPr>
            <a:spLocks noGrp="1"/>
          </p:cNvSpPr>
          <p:nvPr>
            <p:ph type="title"/>
          </p:nvPr>
        </p:nvSpPr>
        <p:spPr/>
        <p:txBody>
          <a:bodyPr/>
          <a:lstStyle/>
          <a:p>
            <a:r>
              <a:rPr altLang="fr-FR" dirty="0"/>
              <a:t>WSDL : </a:t>
            </a:r>
            <a:r>
              <a:rPr altLang="fr-FR" dirty="0" err="1"/>
              <a:t>Elément</a:t>
            </a:r>
            <a:r>
              <a:rPr altLang="fr-FR" dirty="0"/>
              <a:t> Types</a:t>
            </a:r>
          </a:p>
        </p:txBody>
      </p:sp>
      <p:sp>
        <p:nvSpPr>
          <p:cNvPr id="156675" name="Espace réservé du contenu 2"/>
          <p:cNvSpPr>
            <a:spLocks noGrp="1"/>
          </p:cNvSpPr>
          <p:nvPr>
            <p:ph sz="half" idx="1"/>
          </p:nvPr>
        </p:nvSpPr>
        <p:spPr>
          <a:xfrm>
            <a:off x="179512" y="1775544"/>
            <a:ext cx="9289031" cy="4749800"/>
          </a:xfrm>
        </p:spPr>
        <p:txBody>
          <a:bodyPr/>
          <a:lstStyle/>
          <a:p>
            <a:r>
              <a:rPr altLang="fr-FR" sz="2400" dirty="0" err="1"/>
              <a:t>Exemple</a:t>
            </a:r>
            <a:r>
              <a:rPr altLang="fr-FR" sz="2400" dirty="0"/>
              <a:t> : </a:t>
            </a:r>
            <a:r>
              <a:rPr altLang="fr-FR" sz="2400" dirty="0" err="1"/>
              <a:t>Définition</a:t>
            </a:r>
            <a:r>
              <a:rPr altLang="fr-FR" sz="2400" dirty="0"/>
              <a:t> des types pour Notebook service (</a:t>
            </a:r>
            <a:r>
              <a:rPr altLang="fr-FR" sz="2400" dirty="0" err="1"/>
              <a:t>bis</a:t>
            </a:r>
            <a:r>
              <a:rPr altLang="fr-FR" sz="2400" dirty="0"/>
              <a:t>)</a:t>
            </a:r>
          </a:p>
        </p:txBody>
      </p:sp>
      <p:pic>
        <p:nvPicPr>
          <p:cNvPr id="156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217588"/>
            <a:ext cx="7896225"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re 1"/>
          <p:cNvSpPr>
            <a:spLocks noGrp="1"/>
          </p:cNvSpPr>
          <p:nvPr>
            <p:ph type="title"/>
          </p:nvPr>
        </p:nvSpPr>
        <p:spPr/>
        <p:txBody>
          <a:bodyPr/>
          <a:lstStyle/>
          <a:p>
            <a:r>
              <a:rPr altLang="fr-FR" dirty="0"/>
              <a:t>WSDL : </a:t>
            </a:r>
            <a:r>
              <a:rPr altLang="fr-FR" dirty="0" err="1"/>
              <a:t>Elément</a:t>
            </a:r>
            <a:r>
              <a:rPr altLang="fr-FR" dirty="0"/>
              <a:t> Messages</a:t>
            </a:r>
          </a:p>
        </p:txBody>
      </p:sp>
      <p:sp>
        <p:nvSpPr>
          <p:cNvPr id="3" name="Espace réservé du contenu 2"/>
          <p:cNvSpPr>
            <a:spLocks noGrp="1"/>
          </p:cNvSpPr>
          <p:nvPr>
            <p:ph sz="half" idx="1"/>
          </p:nvPr>
        </p:nvSpPr>
        <p:spPr/>
        <p:txBody>
          <a:bodyPr>
            <a:normAutofit fontScale="92500" lnSpcReduction="20000"/>
          </a:bodyPr>
          <a:lstStyle/>
          <a:p>
            <a:pPr>
              <a:defRPr/>
            </a:pPr>
            <a:r>
              <a:rPr dirty="0"/>
              <a:t>L’élément &lt;message&gt; permet de décrire les messages échangés par les services</a:t>
            </a:r>
          </a:p>
          <a:p>
            <a:pPr lvl="1">
              <a:defRPr/>
            </a:pPr>
            <a:r>
              <a:rPr dirty="0"/>
              <a:t>Paramètres d’entrées des opérations</a:t>
            </a:r>
          </a:p>
          <a:p>
            <a:pPr lvl="1">
              <a:defRPr/>
            </a:pPr>
            <a:r>
              <a:rPr dirty="0"/>
              <a:t>Paramètres de sorties</a:t>
            </a:r>
          </a:p>
          <a:p>
            <a:pPr lvl="1">
              <a:defRPr/>
            </a:pPr>
            <a:r>
              <a:rPr dirty="0"/>
              <a:t>Exception</a:t>
            </a:r>
          </a:p>
          <a:p>
            <a:pPr>
              <a:defRPr/>
            </a:pPr>
            <a:r>
              <a:rPr dirty="0"/>
              <a:t> Chaque &lt;message&gt; est identifié par un nom (attribut </a:t>
            </a:r>
            <a:r>
              <a:rPr dirty="0" err="1"/>
              <a:t>name</a:t>
            </a:r>
            <a:r>
              <a:rPr dirty="0"/>
              <a:t>) et est constitué d’un ensemble d’éléments &lt;part&gt;</a:t>
            </a:r>
          </a:p>
          <a:p>
            <a:pPr>
              <a:defRPr/>
            </a:pPr>
            <a:r>
              <a:rPr dirty="0"/>
              <a:t>En quelque sorte un élément &lt;part&gt; correspond à un paramètre d’une opération</a:t>
            </a:r>
          </a:p>
          <a:p>
            <a:pPr>
              <a:defRPr/>
            </a:pPr>
            <a:r>
              <a:rPr dirty="0"/>
              <a:t>Si une opération </a:t>
            </a:r>
            <a:r>
              <a:rPr dirty="0" err="1"/>
              <a:t>est</a:t>
            </a:r>
            <a:r>
              <a:rPr dirty="0"/>
              <a:t> </a:t>
            </a:r>
            <a:r>
              <a:rPr dirty="0" err="1"/>
              <a:t>décrit</a:t>
            </a:r>
            <a:r>
              <a:rPr lang="fr-FR" dirty="0"/>
              <a:t>e</a:t>
            </a:r>
            <a:r>
              <a:rPr dirty="0"/>
              <a:t> par plusieurs paramètres, plusieurs éléments &lt;part&gt; seront à définir</a:t>
            </a:r>
          </a:p>
          <a:p>
            <a:pPr>
              <a:defRPr/>
            </a:pPr>
            <a:r>
              <a:rPr dirty="0"/>
              <a:t>L’élément &lt;part&gt; est défini par</a:t>
            </a:r>
          </a:p>
          <a:p>
            <a:pPr lvl="1">
              <a:defRPr/>
            </a:pPr>
            <a:r>
              <a:rPr dirty="0"/>
              <a:t>un nom (attribut </a:t>
            </a:r>
            <a:r>
              <a:rPr dirty="0" err="1"/>
              <a:t>name</a:t>
            </a:r>
            <a:r>
              <a:rPr dirty="0"/>
              <a:t>)</a:t>
            </a:r>
          </a:p>
          <a:p>
            <a:pPr lvl="1">
              <a:defRPr/>
            </a:pPr>
            <a:r>
              <a:rPr dirty="0"/>
              <a:t>un type (attribut type)</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re 1"/>
          <p:cNvSpPr>
            <a:spLocks noGrp="1"/>
          </p:cNvSpPr>
          <p:nvPr>
            <p:ph type="title"/>
          </p:nvPr>
        </p:nvSpPr>
        <p:spPr/>
        <p:txBody>
          <a:bodyPr/>
          <a:lstStyle/>
          <a:p>
            <a:r>
              <a:rPr altLang="fr-FR" dirty="0"/>
              <a:t>WSDL : </a:t>
            </a:r>
            <a:r>
              <a:rPr altLang="fr-FR" dirty="0" err="1"/>
              <a:t>Elément</a:t>
            </a:r>
            <a:r>
              <a:rPr altLang="fr-FR" dirty="0"/>
              <a:t> Messages</a:t>
            </a:r>
          </a:p>
        </p:txBody>
      </p:sp>
      <p:sp>
        <p:nvSpPr>
          <p:cNvPr id="158723" name="Espace réservé du contenu 2"/>
          <p:cNvSpPr>
            <a:spLocks noGrp="1"/>
          </p:cNvSpPr>
          <p:nvPr>
            <p:ph sz="half" idx="1"/>
          </p:nvPr>
        </p:nvSpPr>
        <p:spPr/>
        <p:txBody>
          <a:bodyPr/>
          <a:lstStyle/>
          <a:p>
            <a:r>
              <a:rPr altLang="fr-FR" sz="2400" dirty="0" err="1"/>
              <a:t>Exemple</a:t>
            </a:r>
            <a:r>
              <a:rPr altLang="fr-FR" sz="2400" dirty="0"/>
              <a:t> : </a:t>
            </a:r>
            <a:r>
              <a:rPr altLang="fr-FR" sz="2400" dirty="0" err="1"/>
              <a:t>Définition</a:t>
            </a:r>
            <a:r>
              <a:rPr altLang="fr-FR" sz="2400" dirty="0"/>
              <a:t> des messages pour Notebook service</a:t>
            </a:r>
          </a:p>
        </p:txBody>
      </p:sp>
      <p:pic>
        <p:nvPicPr>
          <p:cNvPr id="158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1" y="2251075"/>
            <a:ext cx="8281988" cy="432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re 1"/>
          <p:cNvSpPr>
            <a:spLocks noGrp="1"/>
          </p:cNvSpPr>
          <p:nvPr>
            <p:ph type="title"/>
          </p:nvPr>
        </p:nvSpPr>
        <p:spPr/>
        <p:txBody>
          <a:bodyPr/>
          <a:lstStyle/>
          <a:p>
            <a:r>
              <a:rPr altLang="fr-FR" sz="4000" dirty="0"/>
              <a:t>WSDL : </a:t>
            </a:r>
            <a:r>
              <a:rPr altLang="fr-FR" sz="4000" dirty="0" err="1"/>
              <a:t>Elément</a:t>
            </a:r>
            <a:r>
              <a:rPr altLang="fr-FR" sz="4000" dirty="0"/>
              <a:t> </a:t>
            </a:r>
            <a:r>
              <a:rPr altLang="fr-FR" sz="4000" b="1" dirty="0" err="1"/>
              <a:t>portType</a:t>
            </a:r>
            <a:r>
              <a:rPr altLang="fr-FR" sz="4000" dirty="0"/>
              <a:t> et sous </a:t>
            </a:r>
            <a:r>
              <a:rPr altLang="fr-FR" sz="4000" dirty="0" err="1"/>
              <a:t>élément</a:t>
            </a:r>
            <a:r>
              <a:rPr altLang="fr-FR" sz="4000" dirty="0"/>
              <a:t> </a:t>
            </a:r>
            <a:r>
              <a:rPr altLang="fr-FR" sz="4000" b="1" dirty="0"/>
              <a:t>Operation</a:t>
            </a:r>
          </a:p>
        </p:txBody>
      </p:sp>
      <p:sp>
        <p:nvSpPr>
          <p:cNvPr id="3" name="Espace réservé du contenu 2"/>
          <p:cNvSpPr>
            <a:spLocks noGrp="1"/>
          </p:cNvSpPr>
          <p:nvPr>
            <p:ph sz="half" idx="1"/>
          </p:nvPr>
        </p:nvSpPr>
        <p:spPr/>
        <p:txBody>
          <a:bodyPr>
            <a:normAutofit fontScale="62500" lnSpcReduction="20000"/>
          </a:bodyPr>
          <a:lstStyle/>
          <a:p>
            <a:pPr>
              <a:defRPr/>
            </a:pPr>
            <a:r>
              <a:rPr dirty="0"/>
              <a:t>Un élément &lt;</a:t>
            </a:r>
            <a:r>
              <a:rPr dirty="0" err="1"/>
              <a:t>portType</a:t>
            </a:r>
            <a:r>
              <a:rPr dirty="0"/>
              <a:t>&gt; est un regroupement d’opérations et </a:t>
            </a:r>
            <a:r>
              <a:rPr dirty="0" err="1"/>
              <a:t>peut</a:t>
            </a:r>
            <a:r>
              <a:rPr dirty="0"/>
              <a:t> </a:t>
            </a:r>
            <a:r>
              <a:rPr lang="fr-FR" dirty="0"/>
              <a:t>se </a:t>
            </a:r>
            <a:r>
              <a:rPr dirty="0" err="1"/>
              <a:t>compa</a:t>
            </a:r>
            <a:r>
              <a:rPr lang="fr-FR" dirty="0" err="1"/>
              <a:t>rer</a:t>
            </a:r>
            <a:r>
              <a:rPr dirty="0"/>
              <a:t> à une interface Java</a:t>
            </a:r>
          </a:p>
          <a:p>
            <a:pPr>
              <a:defRPr/>
            </a:pPr>
            <a:r>
              <a:rPr dirty="0"/>
              <a:t>Caractéristique d’un élément &lt;</a:t>
            </a:r>
            <a:r>
              <a:rPr dirty="0" err="1"/>
              <a:t>portType</a:t>
            </a:r>
            <a:r>
              <a:rPr dirty="0"/>
              <a:t>&gt;</a:t>
            </a:r>
          </a:p>
          <a:p>
            <a:pPr lvl="1">
              <a:defRPr/>
            </a:pPr>
            <a:r>
              <a:rPr dirty="0"/>
              <a:t>Identifiable par un nom (attribut </a:t>
            </a:r>
            <a:r>
              <a:rPr dirty="0" err="1"/>
              <a:t>name</a:t>
            </a:r>
            <a:r>
              <a:rPr dirty="0"/>
              <a:t>)</a:t>
            </a:r>
          </a:p>
          <a:p>
            <a:pPr lvl="1">
              <a:defRPr/>
            </a:pPr>
            <a:r>
              <a:rPr dirty="0"/>
              <a:t>Composé de sous élément &lt;</a:t>
            </a:r>
            <a:r>
              <a:rPr dirty="0" err="1"/>
              <a:t>operation</a:t>
            </a:r>
            <a:r>
              <a:rPr dirty="0"/>
              <a:t>&gt;</a:t>
            </a:r>
          </a:p>
          <a:p>
            <a:pPr>
              <a:defRPr/>
            </a:pPr>
            <a:r>
              <a:rPr dirty="0"/>
              <a:t>Une opération est comparable </a:t>
            </a:r>
            <a:r>
              <a:rPr lang="fr-FR" dirty="0"/>
              <a:t>à </a:t>
            </a:r>
            <a:r>
              <a:rPr dirty="0" err="1"/>
              <a:t>une</a:t>
            </a:r>
            <a:r>
              <a:rPr dirty="0"/>
              <a:t> méthode Java</a:t>
            </a:r>
          </a:p>
          <a:p>
            <a:pPr lvl="1">
              <a:defRPr/>
            </a:pPr>
            <a:r>
              <a:rPr dirty="0"/>
              <a:t>Identifiable par un nom (attribut </a:t>
            </a:r>
            <a:r>
              <a:rPr dirty="0" err="1"/>
              <a:t>name</a:t>
            </a:r>
            <a:r>
              <a:rPr dirty="0"/>
              <a:t>)</a:t>
            </a:r>
          </a:p>
          <a:p>
            <a:pPr lvl="1">
              <a:defRPr/>
            </a:pPr>
            <a:r>
              <a:rPr dirty="0"/>
              <a:t>La description des paramètres est obtenue par une liste de messages</a:t>
            </a:r>
          </a:p>
          <a:p>
            <a:pPr>
              <a:defRPr/>
            </a:pPr>
            <a:r>
              <a:rPr dirty="0"/>
              <a:t>Une opération exploite les messages via les sous éléments</a:t>
            </a:r>
          </a:p>
          <a:p>
            <a:pPr lvl="1">
              <a:defRPr/>
            </a:pPr>
            <a:r>
              <a:rPr dirty="0"/>
              <a:t>&lt;input&gt; : message transmis au service</a:t>
            </a:r>
          </a:p>
          <a:p>
            <a:pPr lvl="1">
              <a:defRPr/>
            </a:pPr>
            <a:r>
              <a:rPr dirty="0"/>
              <a:t>&lt;output&gt; : message produit par le service</a:t>
            </a:r>
          </a:p>
          <a:p>
            <a:pPr lvl="1">
              <a:defRPr/>
            </a:pPr>
            <a:r>
              <a:rPr dirty="0"/>
              <a:t>&lt;</a:t>
            </a:r>
            <a:r>
              <a:rPr dirty="0" err="1"/>
              <a:t>fault</a:t>
            </a:r>
            <a:r>
              <a:rPr dirty="0"/>
              <a:t>&gt; : message d’erreur (très proche des exceptions)</a:t>
            </a:r>
          </a:p>
          <a:p>
            <a:pPr>
              <a:defRPr/>
            </a:pPr>
            <a:r>
              <a:rPr dirty="0"/>
              <a:t>Chaque sous élément possède les attributs suivants</a:t>
            </a:r>
          </a:p>
          <a:p>
            <a:pPr lvl="1">
              <a:defRPr/>
            </a:pPr>
            <a:r>
              <a:rPr dirty="0" err="1"/>
              <a:t>name</a:t>
            </a:r>
            <a:r>
              <a:rPr dirty="0"/>
              <a:t> : nom explicite donné au message (optionnel)</a:t>
            </a:r>
          </a:p>
          <a:p>
            <a:pPr lvl="1">
              <a:defRPr/>
            </a:pPr>
            <a:r>
              <a:rPr dirty="0"/>
              <a:t>message : référence à un message (défini précédemment)</a:t>
            </a:r>
          </a:p>
          <a:p>
            <a:pPr>
              <a:defRPr/>
            </a:pPr>
            <a:r>
              <a:rPr dirty="0"/>
              <a:t>La surcharge d’opération est autorisée sous condition</a:t>
            </a:r>
          </a:p>
          <a:p>
            <a:pPr lvl="1">
              <a:defRPr/>
            </a:pPr>
            <a:r>
              <a:rPr dirty="0"/>
              <a:t>Messages &lt;input&gt; et/ou &lt;</a:t>
            </a:r>
            <a:r>
              <a:rPr dirty="0" err="1"/>
              <a:t>ouput</a:t>
            </a:r>
            <a:r>
              <a:rPr dirty="0"/>
              <a:t>&gt; soient différents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re 1"/>
          <p:cNvSpPr>
            <a:spLocks noGrp="1"/>
          </p:cNvSpPr>
          <p:nvPr>
            <p:ph type="title"/>
          </p:nvPr>
        </p:nvSpPr>
        <p:spPr/>
        <p:txBody>
          <a:bodyPr/>
          <a:lstStyle/>
          <a:p>
            <a:r>
              <a:rPr altLang="fr-FR"/>
              <a:t>Service : Abstraction</a:t>
            </a:r>
          </a:p>
        </p:txBody>
      </p:sp>
      <p:sp>
        <p:nvSpPr>
          <p:cNvPr id="3" name="Espace réservé du contenu 2"/>
          <p:cNvSpPr>
            <a:spLocks noGrp="1"/>
          </p:cNvSpPr>
          <p:nvPr>
            <p:ph sz="half" idx="1"/>
          </p:nvPr>
        </p:nvSpPr>
        <p:spPr/>
        <p:txBody>
          <a:bodyPr>
            <a:normAutofit lnSpcReduction="10000"/>
          </a:bodyPr>
          <a:lstStyle/>
          <a:p>
            <a:pPr>
              <a:defRPr/>
            </a:pPr>
            <a:r>
              <a:rPr dirty="0"/>
              <a:t>Le contrat du service ne doit contenir que les informations pertinentes à son invocation</a:t>
            </a:r>
          </a:p>
          <a:p>
            <a:pPr>
              <a:defRPr/>
            </a:pPr>
            <a:r>
              <a:rPr dirty="0"/>
              <a:t>Fonctionnement du service dit en « boîte noire »</a:t>
            </a:r>
          </a:p>
          <a:p>
            <a:pPr lvl="1">
              <a:defRPr/>
            </a:pPr>
            <a:r>
              <a:rPr dirty="0"/>
              <a:t>Seul le contrat exposé au consommateur du service </a:t>
            </a:r>
            <a:r>
              <a:rPr dirty="0" err="1"/>
              <a:t>est</a:t>
            </a:r>
            <a:r>
              <a:rPr dirty="0"/>
              <a:t> </a:t>
            </a:r>
            <a:r>
              <a:rPr dirty="0" err="1"/>
              <a:t>connu</a:t>
            </a:r>
            <a:endParaRPr dirty="0"/>
          </a:p>
          <a:p>
            <a:pPr lvl="1">
              <a:defRPr/>
            </a:pPr>
            <a:r>
              <a:rPr dirty="0"/>
              <a:t>Le fonctionnement interne du service ne doit pas être visible</a:t>
            </a:r>
          </a:p>
          <a:p>
            <a:pPr lvl="2">
              <a:defRPr/>
            </a:pPr>
            <a:r>
              <a:rPr dirty="0"/>
              <a:t>Logique métier</a:t>
            </a:r>
          </a:p>
          <a:p>
            <a:pPr lvl="2">
              <a:defRPr/>
            </a:pPr>
            <a:r>
              <a:rPr dirty="0"/>
              <a:t>Implémentation</a:t>
            </a:r>
          </a:p>
          <a:p>
            <a:pPr>
              <a:defRPr/>
            </a:pPr>
            <a:r>
              <a:rPr dirty="0"/>
              <a:t> Il est par conséquent important d’assurer la </a:t>
            </a:r>
            <a:r>
              <a:rPr b="1" dirty="0" err="1"/>
              <a:t>prédictabilité</a:t>
            </a:r>
            <a:r>
              <a:rPr b="1" dirty="0"/>
              <a:t> </a:t>
            </a:r>
            <a:r>
              <a:rPr dirty="0"/>
              <a:t>d’un service</a:t>
            </a:r>
          </a:p>
          <a:p>
            <a:pPr lvl="1">
              <a:defRPr/>
            </a:pPr>
            <a:r>
              <a:rPr dirty="0"/>
              <a:t>Pas de variation dans le comportement et dans la réponse d’un service lors de la réception d’une requête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re 1"/>
          <p:cNvSpPr>
            <a:spLocks noGrp="1"/>
          </p:cNvSpPr>
          <p:nvPr>
            <p:ph type="title"/>
          </p:nvPr>
        </p:nvSpPr>
        <p:spPr/>
        <p:txBody>
          <a:bodyPr/>
          <a:lstStyle/>
          <a:p>
            <a:r>
              <a:rPr altLang="fr-FR" dirty="0"/>
              <a:t>WSDL : </a:t>
            </a:r>
            <a:r>
              <a:rPr altLang="fr-FR" dirty="0" err="1"/>
              <a:t>Elément</a:t>
            </a:r>
            <a:r>
              <a:rPr altLang="fr-FR" dirty="0"/>
              <a:t> </a:t>
            </a:r>
            <a:r>
              <a:rPr altLang="fr-FR" b="1" dirty="0" err="1"/>
              <a:t>portType</a:t>
            </a:r>
            <a:r>
              <a:rPr altLang="fr-FR" dirty="0"/>
              <a:t> et sous </a:t>
            </a:r>
            <a:r>
              <a:rPr altLang="fr-FR" dirty="0" err="1"/>
              <a:t>élément</a:t>
            </a:r>
            <a:r>
              <a:rPr altLang="fr-FR" dirty="0"/>
              <a:t> </a:t>
            </a:r>
            <a:r>
              <a:rPr altLang="fr-FR" b="1" dirty="0"/>
              <a:t>Operation</a:t>
            </a:r>
            <a:endParaRPr altLang="fr-FR" dirty="0"/>
          </a:p>
        </p:txBody>
      </p:sp>
      <p:sp>
        <p:nvSpPr>
          <p:cNvPr id="160771" name="Espace réservé du contenu 2"/>
          <p:cNvSpPr>
            <a:spLocks noGrp="1"/>
          </p:cNvSpPr>
          <p:nvPr>
            <p:ph sz="half" idx="1"/>
          </p:nvPr>
        </p:nvSpPr>
        <p:spPr/>
        <p:txBody>
          <a:bodyPr/>
          <a:lstStyle/>
          <a:p>
            <a:r>
              <a:rPr altLang="fr-FR" sz="2800"/>
              <a:t>Exemple : Définition des Ports pour Notebook service</a:t>
            </a:r>
          </a:p>
        </p:txBody>
      </p:sp>
      <p:pic>
        <p:nvPicPr>
          <p:cNvPr id="160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77" y="2636912"/>
            <a:ext cx="8005046" cy="4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re 1"/>
          <p:cNvSpPr>
            <a:spLocks noGrp="1"/>
          </p:cNvSpPr>
          <p:nvPr>
            <p:ph type="title"/>
          </p:nvPr>
        </p:nvSpPr>
        <p:spPr/>
        <p:txBody>
          <a:bodyPr/>
          <a:lstStyle/>
          <a:p>
            <a:r>
              <a:rPr altLang="fr-FR" sz="4000"/>
              <a:t>WSDL : Elément </a:t>
            </a:r>
            <a:r>
              <a:rPr altLang="fr-FR" sz="4000" b="1"/>
              <a:t>portType</a:t>
            </a:r>
            <a:r>
              <a:rPr altLang="fr-FR" sz="4000"/>
              <a:t> et sous élément </a:t>
            </a:r>
            <a:r>
              <a:rPr altLang="fr-FR" sz="4000" b="1"/>
              <a:t>Operation</a:t>
            </a:r>
            <a:endParaRPr altLang="fr-FR" sz="4000"/>
          </a:p>
        </p:txBody>
      </p:sp>
      <p:sp>
        <p:nvSpPr>
          <p:cNvPr id="3" name="Espace réservé du contenu 2"/>
          <p:cNvSpPr>
            <a:spLocks noGrp="1"/>
          </p:cNvSpPr>
          <p:nvPr>
            <p:ph sz="half" idx="1"/>
          </p:nvPr>
        </p:nvSpPr>
        <p:spPr>
          <a:xfrm>
            <a:off x="107504" y="1847552"/>
            <a:ext cx="4536504" cy="4749800"/>
          </a:xfrm>
        </p:spPr>
        <p:txBody>
          <a:bodyPr>
            <a:normAutofit fontScale="55000" lnSpcReduction="20000"/>
          </a:bodyPr>
          <a:lstStyle/>
          <a:p>
            <a:pPr>
              <a:defRPr/>
            </a:pPr>
            <a:r>
              <a:rPr dirty="0"/>
              <a:t>Possibilité de définir une opération suivant quatre modèles</a:t>
            </a:r>
          </a:p>
          <a:p>
            <a:pPr>
              <a:defRPr/>
            </a:pPr>
            <a:r>
              <a:rPr b="1" dirty="0"/>
              <a:t>One-</a:t>
            </a:r>
            <a:r>
              <a:rPr b="1" dirty="0" err="1"/>
              <a:t>way</a:t>
            </a:r>
            <a:r>
              <a:rPr b="1" dirty="0"/>
              <a:t> </a:t>
            </a:r>
            <a:r>
              <a:rPr dirty="0"/>
              <a:t>: envoie de messages</a:t>
            </a:r>
          </a:p>
          <a:p>
            <a:pPr lvl="1">
              <a:defRPr/>
            </a:pPr>
            <a:r>
              <a:rPr dirty="0"/>
              <a:t>Le client du service envoie un message à l’opération et n’attend pas de réponse</a:t>
            </a:r>
          </a:p>
          <a:p>
            <a:pPr lvl="1">
              <a:defRPr/>
            </a:pPr>
            <a:r>
              <a:rPr dirty="0"/>
              <a:t>Uniquement un seul message utilisé &lt;input&gt;</a:t>
            </a:r>
          </a:p>
          <a:p>
            <a:pPr marL="457200" lvl="1" indent="0">
              <a:buFont typeface="Arial" panose="020B0604020202020204" pitchFamily="34" charset="0"/>
              <a:buNone/>
              <a:defRPr/>
            </a:pPr>
            <a:endParaRPr dirty="0"/>
          </a:p>
          <a:p>
            <a:pPr>
              <a:defRPr/>
            </a:pPr>
            <a:r>
              <a:rPr b="1" dirty="0" err="1"/>
              <a:t>Request</a:t>
            </a:r>
            <a:r>
              <a:rPr b="1" dirty="0"/>
              <a:t>/</a:t>
            </a:r>
            <a:r>
              <a:rPr b="1" dirty="0" err="1"/>
              <a:t>Response</a:t>
            </a:r>
            <a:r>
              <a:rPr b="1" dirty="0"/>
              <a:t> </a:t>
            </a:r>
            <a:r>
              <a:rPr dirty="0"/>
              <a:t>: question – réponse</a:t>
            </a:r>
          </a:p>
          <a:p>
            <a:pPr lvl="1">
              <a:defRPr/>
            </a:pPr>
            <a:r>
              <a:rPr dirty="0"/>
              <a:t>Le client du service envoie un message à l’opération et un message est retournée au client</a:t>
            </a:r>
          </a:p>
          <a:p>
            <a:pPr lvl="1">
              <a:defRPr/>
            </a:pPr>
            <a:r>
              <a:rPr dirty="0"/>
              <a:t>Un message &lt;input&gt;, un message &lt;output&gt; et un message &lt;</a:t>
            </a:r>
            <a:r>
              <a:rPr dirty="0" err="1"/>
              <a:t>fault</a:t>
            </a:r>
            <a:r>
              <a:rPr dirty="0"/>
              <a:t>&gt;</a:t>
            </a:r>
          </a:p>
          <a:p>
            <a:pPr marL="457200" lvl="1" indent="0">
              <a:buFont typeface="Arial" panose="020B0604020202020204" pitchFamily="34" charset="0"/>
              <a:buNone/>
              <a:defRPr/>
            </a:pPr>
            <a:endParaRPr dirty="0"/>
          </a:p>
          <a:p>
            <a:pPr>
              <a:defRPr/>
            </a:pPr>
            <a:r>
              <a:rPr dirty="0"/>
              <a:t> </a:t>
            </a:r>
            <a:r>
              <a:rPr b="1" dirty="0"/>
              <a:t>Notification </a:t>
            </a:r>
            <a:r>
              <a:rPr dirty="0"/>
              <a:t>: notification</a:t>
            </a:r>
          </a:p>
          <a:p>
            <a:pPr lvl="1">
              <a:defRPr/>
            </a:pPr>
            <a:r>
              <a:rPr dirty="0"/>
              <a:t>Le service envoie un message au client</a:t>
            </a:r>
          </a:p>
          <a:p>
            <a:pPr lvl="1">
              <a:defRPr/>
            </a:pPr>
            <a:r>
              <a:rPr dirty="0"/>
              <a:t>Uniquement un seul message utilisé &lt;output&gt;</a:t>
            </a:r>
          </a:p>
          <a:p>
            <a:pPr marL="457200" lvl="1" indent="0">
              <a:buFont typeface="Arial" panose="020B0604020202020204" pitchFamily="34" charset="0"/>
              <a:buNone/>
              <a:defRPr/>
            </a:pPr>
            <a:endParaRPr dirty="0"/>
          </a:p>
          <a:p>
            <a:pPr>
              <a:defRPr/>
            </a:pPr>
            <a:r>
              <a:rPr dirty="0"/>
              <a:t> </a:t>
            </a:r>
            <a:r>
              <a:rPr b="1" dirty="0" err="1"/>
              <a:t>Solicit</a:t>
            </a:r>
            <a:r>
              <a:rPr b="1" dirty="0"/>
              <a:t> - </a:t>
            </a:r>
            <a:r>
              <a:rPr b="1" dirty="0" err="1"/>
              <a:t>response</a:t>
            </a:r>
            <a:r>
              <a:rPr b="1" dirty="0"/>
              <a:t> </a:t>
            </a:r>
            <a:r>
              <a:rPr dirty="0"/>
              <a:t>: sollicitation - réponse</a:t>
            </a:r>
          </a:p>
          <a:p>
            <a:pPr lvl="1">
              <a:defRPr/>
            </a:pPr>
            <a:r>
              <a:rPr dirty="0"/>
              <a:t>Le client reçoit un message du service et répond au service</a:t>
            </a:r>
          </a:p>
          <a:p>
            <a:pPr lvl="1">
              <a:defRPr/>
            </a:pPr>
            <a:r>
              <a:rPr dirty="0"/>
              <a:t>Un message &lt;</a:t>
            </a:r>
            <a:r>
              <a:rPr dirty="0" err="1"/>
              <a:t>ouput</a:t>
            </a:r>
            <a:r>
              <a:rPr dirty="0"/>
              <a:t>&gt;, un message &lt;input&gt; et un message &lt;</a:t>
            </a:r>
            <a:r>
              <a:rPr dirty="0" err="1"/>
              <a:t>fault</a:t>
            </a:r>
            <a:r>
              <a:rPr dirty="0"/>
              <a:t>&gt;</a:t>
            </a:r>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p:txBody>
      </p:sp>
      <p:pic>
        <p:nvPicPr>
          <p:cNvPr id="161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537" y="2534396"/>
            <a:ext cx="4843463" cy="569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79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884" y="3389257"/>
            <a:ext cx="4411662" cy="72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79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057" y="4509120"/>
            <a:ext cx="37623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79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5631657"/>
            <a:ext cx="3043238" cy="81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re 1"/>
          <p:cNvSpPr>
            <a:spLocks noGrp="1"/>
          </p:cNvSpPr>
          <p:nvPr>
            <p:ph type="title"/>
          </p:nvPr>
        </p:nvSpPr>
        <p:spPr/>
        <p:txBody>
          <a:bodyPr/>
          <a:lstStyle/>
          <a:p>
            <a:r>
              <a:rPr altLang="fr-FR" dirty="0"/>
              <a:t>WSDL : </a:t>
            </a:r>
            <a:r>
              <a:rPr altLang="fr-FR" dirty="0" err="1"/>
              <a:t>Elément</a:t>
            </a:r>
            <a:r>
              <a:rPr altLang="fr-FR" dirty="0"/>
              <a:t> Binding</a:t>
            </a:r>
          </a:p>
        </p:txBody>
      </p:sp>
      <p:sp>
        <p:nvSpPr>
          <p:cNvPr id="3" name="Espace réservé du contenu 2"/>
          <p:cNvSpPr>
            <a:spLocks noGrp="1"/>
          </p:cNvSpPr>
          <p:nvPr>
            <p:ph sz="half" idx="1"/>
          </p:nvPr>
        </p:nvSpPr>
        <p:spPr/>
        <p:txBody>
          <a:bodyPr>
            <a:normAutofit fontScale="92500" lnSpcReduction="20000"/>
          </a:bodyPr>
          <a:lstStyle/>
          <a:p>
            <a:pPr>
              <a:defRPr/>
            </a:pPr>
            <a:r>
              <a:rPr dirty="0"/>
              <a:t>Un élément &lt;binding&gt; permet de réaliser la partie concrète d’un élément &lt;</a:t>
            </a:r>
            <a:r>
              <a:rPr dirty="0" err="1"/>
              <a:t>portType</a:t>
            </a:r>
            <a:r>
              <a:rPr dirty="0"/>
              <a:t>&gt;</a:t>
            </a:r>
          </a:p>
          <a:p>
            <a:pPr lvl="1">
              <a:defRPr/>
            </a:pPr>
            <a:r>
              <a:rPr dirty="0"/>
              <a:t>un nom (attribut </a:t>
            </a:r>
            <a:r>
              <a:rPr dirty="0" err="1"/>
              <a:t>name</a:t>
            </a:r>
            <a:r>
              <a:rPr dirty="0"/>
              <a:t>)</a:t>
            </a:r>
          </a:p>
          <a:p>
            <a:pPr lvl="1">
              <a:defRPr/>
            </a:pPr>
            <a:r>
              <a:rPr dirty="0"/>
              <a:t>un </a:t>
            </a:r>
            <a:r>
              <a:rPr dirty="0" err="1"/>
              <a:t>portType</a:t>
            </a:r>
            <a:r>
              <a:rPr dirty="0"/>
              <a:t> (attribut type)</a:t>
            </a:r>
          </a:p>
          <a:p>
            <a:pPr>
              <a:defRPr/>
            </a:pPr>
            <a:r>
              <a:rPr dirty="0"/>
              <a:t>Il décrit précisément le protocole à utiliser pour manipuler un élément &lt;</a:t>
            </a:r>
            <a:r>
              <a:rPr dirty="0" err="1"/>
              <a:t>portType</a:t>
            </a:r>
            <a:r>
              <a:rPr dirty="0"/>
              <a:t>&gt;</a:t>
            </a:r>
          </a:p>
          <a:p>
            <a:pPr lvl="1">
              <a:defRPr/>
            </a:pPr>
            <a:r>
              <a:rPr dirty="0"/>
              <a:t>SOAP 1.1 et 1.2</a:t>
            </a:r>
          </a:p>
          <a:p>
            <a:pPr lvl="1">
              <a:defRPr/>
            </a:pPr>
            <a:r>
              <a:rPr dirty="0"/>
              <a:t>HTTP GET &amp; Post (pour le transfert d’images par exemple)</a:t>
            </a:r>
          </a:p>
          <a:p>
            <a:pPr lvl="1">
              <a:defRPr/>
            </a:pPr>
            <a:r>
              <a:rPr dirty="0"/>
              <a:t>MIME</a:t>
            </a:r>
          </a:p>
          <a:p>
            <a:pPr>
              <a:defRPr/>
            </a:pPr>
            <a:r>
              <a:rPr dirty="0"/>
              <a:t>Plusieurs éléments &lt;binding&gt; peuvent être définis de sorte qu’un élément </a:t>
            </a:r>
            <a:r>
              <a:rPr dirty="0" err="1"/>
              <a:t>portType</a:t>
            </a:r>
            <a:r>
              <a:rPr dirty="0"/>
              <a:t> peut être appelé de différentes manières</a:t>
            </a:r>
          </a:p>
          <a:p>
            <a:pPr>
              <a:defRPr/>
            </a:pPr>
            <a:r>
              <a:rPr dirty="0"/>
              <a:t>La structure de l’élément &lt;binding&gt; dépend du protocole utilisé</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re 1"/>
          <p:cNvSpPr>
            <a:spLocks noGrp="1"/>
          </p:cNvSpPr>
          <p:nvPr>
            <p:ph type="title"/>
          </p:nvPr>
        </p:nvSpPr>
        <p:spPr/>
        <p:txBody>
          <a:bodyPr/>
          <a:lstStyle/>
          <a:p>
            <a:r>
              <a:rPr altLang="fr-FR"/>
              <a:t>WSDL : Elément Binding</a:t>
            </a:r>
          </a:p>
        </p:txBody>
      </p:sp>
      <p:sp>
        <p:nvSpPr>
          <p:cNvPr id="3" name="Espace réservé du contenu 2"/>
          <p:cNvSpPr>
            <a:spLocks noGrp="1"/>
          </p:cNvSpPr>
          <p:nvPr>
            <p:ph sz="half" idx="1"/>
          </p:nvPr>
        </p:nvSpPr>
        <p:spPr/>
        <p:txBody>
          <a:bodyPr>
            <a:normAutofit fontScale="92500" lnSpcReduction="10000"/>
          </a:bodyPr>
          <a:lstStyle/>
          <a:p>
            <a:pPr>
              <a:defRPr/>
            </a:pPr>
            <a:r>
              <a:rPr dirty="0"/>
              <a:t> Structure générale de l’élément &lt;binding&gt; sans précision sur le protocole employé</a:t>
            </a:r>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a:defRPr/>
            </a:pPr>
            <a:r>
              <a:rPr dirty="0"/>
              <a:t> Le </a:t>
            </a:r>
            <a:r>
              <a:rPr dirty="0" err="1"/>
              <a:t>schema</a:t>
            </a:r>
            <a:r>
              <a:rPr dirty="0"/>
              <a:t> XML de WSDL ne décrit pas les sous éléments de binding, </a:t>
            </a:r>
            <a:r>
              <a:rPr dirty="0" err="1"/>
              <a:t>operation</a:t>
            </a:r>
            <a:r>
              <a:rPr dirty="0"/>
              <a:t>, input, </a:t>
            </a:r>
            <a:r>
              <a:rPr dirty="0" err="1"/>
              <a:t>ouput</a:t>
            </a:r>
            <a:r>
              <a:rPr dirty="0"/>
              <a:t> et </a:t>
            </a:r>
            <a:r>
              <a:rPr dirty="0" err="1"/>
              <a:t>fault</a:t>
            </a:r>
            <a:endParaRPr dirty="0"/>
          </a:p>
          <a:p>
            <a:pPr>
              <a:defRPr/>
            </a:pPr>
            <a:r>
              <a:rPr dirty="0"/>
              <a:t> Ces éléments sont spécifiques aux protocoles utilisés</a:t>
            </a:r>
          </a:p>
        </p:txBody>
      </p:sp>
      <p:pic>
        <p:nvPicPr>
          <p:cNvPr id="163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369" y="2581250"/>
            <a:ext cx="6545263"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re 1"/>
          <p:cNvSpPr>
            <a:spLocks noGrp="1"/>
          </p:cNvSpPr>
          <p:nvPr>
            <p:ph type="title"/>
          </p:nvPr>
        </p:nvSpPr>
        <p:spPr/>
        <p:txBody>
          <a:bodyPr/>
          <a:lstStyle/>
          <a:p>
            <a:r>
              <a:rPr altLang="fr-FR"/>
              <a:t>WSDL : Elément Binding</a:t>
            </a:r>
          </a:p>
        </p:txBody>
      </p:sp>
      <p:sp>
        <p:nvSpPr>
          <p:cNvPr id="164867" name="Espace réservé du contenu 2"/>
          <p:cNvSpPr>
            <a:spLocks noGrp="1"/>
          </p:cNvSpPr>
          <p:nvPr>
            <p:ph sz="half" idx="1"/>
          </p:nvPr>
        </p:nvSpPr>
        <p:spPr/>
        <p:txBody>
          <a:bodyPr/>
          <a:lstStyle/>
          <a:p>
            <a:r>
              <a:rPr altLang="fr-FR"/>
              <a:t>Exemple : Définition d’un Binding SOAP 1.1</a:t>
            </a:r>
          </a:p>
        </p:txBody>
      </p:sp>
      <p:pic>
        <p:nvPicPr>
          <p:cNvPr id="164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2204864"/>
            <a:ext cx="8156575" cy="469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re 1"/>
          <p:cNvSpPr>
            <a:spLocks noGrp="1"/>
          </p:cNvSpPr>
          <p:nvPr>
            <p:ph type="title"/>
          </p:nvPr>
        </p:nvSpPr>
        <p:spPr/>
        <p:txBody>
          <a:bodyPr/>
          <a:lstStyle/>
          <a:p>
            <a:r>
              <a:rPr altLang="fr-FR"/>
              <a:t>WSDL : Elément Service et Port</a:t>
            </a:r>
          </a:p>
        </p:txBody>
      </p:sp>
      <p:sp>
        <p:nvSpPr>
          <p:cNvPr id="3" name="Espace réservé du contenu 2"/>
          <p:cNvSpPr>
            <a:spLocks noGrp="1"/>
          </p:cNvSpPr>
          <p:nvPr>
            <p:ph sz="half" idx="1"/>
          </p:nvPr>
        </p:nvSpPr>
        <p:spPr/>
        <p:txBody>
          <a:bodyPr>
            <a:normAutofit fontScale="92500" lnSpcReduction="20000"/>
          </a:bodyPr>
          <a:lstStyle/>
          <a:p>
            <a:pPr>
              <a:defRPr/>
            </a:pPr>
            <a:r>
              <a:rPr dirty="0"/>
              <a:t>Un élément service définit l’ensemble des points d’entrée du Service Web, en regroupant des éléments &lt;port&gt;</a:t>
            </a:r>
          </a:p>
          <a:p>
            <a:pPr>
              <a:defRPr/>
            </a:pPr>
            <a:r>
              <a:rPr dirty="0"/>
              <a:t>L’élément &lt;port&gt; permet de spécifier une adresse pour un binding donné</a:t>
            </a:r>
          </a:p>
          <a:p>
            <a:pPr>
              <a:defRPr/>
            </a:pPr>
            <a:r>
              <a:rPr dirty="0"/>
              <a:t> Un port est défini par deux attributs</a:t>
            </a:r>
          </a:p>
          <a:p>
            <a:pPr lvl="1">
              <a:defRPr/>
            </a:pPr>
            <a:r>
              <a:rPr dirty="0" err="1"/>
              <a:t>name</a:t>
            </a:r>
            <a:r>
              <a:rPr dirty="0"/>
              <a:t> : nom du port</a:t>
            </a:r>
          </a:p>
          <a:p>
            <a:pPr lvl="1">
              <a:defRPr/>
            </a:pPr>
            <a:r>
              <a:rPr dirty="0"/>
              <a:t>binding : nom du binding (défini précédemment)</a:t>
            </a:r>
          </a:p>
          <a:p>
            <a:pPr>
              <a:defRPr/>
            </a:pPr>
            <a:r>
              <a:rPr dirty="0"/>
              <a:t>Le corps de l’élément &lt;port&gt; est spécifique au protocole utilisé pour définir le binding</a:t>
            </a:r>
          </a:p>
          <a:p>
            <a:pPr>
              <a:defRPr/>
            </a:pPr>
            <a:r>
              <a:rPr dirty="0"/>
              <a:t>Dans le cas d’un binding de type SOAP, un élément &lt;</a:t>
            </a:r>
            <a:r>
              <a:rPr dirty="0" err="1"/>
              <a:t>soap:address</a:t>
            </a:r>
            <a:r>
              <a:rPr dirty="0"/>
              <a:t>&gt; précise l’URI du port</a:t>
            </a:r>
          </a:p>
          <a:p>
            <a:pPr>
              <a:defRPr/>
            </a:pPr>
            <a:r>
              <a:rPr dirty="0"/>
              <a:t>Il est par conséquent possible d’appeler un service à des endroits différents (plusieurs éléments port)</a:t>
            </a:r>
          </a:p>
        </p:txBody>
      </p:sp>
      <p:pic>
        <p:nvPicPr>
          <p:cNvPr id="165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2520" y="4080098"/>
            <a:ext cx="677227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94444E-6 -7.40741E-7 L -0.77188 -0.00532 " pathEditMode="relative" rAng="0" ptsTypes="AA">
                                      <p:cBhvr>
                                        <p:cTn id="6" dur="2000" fill="hold"/>
                                        <p:tgtEl>
                                          <p:spTgt spid="165892"/>
                                        </p:tgtEl>
                                        <p:attrNameLst>
                                          <p:attrName>ppt_x</p:attrName>
                                          <p:attrName>ppt_y</p:attrName>
                                        </p:attrNameLst>
                                      </p:cBhvr>
                                      <p:rCtr x="-38594"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2987824" y="2996952"/>
            <a:ext cx="5508104"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sz="6000" dirty="0" err="1"/>
              <a:t>WorkShop</a:t>
            </a:r>
            <a:r>
              <a:rPr lang="fr-FR" sz="6000" dirty="0"/>
              <a:t> :</a:t>
            </a:r>
          </a:p>
          <a:p>
            <a:pPr algn="ctr" eaLnBrk="1" hangingPunct="1">
              <a:spcBef>
                <a:spcPct val="0"/>
              </a:spcBef>
              <a:buFontTx/>
              <a:buNone/>
            </a:pPr>
            <a:r>
              <a:rPr lang="fr-FR" sz="6000" dirty="0"/>
              <a:t>Mise en œuvre des web services avec JAX-WS</a:t>
            </a:r>
            <a:endParaRPr lang="fr-FR" altLang="fr-FR" sz="60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1562" y="692696"/>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9051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JAX-WS</a:t>
            </a:r>
            <a:endParaRPr lang="en-GB" dirty="0"/>
          </a:p>
        </p:txBody>
      </p:sp>
      <p:sp>
        <p:nvSpPr>
          <p:cNvPr id="3" name="Espace réservé du contenu 2"/>
          <p:cNvSpPr>
            <a:spLocks noGrp="1"/>
          </p:cNvSpPr>
          <p:nvPr>
            <p:ph sz="half" idx="1"/>
          </p:nvPr>
        </p:nvSpPr>
        <p:spPr/>
        <p:txBody>
          <a:bodyPr>
            <a:normAutofit lnSpcReduction="10000"/>
          </a:bodyPr>
          <a:lstStyle/>
          <a:p>
            <a:r>
              <a:rPr lang="fr-FR" dirty="0"/>
              <a:t>JAX-WS est la nouvelle appellation de JAX-RPC (Java API for XML </a:t>
            </a:r>
            <a:r>
              <a:rPr lang="fr-FR" dirty="0" err="1"/>
              <a:t>Based</a:t>
            </a:r>
            <a:r>
              <a:rPr lang="fr-FR" dirty="0"/>
              <a:t> RPC) qui permet de développer très simplement des services web en Java. </a:t>
            </a:r>
          </a:p>
          <a:p>
            <a:r>
              <a:rPr lang="fr-FR" dirty="0"/>
              <a:t>JAX-WS fournit un ensemble d'annotations pour mapper la correspondance </a:t>
            </a:r>
            <a:r>
              <a:rPr lang="fr-FR" dirty="0" err="1"/>
              <a:t>JavaWSDL</a:t>
            </a:r>
            <a:r>
              <a:rPr lang="fr-FR" dirty="0"/>
              <a:t>. Il suffit pour cela d'annoter directement les classes Java qui vont représenter le service web. </a:t>
            </a:r>
          </a:p>
          <a:p>
            <a:r>
              <a:rPr lang="fr-FR" dirty="0"/>
              <a:t>Dans l'exemple ci-dessous, une classe Java utilise des annotations JAX-WS qui vont permettre par la suite de générer le document WSDL. Le document WSDL est auto-généré par le serveur d'application au moment du déploiement :</a:t>
            </a:r>
            <a:endParaRPr lang="en-GB" dirty="0"/>
          </a:p>
        </p:txBody>
      </p:sp>
      <p:pic>
        <p:nvPicPr>
          <p:cNvPr id="4" name="Image 3"/>
          <p:cNvPicPr>
            <a:picLocks noChangeAspect="1"/>
          </p:cNvPicPr>
          <p:nvPr/>
        </p:nvPicPr>
        <p:blipFill>
          <a:blip r:embed="rId3"/>
          <a:stretch>
            <a:fillRect/>
          </a:stretch>
        </p:blipFill>
        <p:spPr>
          <a:xfrm>
            <a:off x="683568" y="3140968"/>
            <a:ext cx="7928371" cy="3596897"/>
          </a:xfrm>
          <a:prstGeom prst="rect">
            <a:avLst/>
          </a:prstGeom>
        </p:spPr>
      </p:pic>
    </p:spTree>
    <p:extLst>
      <p:ext uri="{BB962C8B-B14F-4D97-AF65-F5344CB8AC3E}">
        <p14:creationId xmlns:p14="http://schemas.microsoft.com/office/powerpoint/2010/main" val="19848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JAX-WS / JAXB</a:t>
            </a:r>
            <a:endParaRPr lang="en-GB" dirty="0"/>
          </a:p>
        </p:txBody>
      </p:sp>
      <p:sp>
        <p:nvSpPr>
          <p:cNvPr id="3" name="Espace réservé du contenu 2"/>
          <p:cNvSpPr>
            <a:spLocks noGrp="1"/>
          </p:cNvSpPr>
          <p:nvPr>
            <p:ph sz="half" idx="1"/>
          </p:nvPr>
        </p:nvSpPr>
        <p:spPr>
          <a:xfrm>
            <a:off x="107505" y="1879600"/>
            <a:ext cx="4464496" cy="4749800"/>
          </a:xfrm>
        </p:spPr>
        <p:txBody>
          <a:bodyPr>
            <a:normAutofit fontScale="92500"/>
          </a:bodyPr>
          <a:lstStyle/>
          <a:p>
            <a:r>
              <a:rPr lang="fr-FR" dirty="0"/>
              <a:t>JAX-WS s'appuie sur l'API JAXB 2.0 pour tout ce qui concerne la correspondance entre document XML et objets Java.</a:t>
            </a:r>
          </a:p>
          <a:p>
            <a:r>
              <a:rPr lang="fr-FR" dirty="0"/>
              <a:t>JAXB 2.0 permet de mapper des objets Java dans un document XML et vice versa.</a:t>
            </a:r>
          </a:p>
          <a:p>
            <a:r>
              <a:rPr lang="fr-FR" dirty="0"/>
              <a:t>Il permet aussi de générer des classes Java à partir un schéma XML et vice et versa.</a:t>
            </a:r>
            <a:endParaRPr lang="en-GB" dirty="0"/>
          </a:p>
        </p:txBody>
      </p:sp>
      <p:pic>
        <p:nvPicPr>
          <p:cNvPr id="4" name="Image 3"/>
          <p:cNvPicPr>
            <a:picLocks noChangeAspect="1"/>
          </p:cNvPicPr>
          <p:nvPr/>
        </p:nvPicPr>
        <p:blipFill>
          <a:blip r:embed="rId3"/>
          <a:stretch>
            <a:fillRect/>
          </a:stretch>
        </p:blipFill>
        <p:spPr>
          <a:xfrm>
            <a:off x="4474493" y="2132856"/>
            <a:ext cx="4669507" cy="3609822"/>
          </a:xfrm>
          <a:prstGeom prst="rect">
            <a:avLst/>
          </a:prstGeom>
        </p:spPr>
      </p:pic>
    </p:spTree>
    <p:extLst>
      <p:ext uri="{BB962C8B-B14F-4D97-AF65-F5344CB8AC3E}">
        <p14:creationId xmlns:p14="http://schemas.microsoft.com/office/powerpoint/2010/main" val="42766933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3419476" y="4797152"/>
            <a:ext cx="5331535" cy="2052000"/>
          </a:xfrm>
          <a:prstGeom prst="rect">
            <a:avLst/>
          </a:prstGeom>
        </p:spPr>
      </p:pic>
      <p:pic>
        <p:nvPicPr>
          <p:cNvPr id="4" name="Image 3"/>
          <p:cNvPicPr>
            <a:picLocks noChangeAspect="1"/>
          </p:cNvPicPr>
          <p:nvPr/>
        </p:nvPicPr>
        <p:blipFill>
          <a:blip r:embed="rId4"/>
          <a:stretch>
            <a:fillRect/>
          </a:stretch>
        </p:blipFill>
        <p:spPr>
          <a:xfrm>
            <a:off x="3419477" y="2210600"/>
            <a:ext cx="5148000" cy="2053772"/>
          </a:xfrm>
          <a:prstGeom prst="rect">
            <a:avLst/>
          </a:prstGeom>
        </p:spPr>
      </p:pic>
      <p:sp>
        <p:nvSpPr>
          <p:cNvPr id="2" name="Titre 1"/>
          <p:cNvSpPr>
            <a:spLocks noGrp="1"/>
          </p:cNvSpPr>
          <p:nvPr>
            <p:ph type="title"/>
          </p:nvPr>
        </p:nvSpPr>
        <p:spPr/>
        <p:txBody>
          <a:bodyPr/>
          <a:lstStyle/>
          <a:p>
            <a:r>
              <a:rPr lang="fr-FR" dirty="0"/>
              <a:t>Principe de JAXB</a:t>
            </a:r>
            <a:endParaRPr lang="en-GB" dirty="0"/>
          </a:p>
        </p:txBody>
      </p:sp>
      <p:sp>
        <p:nvSpPr>
          <p:cNvPr id="3" name="Espace réservé du contenu 2"/>
          <p:cNvSpPr>
            <a:spLocks noGrp="1"/>
          </p:cNvSpPr>
          <p:nvPr>
            <p:ph sz="half" idx="1"/>
          </p:nvPr>
        </p:nvSpPr>
        <p:spPr/>
        <p:txBody>
          <a:bodyPr>
            <a:normAutofit/>
          </a:bodyPr>
          <a:lstStyle/>
          <a:p>
            <a:r>
              <a:rPr lang="fr-FR" dirty="0"/>
              <a:t>Le </a:t>
            </a:r>
            <a:r>
              <a:rPr lang="fr-FR" dirty="0" err="1"/>
              <a:t>mapping</a:t>
            </a:r>
            <a:r>
              <a:rPr lang="fr-FR" dirty="0"/>
              <a:t> d'un document XML à des objets (</a:t>
            </a:r>
            <a:r>
              <a:rPr lang="fr-FR" dirty="0" err="1"/>
              <a:t>unmarshal</a:t>
            </a:r>
            <a:r>
              <a:rPr lang="fr-FR" dirty="0"/>
              <a:t> )</a:t>
            </a:r>
          </a:p>
          <a:p>
            <a:endParaRPr lang="fr-FR" dirty="0"/>
          </a:p>
          <a:p>
            <a:endParaRPr lang="fr-FR" dirty="0"/>
          </a:p>
          <a:p>
            <a:endParaRPr lang="fr-FR" dirty="0"/>
          </a:p>
          <a:p>
            <a:r>
              <a:rPr lang="fr-FR" dirty="0"/>
              <a:t>La création d'un document XML à partir d'objets (marshal)</a:t>
            </a:r>
            <a:endParaRPr lang="en-GB" dirty="0"/>
          </a:p>
        </p:txBody>
      </p:sp>
    </p:spTree>
    <p:extLst>
      <p:ext uri="{BB962C8B-B14F-4D97-AF65-F5344CB8AC3E}">
        <p14:creationId xmlns:p14="http://schemas.microsoft.com/office/powerpoint/2010/main" val="1134225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a:xfrm>
            <a:off x="194029" y="285750"/>
            <a:ext cx="8755943" cy="1320800"/>
          </a:xfrm>
        </p:spPr>
        <p:txBody>
          <a:bodyPr/>
          <a:lstStyle/>
          <a:p>
            <a:r>
              <a:rPr altLang="fr-FR" sz="3600" dirty="0"/>
              <a:t>Service : </a:t>
            </a:r>
            <a:r>
              <a:rPr altLang="fr-FR" sz="3600" dirty="0" err="1"/>
              <a:t>Réutilisabilité</a:t>
            </a:r>
            <a:r>
              <a:rPr altLang="fr-FR" sz="3600" dirty="0"/>
              <a:t> / </a:t>
            </a:r>
            <a:r>
              <a:rPr altLang="fr-FR" sz="3600" dirty="0" err="1"/>
              <a:t>Découvrabilité</a:t>
            </a:r>
            <a:endParaRPr altLang="fr-FR" sz="3600" dirty="0"/>
          </a:p>
        </p:txBody>
      </p:sp>
      <p:sp>
        <p:nvSpPr>
          <p:cNvPr id="3" name="Espace réservé du contenu 2"/>
          <p:cNvSpPr>
            <a:spLocks noGrp="1"/>
          </p:cNvSpPr>
          <p:nvPr>
            <p:ph sz="half" idx="1"/>
          </p:nvPr>
        </p:nvSpPr>
        <p:spPr>
          <a:xfrm>
            <a:off x="107504" y="1879600"/>
            <a:ext cx="8928992" cy="4749800"/>
          </a:xfrm>
        </p:spPr>
        <p:txBody>
          <a:bodyPr>
            <a:normAutofit/>
          </a:bodyPr>
          <a:lstStyle/>
          <a:p>
            <a:pPr>
              <a:defRPr/>
            </a:pPr>
            <a:r>
              <a:rPr dirty="0"/>
              <a:t>Un service doit être accessible depuis un entrepôt ou un annuaire pour faciliter sa découverte</a:t>
            </a:r>
          </a:p>
          <a:p>
            <a:pPr>
              <a:defRPr/>
            </a:pPr>
            <a:r>
              <a:rPr dirty="0"/>
              <a:t>Le fournisseur de services a la charge de déposer et de mettre à jour ses services depuis l’annuaire</a:t>
            </a:r>
          </a:p>
          <a:p>
            <a:pPr>
              <a:defRPr/>
            </a:pPr>
            <a:r>
              <a:rPr dirty="0"/>
              <a:t>Le service est enrichi par un ensemble de </a:t>
            </a:r>
            <a:r>
              <a:rPr dirty="0" err="1"/>
              <a:t>métadonnées</a:t>
            </a:r>
            <a:r>
              <a:rPr dirty="0"/>
              <a:t> pour faciliter la recherche du consommateur de services</a:t>
            </a:r>
          </a:p>
          <a:p>
            <a:pPr>
              <a:defRPr/>
            </a:pPr>
            <a:r>
              <a:rPr dirty="0"/>
              <a:t>S’appuie sur des standards (UDDI, </a:t>
            </a:r>
            <a:r>
              <a:rPr dirty="0" err="1"/>
              <a:t>ebXML</a:t>
            </a:r>
            <a:r>
              <a:rPr dirty="0"/>
              <a:t>)</a:t>
            </a:r>
          </a:p>
          <a:p>
            <a:pPr>
              <a:defRPr/>
            </a:pPr>
            <a:r>
              <a:rPr dirty="0"/>
              <a:t>D’après la gouvernance SOA</a:t>
            </a:r>
          </a:p>
          <a:p>
            <a:pPr lvl="1">
              <a:defRPr/>
            </a:pPr>
            <a:r>
              <a:rPr dirty="0"/>
              <a:t>Un service est défini avec l’intention d’être réutilisé</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Générer XML à partir des objet java avec JAXB</a:t>
            </a:r>
            <a:endParaRPr lang="en-GB" dirty="0"/>
          </a:p>
        </p:txBody>
      </p:sp>
      <p:pic>
        <p:nvPicPr>
          <p:cNvPr id="4" name="Image 3"/>
          <p:cNvPicPr>
            <a:picLocks noChangeAspect="1"/>
          </p:cNvPicPr>
          <p:nvPr/>
        </p:nvPicPr>
        <p:blipFill>
          <a:blip r:embed="rId3"/>
          <a:stretch>
            <a:fillRect/>
          </a:stretch>
        </p:blipFill>
        <p:spPr>
          <a:xfrm>
            <a:off x="971600" y="1502838"/>
            <a:ext cx="7406406" cy="5376805"/>
          </a:xfrm>
          <a:prstGeom prst="rect">
            <a:avLst/>
          </a:prstGeom>
        </p:spPr>
      </p:pic>
    </p:spTree>
    <p:extLst>
      <p:ext uri="{BB962C8B-B14F-4D97-AF65-F5344CB8AC3E}">
        <p14:creationId xmlns:p14="http://schemas.microsoft.com/office/powerpoint/2010/main" val="42924701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Générer des objets java à partir des données XML</a:t>
            </a:r>
            <a:endParaRPr lang="en-GB" dirty="0"/>
          </a:p>
        </p:txBody>
      </p:sp>
      <p:pic>
        <p:nvPicPr>
          <p:cNvPr id="4" name="Image 3"/>
          <p:cNvPicPr>
            <a:picLocks noChangeAspect="1"/>
          </p:cNvPicPr>
          <p:nvPr/>
        </p:nvPicPr>
        <p:blipFill>
          <a:blip r:embed="rId3"/>
          <a:stretch>
            <a:fillRect/>
          </a:stretch>
        </p:blipFill>
        <p:spPr>
          <a:xfrm>
            <a:off x="793945" y="1556792"/>
            <a:ext cx="7556110" cy="5133328"/>
          </a:xfrm>
          <a:prstGeom prst="rect">
            <a:avLst/>
          </a:prstGeom>
        </p:spPr>
      </p:pic>
    </p:spTree>
    <p:extLst>
      <p:ext uri="{BB962C8B-B14F-4D97-AF65-F5344CB8AC3E}">
        <p14:creationId xmlns:p14="http://schemas.microsoft.com/office/powerpoint/2010/main" val="9741924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44624"/>
            <a:ext cx="8720447" cy="1320800"/>
          </a:xfrm>
        </p:spPr>
        <p:txBody>
          <a:bodyPr>
            <a:normAutofit/>
          </a:bodyPr>
          <a:lstStyle/>
          <a:p>
            <a:r>
              <a:rPr lang="fr-FR" sz="3600" dirty="0"/>
              <a:t>Générer un schéma XML à partir d’une classe avec </a:t>
            </a:r>
            <a:r>
              <a:rPr lang="fr-FR" sz="3600" dirty="0" err="1"/>
              <a:t>JaxB</a:t>
            </a:r>
            <a:endParaRPr lang="en-GB" sz="3600" dirty="0"/>
          </a:p>
        </p:txBody>
      </p:sp>
      <p:pic>
        <p:nvPicPr>
          <p:cNvPr id="4" name="Image 3"/>
          <p:cNvPicPr>
            <a:picLocks noChangeAspect="1"/>
          </p:cNvPicPr>
          <p:nvPr/>
        </p:nvPicPr>
        <p:blipFill>
          <a:blip r:embed="rId3"/>
          <a:stretch>
            <a:fillRect/>
          </a:stretch>
        </p:blipFill>
        <p:spPr>
          <a:xfrm>
            <a:off x="2270547" y="1250850"/>
            <a:ext cx="6837957" cy="5562526"/>
          </a:xfrm>
          <a:prstGeom prst="rect">
            <a:avLst/>
          </a:prstGeom>
        </p:spPr>
      </p:pic>
    </p:spTree>
    <p:extLst>
      <p:ext uri="{BB962C8B-B14F-4D97-AF65-F5344CB8AC3E}">
        <p14:creationId xmlns:p14="http://schemas.microsoft.com/office/powerpoint/2010/main" val="34816729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572000" y="1988840"/>
            <a:ext cx="4123184" cy="1788369"/>
          </a:xfrm>
          <a:prstGeom prst="rect">
            <a:avLst/>
          </a:prstGeom>
        </p:spPr>
      </p:pic>
      <p:sp>
        <p:nvSpPr>
          <p:cNvPr id="2" name="Titre 1"/>
          <p:cNvSpPr>
            <a:spLocks noGrp="1"/>
          </p:cNvSpPr>
          <p:nvPr>
            <p:ph type="title"/>
          </p:nvPr>
        </p:nvSpPr>
        <p:spPr/>
        <p:txBody>
          <a:bodyPr/>
          <a:lstStyle/>
          <a:p>
            <a:r>
              <a:rPr lang="fr-FR" dirty="0"/>
              <a:t>Génération des classes à partir d’un schéma XML</a:t>
            </a:r>
            <a:endParaRPr lang="en-GB" dirty="0"/>
          </a:p>
        </p:txBody>
      </p:sp>
      <p:sp>
        <p:nvSpPr>
          <p:cNvPr id="3" name="Espace réservé du contenu 2"/>
          <p:cNvSpPr>
            <a:spLocks noGrp="1"/>
          </p:cNvSpPr>
          <p:nvPr>
            <p:ph sz="half" idx="1"/>
          </p:nvPr>
        </p:nvSpPr>
        <p:spPr>
          <a:xfrm>
            <a:off x="179512" y="1879600"/>
            <a:ext cx="4039930" cy="4749800"/>
          </a:xfrm>
        </p:spPr>
        <p:txBody>
          <a:bodyPr>
            <a:normAutofit fontScale="70000" lnSpcReduction="20000"/>
          </a:bodyPr>
          <a:lstStyle/>
          <a:p>
            <a:endParaRPr lang="fr-FR" dirty="0"/>
          </a:p>
          <a:p>
            <a:r>
              <a:rPr lang="fr-FR" dirty="0"/>
              <a:t>Pour permettre l'utilisation et la manipulation d'un document XML, JAXB propose de générer un ensemble de classes à partir du schéma XML du document.</a:t>
            </a:r>
          </a:p>
          <a:p>
            <a:pPr marL="0" indent="0">
              <a:buNone/>
            </a:pPr>
            <a:endParaRPr lang="fr-FR" dirty="0"/>
          </a:p>
          <a:p>
            <a:pPr marL="0" indent="0">
              <a:buNone/>
            </a:pPr>
            <a:endParaRPr lang="fr-FR" dirty="0"/>
          </a:p>
          <a:p>
            <a:r>
              <a:rPr lang="fr-FR" dirty="0"/>
              <a:t>L'implémentation de référence fournit l'outil </a:t>
            </a:r>
            <a:r>
              <a:rPr lang="fr-FR" b="1" dirty="0" err="1">
                <a:solidFill>
                  <a:srgbClr val="FF0000"/>
                </a:solidFill>
              </a:rPr>
              <a:t>xjc</a:t>
            </a:r>
            <a:r>
              <a:rPr lang="fr-FR" dirty="0"/>
              <a:t> pour générer les classes à partir d'un schéma XML. </a:t>
            </a:r>
          </a:p>
          <a:p>
            <a:r>
              <a:rPr lang="fr-FR" dirty="0"/>
              <a:t>L'utilisation la plus simple de l'outil </a:t>
            </a:r>
            <a:r>
              <a:rPr lang="fr-FR" dirty="0" err="1"/>
              <a:t>xjc</a:t>
            </a:r>
            <a:r>
              <a:rPr lang="fr-FR" dirty="0"/>
              <a:t> est de lui fournir simplement le fichier qui contient le schéma XML du document à utiliser</a:t>
            </a:r>
          </a:p>
          <a:p>
            <a:endParaRPr lang="fr-FR" dirty="0"/>
          </a:p>
          <a:p>
            <a:endParaRPr lang="fr-FR" dirty="0"/>
          </a:p>
          <a:p>
            <a:endParaRPr lang="en-GB" dirty="0"/>
          </a:p>
        </p:txBody>
      </p:sp>
      <p:pic>
        <p:nvPicPr>
          <p:cNvPr id="5" name="Image 4"/>
          <p:cNvPicPr>
            <a:picLocks noChangeAspect="1"/>
          </p:cNvPicPr>
          <p:nvPr/>
        </p:nvPicPr>
        <p:blipFill>
          <a:blip r:embed="rId4"/>
          <a:stretch>
            <a:fillRect/>
          </a:stretch>
        </p:blipFill>
        <p:spPr>
          <a:xfrm>
            <a:off x="4420739" y="4293096"/>
            <a:ext cx="4639072" cy="1510750"/>
          </a:xfrm>
          <a:prstGeom prst="rect">
            <a:avLst/>
          </a:prstGeom>
        </p:spPr>
      </p:pic>
    </p:spTree>
    <p:extLst>
      <p:ext uri="{BB962C8B-B14F-4D97-AF65-F5344CB8AC3E}">
        <p14:creationId xmlns:p14="http://schemas.microsoft.com/office/powerpoint/2010/main" val="38603797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développer un web service SOAP </a:t>
            </a:r>
            <a:r>
              <a:rPr lang="fr-FR"/>
              <a:t>avec JAX-WS</a:t>
            </a:r>
            <a:endParaRPr lang="en-GB" dirty="0"/>
          </a:p>
        </p:txBody>
      </p:sp>
      <p:sp>
        <p:nvSpPr>
          <p:cNvPr id="3" name="Espace réservé du contenu 2"/>
          <p:cNvSpPr>
            <a:spLocks noGrp="1"/>
          </p:cNvSpPr>
          <p:nvPr>
            <p:ph sz="half" idx="1"/>
          </p:nvPr>
        </p:nvSpPr>
        <p:spPr/>
        <p:txBody>
          <a:bodyPr>
            <a:normAutofit/>
          </a:bodyPr>
          <a:lstStyle/>
          <a:p>
            <a:pPr marL="514350" indent="-514350">
              <a:buFont typeface="+mj-lt"/>
              <a:buAutoNum type="arabicPeriod"/>
            </a:pPr>
            <a:r>
              <a:rPr lang="fr-FR" dirty="0"/>
              <a:t>Créer le service Web</a:t>
            </a:r>
          </a:p>
          <a:p>
            <a:pPr marL="914400" lvl="1" indent="-514350">
              <a:buFont typeface="+mj-lt"/>
              <a:buAutoNum type="arabicPeriod"/>
            </a:pPr>
            <a:r>
              <a:rPr lang="fr-FR" dirty="0"/>
              <a:t>Développer le web service</a:t>
            </a:r>
          </a:p>
          <a:p>
            <a:pPr marL="914400" lvl="1" indent="-514350">
              <a:buFont typeface="+mj-lt"/>
              <a:buAutoNum type="arabicPeriod"/>
            </a:pPr>
            <a:r>
              <a:rPr lang="fr-FR" dirty="0"/>
              <a:t>Déployer le web service</a:t>
            </a:r>
          </a:p>
          <a:p>
            <a:pPr lvl="2" indent="-342900"/>
            <a:r>
              <a:rPr lang="fr-FR" dirty="0"/>
              <a:t>Un serveur HTTP</a:t>
            </a:r>
          </a:p>
          <a:p>
            <a:pPr lvl="2" indent="-342900"/>
            <a:r>
              <a:rPr lang="fr-FR" dirty="0"/>
              <a:t>Un Conteneur WS ( </a:t>
            </a:r>
            <a:r>
              <a:rPr lang="fr-FR" dirty="0" err="1"/>
              <a:t>JaxWS</a:t>
            </a:r>
            <a:r>
              <a:rPr lang="fr-FR" dirty="0"/>
              <a:t>, AXIS, CXF, etc…)</a:t>
            </a:r>
          </a:p>
          <a:p>
            <a:pPr marL="914400" lvl="1" indent="-514350">
              <a:buFont typeface="+mj-lt"/>
              <a:buAutoNum type="arabicPeriod"/>
            </a:pPr>
            <a:r>
              <a:rPr lang="fr-FR" dirty="0"/>
              <a:t>Tester le web service avec un analyseur SOAP</a:t>
            </a:r>
          </a:p>
          <a:p>
            <a:pPr lvl="2" indent="-342900"/>
            <a:r>
              <a:rPr lang="fr-FR" dirty="0" err="1"/>
              <a:t>SoapUI</a:t>
            </a:r>
            <a:r>
              <a:rPr lang="fr-FR" dirty="0"/>
              <a:t>,</a:t>
            </a:r>
          </a:p>
          <a:p>
            <a:pPr lvl="2" indent="-342900"/>
            <a:r>
              <a:rPr lang="fr-FR" dirty="0" err="1"/>
              <a:t>Oxygen</a:t>
            </a:r>
            <a:r>
              <a:rPr lang="fr-FR" dirty="0"/>
              <a:t>, etc… </a:t>
            </a:r>
          </a:p>
          <a:p>
            <a:pPr marL="914400" lvl="1" indent="-514350">
              <a:buFont typeface="+mj-lt"/>
              <a:buAutoNum type="arabicPeriod"/>
            </a:pPr>
            <a:r>
              <a:rPr lang="fr-FR" dirty="0"/>
              <a:t>Créer les clients : </a:t>
            </a:r>
          </a:p>
          <a:p>
            <a:pPr lvl="2" indent="-342900"/>
            <a:r>
              <a:rPr lang="fr-FR" dirty="0"/>
              <a:t>Un client Java </a:t>
            </a:r>
          </a:p>
          <a:p>
            <a:pPr lvl="2" indent="-342900"/>
            <a:r>
              <a:rPr lang="fr-FR" dirty="0"/>
              <a:t>Un client .Net </a:t>
            </a:r>
          </a:p>
          <a:p>
            <a:pPr lvl="2" indent="-342900"/>
            <a:r>
              <a:rPr lang="fr-FR" dirty="0"/>
              <a:t>Un client PHP …</a:t>
            </a:r>
            <a:endParaRPr lang="en-GB" dirty="0"/>
          </a:p>
        </p:txBody>
      </p:sp>
    </p:spTree>
    <p:extLst>
      <p:ext uri="{BB962C8B-B14F-4D97-AF65-F5344CB8AC3E}">
        <p14:creationId xmlns:p14="http://schemas.microsoft.com/office/powerpoint/2010/main" val="42527713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Workshop </a:t>
            </a:r>
          </a:p>
        </p:txBody>
      </p:sp>
      <p:sp>
        <p:nvSpPr>
          <p:cNvPr id="3" name="Espace réservé du contenu 2"/>
          <p:cNvSpPr>
            <a:spLocks noGrp="1"/>
          </p:cNvSpPr>
          <p:nvPr>
            <p:ph sz="half" idx="1"/>
          </p:nvPr>
        </p:nvSpPr>
        <p:spPr/>
        <p:txBody>
          <a:bodyPr/>
          <a:lstStyle/>
          <a:p>
            <a:r>
              <a:rPr lang="fr-FR" dirty="0"/>
              <a:t>Créer un web service java en utilisant </a:t>
            </a:r>
            <a:r>
              <a:rPr lang="fr-FR" dirty="0" err="1"/>
              <a:t>JaxWS</a:t>
            </a:r>
            <a:r>
              <a:rPr lang="fr-FR" dirty="0"/>
              <a:t> qui permet de : </a:t>
            </a:r>
          </a:p>
          <a:p>
            <a:pPr lvl="1"/>
            <a:r>
              <a:rPr lang="fr-FR" dirty="0"/>
              <a:t>Convertir un montant </a:t>
            </a:r>
            <a:r>
              <a:rPr lang="fr-FR"/>
              <a:t>de l’euro </a:t>
            </a:r>
            <a:r>
              <a:rPr lang="fr-FR" dirty="0"/>
              <a:t>en Dollar</a:t>
            </a:r>
          </a:p>
          <a:p>
            <a:pPr lvl="1"/>
            <a:r>
              <a:rPr lang="fr-FR" dirty="0"/>
              <a:t>Consulter un compte sachant son code </a:t>
            </a:r>
          </a:p>
          <a:p>
            <a:pPr lvl="1"/>
            <a:r>
              <a:rPr lang="fr-FR" dirty="0"/>
              <a:t>Consulter une liste de comptes </a:t>
            </a:r>
          </a:p>
          <a:p>
            <a:r>
              <a:rPr lang="fr-FR" dirty="0"/>
              <a:t>Tester le web service avec un analyseur SOAP </a:t>
            </a:r>
          </a:p>
          <a:p>
            <a:r>
              <a:rPr lang="fr-FR" dirty="0"/>
              <a:t>Créer un client Java</a:t>
            </a:r>
            <a:endParaRPr lang="en-GB" dirty="0"/>
          </a:p>
        </p:txBody>
      </p:sp>
    </p:spTree>
    <p:extLst>
      <p:ext uri="{BB962C8B-B14F-4D97-AF65-F5344CB8AC3E}">
        <p14:creationId xmlns:p14="http://schemas.microsoft.com/office/powerpoint/2010/main" val="35372224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62" y="-387424"/>
            <a:ext cx="7282742" cy="1320800"/>
          </a:xfrm>
        </p:spPr>
        <p:txBody>
          <a:bodyPr/>
          <a:lstStyle/>
          <a:p>
            <a:r>
              <a:rPr lang="en-GB" dirty="0"/>
              <a:t>Architecture</a:t>
            </a:r>
          </a:p>
        </p:txBody>
      </p:sp>
      <p:sp>
        <p:nvSpPr>
          <p:cNvPr id="3" name="Espace réservé du contenu 2"/>
          <p:cNvSpPr>
            <a:spLocks noGrp="1"/>
          </p:cNvSpPr>
          <p:nvPr>
            <p:ph sz="half" idx="1"/>
          </p:nvPr>
        </p:nvSpPr>
        <p:spPr>
          <a:xfrm>
            <a:off x="388055" y="3034591"/>
            <a:ext cx="8389056" cy="3922801"/>
          </a:xfrm>
        </p:spPr>
        <p:txBody>
          <a:bodyPr>
            <a:normAutofit lnSpcReduction="10000"/>
          </a:bodyPr>
          <a:lstStyle/>
          <a:p>
            <a:pPr marL="514350" indent="-514350">
              <a:buFont typeface="+mj-lt"/>
              <a:buAutoNum type="arabicPeriod"/>
            </a:pPr>
            <a:r>
              <a:rPr lang="fr-FR" dirty="0"/>
              <a:t>Le client demande au stub de faire appel à la méthode conversion(12)</a:t>
            </a:r>
          </a:p>
          <a:p>
            <a:pPr marL="514350" indent="-514350">
              <a:buFont typeface="+mj-lt"/>
              <a:buAutoNum type="arabicPeriod"/>
            </a:pPr>
            <a:r>
              <a:rPr lang="fr-FR" dirty="0"/>
              <a:t>Le Stub se connecte au </a:t>
            </a:r>
            <a:r>
              <a:rPr lang="fr-FR" dirty="0" err="1"/>
              <a:t>Skeleton</a:t>
            </a:r>
            <a:r>
              <a:rPr lang="fr-FR" dirty="0"/>
              <a:t> et lui envoie une requête SOAP </a:t>
            </a:r>
          </a:p>
          <a:p>
            <a:pPr marL="514350" indent="-514350">
              <a:buFont typeface="+mj-lt"/>
              <a:buAutoNum type="arabicPeriod"/>
            </a:pPr>
            <a:r>
              <a:rPr lang="fr-FR" dirty="0"/>
              <a:t>Le </a:t>
            </a:r>
            <a:r>
              <a:rPr lang="fr-FR" dirty="0" err="1"/>
              <a:t>Skeleton</a:t>
            </a:r>
            <a:r>
              <a:rPr lang="fr-FR" dirty="0"/>
              <a:t> fait appel à la méthode du web service</a:t>
            </a:r>
          </a:p>
          <a:p>
            <a:pPr marL="514350" indent="-514350">
              <a:buFont typeface="+mj-lt"/>
              <a:buAutoNum type="arabicPeriod"/>
            </a:pPr>
            <a:r>
              <a:rPr lang="fr-FR" dirty="0"/>
              <a:t>Le web service retourne le résultat au </a:t>
            </a:r>
            <a:r>
              <a:rPr lang="fr-FR" dirty="0" err="1"/>
              <a:t>Skeleton</a:t>
            </a:r>
            <a:endParaRPr lang="fr-FR" dirty="0"/>
          </a:p>
          <a:p>
            <a:pPr marL="514350" indent="-514350">
              <a:buFont typeface="+mj-lt"/>
              <a:buAutoNum type="arabicPeriod"/>
            </a:pPr>
            <a:r>
              <a:rPr lang="fr-FR" dirty="0"/>
              <a:t>Le </a:t>
            </a:r>
            <a:r>
              <a:rPr lang="fr-FR" dirty="0" err="1"/>
              <a:t>Skeleton</a:t>
            </a:r>
            <a:r>
              <a:rPr lang="fr-FR" dirty="0"/>
              <a:t> envoie le résultat dans une la réponse SOAP au Stub</a:t>
            </a:r>
          </a:p>
          <a:p>
            <a:pPr marL="514350" indent="-514350">
              <a:buFont typeface="+mj-lt"/>
              <a:buAutoNum type="arabicPeriod"/>
            </a:pPr>
            <a:r>
              <a:rPr lang="fr-FR" dirty="0"/>
              <a:t>Le Stub fourni le résultat au client</a:t>
            </a:r>
            <a:endParaRPr lang="en-GB" dirty="0"/>
          </a:p>
        </p:txBody>
      </p:sp>
      <p:pic>
        <p:nvPicPr>
          <p:cNvPr id="4" name="Image 3"/>
          <p:cNvPicPr>
            <a:picLocks noChangeAspect="1"/>
          </p:cNvPicPr>
          <p:nvPr/>
        </p:nvPicPr>
        <p:blipFill>
          <a:blip r:embed="rId3"/>
          <a:stretch>
            <a:fillRect/>
          </a:stretch>
        </p:blipFill>
        <p:spPr>
          <a:xfrm>
            <a:off x="2051720" y="586319"/>
            <a:ext cx="6162650" cy="2448272"/>
          </a:xfrm>
          <a:prstGeom prst="rect">
            <a:avLst/>
          </a:prstGeom>
        </p:spPr>
      </p:pic>
    </p:spTree>
    <p:extLst>
      <p:ext uri="{BB962C8B-B14F-4D97-AF65-F5344CB8AC3E}">
        <p14:creationId xmlns:p14="http://schemas.microsoft.com/office/powerpoint/2010/main" val="444053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Développer le web service avec JAX-WS</a:t>
            </a:r>
            <a:endParaRPr lang="en-GB" dirty="0"/>
          </a:p>
        </p:txBody>
      </p:sp>
      <p:sp>
        <p:nvSpPr>
          <p:cNvPr id="3" name="Espace réservé du contenu 2"/>
          <p:cNvSpPr>
            <a:spLocks noGrp="1"/>
          </p:cNvSpPr>
          <p:nvPr>
            <p:ph sz="half" idx="1"/>
          </p:nvPr>
        </p:nvSpPr>
        <p:spPr/>
        <p:txBody>
          <a:bodyPr>
            <a:normAutofit/>
          </a:bodyPr>
          <a:lstStyle/>
          <a:p>
            <a:r>
              <a:rPr lang="fr-FR" dirty="0"/>
              <a:t>Outils à installer :</a:t>
            </a:r>
          </a:p>
          <a:p>
            <a:pPr lvl="1"/>
            <a:r>
              <a:rPr lang="fr-FR" dirty="0"/>
              <a:t>JDK1.7 </a:t>
            </a:r>
          </a:p>
          <a:p>
            <a:pPr lvl="1"/>
            <a:r>
              <a:rPr lang="fr-FR" dirty="0"/>
              <a:t>Editeur java : Eclipse.</a:t>
            </a:r>
          </a:p>
          <a:p>
            <a:r>
              <a:rPr lang="fr-FR" dirty="0"/>
              <a:t>Créer un projet java en utilisant JDK1.7 comme compilateur et environnement d’exécution java.</a:t>
            </a:r>
          </a:p>
          <a:p>
            <a:pPr lvl="1"/>
            <a:r>
              <a:rPr lang="fr-FR" dirty="0"/>
              <a:t>Structure du projet :</a:t>
            </a:r>
            <a:endParaRPr lang="en-GB" dirty="0"/>
          </a:p>
        </p:txBody>
      </p:sp>
      <p:pic>
        <p:nvPicPr>
          <p:cNvPr id="4" name="Image 3"/>
          <p:cNvPicPr>
            <a:picLocks noChangeAspect="1"/>
          </p:cNvPicPr>
          <p:nvPr/>
        </p:nvPicPr>
        <p:blipFill>
          <a:blip r:embed="rId3"/>
          <a:stretch>
            <a:fillRect/>
          </a:stretch>
        </p:blipFill>
        <p:spPr>
          <a:xfrm>
            <a:off x="4820741" y="4005064"/>
            <a:ext cx="3495675" cy="2743200"/>
          </a:xfrm>
          <a:prstGeom prst="rect">
            <a:avLst/>
          </a:prstGeom>
        </p:spPr>
      </p:pic>
    </p:spTree>
    <p:extLst>
      <p:ext uri="{BB962C8B-B14F-4D97-AF65-F5344CB8AC3E}">
        <p14:creationId xmlns:p14="http://schemas.microsoft.com/office/powerpoint/2010/main" val="40703044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9789" y="285750"/>
            <a:ext cx="8504423" cy="1320800"/>
          </a:xfrm>
        </p:spPr>
        <p:txBody>
          <a:bodyPr/>
          <a:lstStyle/>
          <a:p>
            <a:r>
              <a:rPr lang="fr-FR" dirty="0"/>
              <a:t>Implémentation de la classe Compte</a:t>
            </a:r>
            <a:endParaRPr lang="en-GB" dirty="0"/>
          </a:p>
        </p:txBody>
      </p:sp>
      <p:pic>
        <p:nvPicPr>
          <p:cNvPr id="4" name="Image 3"/>
          <p:cNvPicPr>
            <a:picLocks noChangeAspect="1"/>
          </p:cNvPicPr>
          <p:nvPr/>
        </p:nvPicPr>
        <p:blipFill>
          <a:blip r:embed="rId3"/>
          <a:stretch>
            <a:fillRect/>
          </a:stretch>
        </p:blipFill>
        <p:spPr>
          <a:xfrm>
            <a:off x="889424" y="1740428"/>
            <a:ext cx="7426992" cy="5144956"/>
          </a:xfrm>
          <a:prstGeom prst="rect">
            <a:avLst/>
          </a:prstGeom>
        </p:spPr>
      </p:pic>
    </p:spTree>
    <p:extLst>
      <p:ext uri="{BB962C8B-B14F-4D97-AF65-F5344CB8AC3E}">
        <p14:creationId xmlns:p14="http://schemas.microsoft.com/office/powerpoint/2010/main" val="11839193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7801" y="285750"/>
            <a:ext cx="8288399" cy="1320800"/>
          </a:xfrm>
        </p:spPr>
        <p:txBody>
          <a:bodyPr/>
          <a:lstStyle/>
          <a:p>
            <a:r>
              <a:rPr lang="fr-FR" dirty="0"/>
              <a:t>Implémentation de la classe Compte</a:t>
            </a:r>
            <a:endParaRPr lang="en-GB" dirty="0"/>
          </a:p>
        </p:txBody>
      </p:sp>
      <p:sp>
        <p:nvSpPr>
          <p:cNvPr id="3" name="Espace réservé du contenu 2"/>
          <p:cNvSpPr>
            <a:spLocks noGrp="1"/>
          </p:cNvSpPr>
          <p:nvPr>
            <p:ph sz="half" idx="1"/>
          </p:nvPr>
        </p:nvSpPr>
        <p:spPr>
          <a:xfrm>
            <a:off x="388055" y="2023616"/>
            <a:ext cx="8389056" cy="3565624"/>
          </a:xfrm>
        </p:spPr>
        <p:txBody>
          <a:bodyPr/>
          <a:lstStyle/>
          <a:p>
            <a:r>
              <a:rPr lang="fr-FR" dirty="0"/>
              <a:t>Avec assistant d’Eclipse continuer à créer :</a:t>
            </a:r>
          </a:p>
          <a:p>
            <a:pPr lvl="1"/>
            <a:r>
              <a:rPr lang="fr-FR" dirty="0"/>
              <a:t>Un constructeur par défaut </a:t>
            </a:r>
          </a:p>
          <a:p>
            <a:pPr lvl="1"/>
            <a:r>
              <a:rPr lang="fr-FR" dirty="0"/>
              <a:t>Un constructeur avec des paramètres </a:t>
            </a:r>
          </a:p>
          <a:p>
            <a:pPr lvl="1"/>
            <a:r>
              <a:rPr lang="fr-FR" dirty="0"/>
              <a:t>Tous les getters et les setters des attributs </a:t>
            </a:r>
          </a:p>
        </p:txBody>
      </p:sp>
    </p:spTree>
    <p:extLst>
      <p:ext uri="{BB962C8B-B14F-4D97-AF65-F5344CB8AC3E}">
        <p14:creationId xmlns:p14="http://schemas.microsoft.com/office/powerpoint/2010/main" val="101481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p:txBody>
          <a:bodyPr/>
          <a:lstStyle/>
          <a:p>
            <a:r>
              <a:rPr altLang="fr-FR"/>
              <a:t>Service : Autonomie / Sans état</a:t>
            </a:r>
          </a:p>
        </p:txBody>
      </p:sp>
      <p:sp>
        <p:nvSpPr>
          <p:cNvPr id="3" name="Espace réservé du contenu 2"/>
          <p:cNvSpPr>
            <a:spLocks noGrp="1"/>
          </p:cNvSpPr>
          <p:nvPr>
            <p:ph sz="half" idx="1"/>
          </p:nvPr>
        </p:nvSpPr>
        <p:spPr/>
        <p:txBody>
          <a:bodyPr>
            <a:normAutofit/>
          </a:bodyPr>
          <a:lstStyle/>
          <a:p>
            <a:pPr>
              <a:defRPr/>
            </a:pPr>
            <a:r>
              <a:rPr dirty="0"/>
              <a:t>Un service doit disposer</a:t>
            </a:r>
          </a:p>
          <a:p>
            <a:pPr lvl="1">
              <a:defRPr/>
            </a:pPr>
            <a:r>
              <a:rPr dirty="0"/>
              <a:t>de </a:t>
            </a:r>
            <a:r>
              <a:rPr dirty="0" err="1"/>
              <a:t>l’ensemble</a:t>
            </a:r>
            <a:r>
              <a:rPr dirty="0"/>
              <a:t> des informations nécessaires à son exécution</a:t>
            </a:r>
          </a:p>
          <a:p>
            <a:pPr lvl="1">
              <a:defRPr/>
            </a:pPr>
            <a:r>
              <a:rPr dirty="0"/>
              <a:t>ne doit dépendre d’aucun service externe (couplage lâche)</a:t>
            </a:r>
          </a:p>
          <a:p>
            <a:pPr>
              <a:defRPr/>
            </a:pPr>
            <a:r>
              <a:rPr dirty="0"/>
              <a:t>Garantir l’autonomie d’un service permet de s’assurer de sa </a:t>
            </a:r>
            <a:r>
              <a:rPr dirty="0" err="1"/>
              <a:t>prédictabilité</a:t>
            </a:r>
            <a:endParaRPr dirty="0"/>
          </a:p>
          <a:p>
            <a:pPr>
              <a:defRPr/>
            </a:pPr>
            <a:r>
              <a:rPr dirty="0"/>
              <a:t>Un service doit être sans état de façon à minimiser la consommation de ressources</a:t>
            </a:r>
          </a:p>
          <a:p>
            <a:pPr lvl="1">
              <a:defRPr/>
            </a:pPr>
            <a:r>
              <a:rPr dirty="0"/>
              <a:t>Maintenance : rend complexe la composition de services</a:t>
            </a:r>
          </a:p>
          <a:p>
            <a:pPr lvl="1">
              <a:defRPr/>
            </a:pPr>
            <a:r>
              <a:rPr dirty="0"/>
              <a:t>Performance : gourmand en </a:t>
            </a:r>
            <a:r>
              <a:rPr dirty="0" err="1"/>
              <a:t>ressources</a:t>
            </a:r>
            <a:r>
              <a:rPr dirty="0"/>
              <a:t> </a:t>
            </a:r>
            <a:r>
              <a:rPr dirty="0" err="1"/>
              <a:t>système</a:t>
            </a:r>
            <a:endParaRP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570" y="-99392"/>
            <a:ext cx="7282742" cy="1320800"/>
          </a:xfrm>
        </p:spPr>
        <p:txBody>
          <a:bodyPr/>
          <a:lstStyle/>
          <a:p>
            <a:r>
              <a:rPr lang="fr-FR" dirty="0"/>
              <a:t>Implémentation du web service</a:t>
            </a:r>
            <a:endParaRPr lang="en-GB" dirty="0"/>
          </a:p>
        </p:txBody>
      </p:sp>
      <p:pic>
        <p:nvPicPr>
          <p:cNvPr id="6" name="Image 5"/>
          <p:cNvPicPr>
            <a:picLocks noChangeAspect="1"/>
          </p:cNvPicPr>
          <p:nvPr/>
        </p:nvPicPr>
        <p:blipFill>
          <a:blip r:embed="rId3"/>
          <a:stretch>
            <a:fillRect/>
          </a:stretch>
        </p:blipFill>
        <p:spPr>
          <a:xfrm>
            <a:off x="2879304" y="946150"/>
            <a:ext cx="6264696" cy="587866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605299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Simple Serveur JAX WS</a:t>
            </a:r>
            <a:endParaRPr lang="en-GB" dirty="0"/>
          </a:p>
        </p:txBody>
      </p:sp>
      <p:pic>
        <p:nvPicPr>
          <p:cNvPr id="4" name="Image 3"/>
          <p:cNvPicPr>
            <a:picLocks noChangeAspect="1"/>
          </p:cNvPicPr>
          <p:nvPr/>
        </p:nvPicPr>
        <p:blipFill>
          <a:blip r:embed="rId3"/>
          <a:stretch>
            <a:fillRect/>
          </a:stretch>
        </p:blipFill>
        <p:spPr>
          <a:xfrm>
            <a:off x="481013" y="1868016"/>
            <a:ext cx="8181975" cy="3505200"/>
          </a:xfrm>
          <a:prstGeom prst="rect">
            <a:avLst/>
          </a:prstGeom>
        </p:spPr>
      </p:pic>
      <p:pic>
        <p:nvPicPr>
          <p:cNvPr id="5" name="Image 4"/>
          <p:cNvPicPr>
            <a:picLocks noChangeAspect="1"/>
          </p:cNvPicPr>
          <p:nvPr/>
        </p:nvPicPr>
        <p:blipFill>
          <a:blip r:embed="rId4"/>
          <a:stretch>
            <a:fillRect/>
          </a:stretch>
        </p:blipFill>
        <p:spPr>
          <a:xfrm>
            <a:off x="1815654" y="5407451"/>
            <a:ext cx="5512693" cy="1909981"/>
          </a:xfrm>
          <a:prstGeom prst="rect">
            <a:avLst/>
          </a:prstGeom>
        </p:spPr>
      </p:pic>
    </p:spTree>
    <p:extLst>
      <p:ext uri="{BB962C8B-B14F-4D97-AF65-F5344CB8AC3E}">
        <p14:creationId xmlns:p14="http://schemas.microsoft.com/office/powerpoint/2010/main" val="34978415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62" y="-315416"/>
            <a:ext cx="7282742" cy="1320800"/>
          </a:xfrm>
        </p:spPr>
        <p:txBody>
          <a:bodyPr/>
          <a:lstStyle/>
          <a:p>
            <a:r>
              <a:rPr lang="fr-FR" dirty="0"/>
              <a:t>Analyser le WSDL</a:t>
            </a:r>
            <a:endParaRPr lang="en-GB" dirty="0"/>
          </a:p>
        </p:txBody>
      </p:sp>
      <p:sp>
        <p:nvSpPr>
          <p:cNvPr id="3" name="Espace réservé du contenu 2"/>
          <p:cNvSpPr>
            <a:spLocks noGrp="1"/>
          </p:cNvSpPr>
          <p:nvPr>
            <p:ph sz="half" idx="1"/>
          </p:nvPr>
        </p:nvSpPr>
        <p:spPr>
          <a:xfrm>
            <a:off x="93180" y="764704"/>
            <a:ext cx="8957639" cy="4749800"/>
          </a:xfrm>
        </p:spPr>
        <p:txBody>
          <a:bodyPr>
            <a:normAutofit/>
          </a:bodyPr>
          <a:lstStyle/>
          <a:p>
            <a:r>
              <a:rPr lang="fr-FR" dirty="0"/>
              <a:t>Pour Visualiser le WSDL, vous pouvez utiliser un navigateur web</a:t>
            </a:r>
            <a:endParaRPr lang="en-GB" dirty="0"/>
          </a:p>
        </p:txBody>
      </p:sp>
      <p:pic>
        <p:nvPicPr>
          <p:cNvPr id="4" name="Image 3"/>
          <p:cNvPicPr>
            <a:picLocks noChangeAspect="1"/>
          </p:cNvPicPr>
          <p:nvPr/>
        </p:nvPicPr>
        <p:blipFill>
          <a:blip r:embed="rId3"/>
          <a:stretch>
            <a:fillRect/>
          </a:stretch>
        </p:blipFill>
        <p:spPr>
          <a:xfrm>
            <a:off x="899592" y="1916832"/>
            <a:ext cx="7083697" cy="4432797"/>
          </a:xfrm>
          <a:prstGeom prst="rect">
            <a:avLst/>
          </a:prstGeom>
        </p:spPr>
      </p:pic>
    </p:spTree>
    <p:extLst>
      <p:ext uri="{BB962C8B-B14F-4D97-AF65-F5344CB8AC3E}">
        <p14:creationId xmlns:p14="http://schemas.microsoft.com/office/powerpoint/2010/main" val="36314193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du WSDL</a:t>
            </a:r>
            <a:endParaRPr lang="en-GB" dirty="0"/>
          </a:p>
        </p:txBody>
      </p:sp>
      <p:sp>
        <p:nvSpPr>
          <p:cNvPr id="3" name="Espace réservé du contenu 2"/>
          <p:cNvSpPr>
            <a:spLocks noGrp="1"/>
          </p:cNvSpPr>
          <p:nvPr>
            <p:ph sz="half" idx="1"/>
          </p:nvPr>
        </p:nvSpPr>
        <p:spPr>
          <a:xfrm>
            <a:off x="388055" y="1879600"/>
            <a:ext cx="8389056" cy="1765424"/>
          </a:xfrm>
        </p:spPr>
        <p:txBody>
          <a:bodyPr>
            <a:normAutofit fontScale="77500" lnSpcReduction="20000"/>
          </a:bodyPr>
          <a:lstStyle/>
          <a:p>
            <a:r>
              <a:rPr lang="fr-FR" dirty="0"/>
              <a:t>Un document WSDL se compose d'un ensemble d'éléments décrivant les types de données utilisés par le service, les messages que le service peut recevoir, ainsi que les liaisons SOAP associées à chaque message.</a:t>
            </a:r>
          </a:p>
          <a:p>
            <a:r>
              <a:rPr lang="fr-FR" dirty="0"/>
              <a:t>Le schéma suivant illustre la structure du langage WSDL qui est un document XML, en décrivant les relations entre les sections constituant un document WSDL.</a:t>
            </a:r>
            <a:endParaRPr lang="en-GB" dirty="0"/>
          </a:p>
        </p:txBody>
      </p:sp>
      <p:pic>
        <p:nvPicPr>
          <p:cNvPr id="4" name="Image 3"/>
          <p:cNvPicPr>
            <a:picLocks noChangeAspect="1"/>
          </p:cNvPicPr>
          <p:nvPr/>
        </p:nvPicPr>
        <p:blipFill>
          <a:blip r:embed="rId3"/>
          <a:stretch>
            <a:fillRect/>
          </a:stretch>
        </p:blipFill>
        <p:spPr>
          <a:xfrm>
            <a:off x="2771800" y="3800174"/>
            <a:ext cx="5059313" cy="3057826"/>
          </a:xfrm>
          <a:prstGeom prst="rect">
            <a:avLst/>
          </a:prstGeom>
        </p:spPr>
      </p:pic>
    </p:spTree>
    <p:extLst>
      <p:ext uri="{BB962C8B-B14F-4D97-AF65-F5344CB8AC3E}">
        <p14:creationId xmlns:p14="http://schemas.microsoft.com/office/powerpoint/2010/main" val="42208035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781" y="285750"/>
            <a:ext cx="8648439" cy="1320800"/>
          </a:xfrm>
        </p:spPr>
        <p:txBody>
          <a:bodyPr/>
          <a:lstStyle/>
          <a:p>
            <a:r>
              <a:rPr lang="fr-FR" dirty="0"/>
              <a:t>Tester les méthodes du web service</a:t>
            </a:r>
            <a:endParaRPr lang="en-GB" dirty="0"/>
          </a:p>
        </p:txBody>
      </p:sp>
      <p:sp>
        <p:nvSpPr>
          <p:cNvPr id="3" name="Espace réservé du contenu 2"/>
          <p:cNvSpPr>
            <a:spLocks noGrp="1"/>
          </p:cNvSpPr>
          <p:nvPr>
            <p:ph sz="half" idx="1"/>
          </p:nvPr>
        </p:nvSpPr>
        <p:spPr/>
        <p:txBody>
          <a:bodyPr/>
          <a:lstStyle/>
          <a:p>
            <a:r>
              <a:rPr lang="fr-FR" dirty="0"/>
              <a:t>Tester les méthodes du web service avec un analyseur SOAP : </a:t>
            </a:r>
            <a:r>
              <a:rPr lang="fr-FR" dirty="0" err="1"/>
              <a:t>SoapUI</a:t>
            </a:r>
            <a:endParaRPr lang="en-GB" dirty="0"/>
          </a:p>
        </p:txBody>
      </p:sp>
      <p:pic>
        <p:nvPicPr>
          <p:cNvPr id="4" name="Image 3"/>
          <p:cNvPicPr>
            <a:picLocks noChangeAspect="1"/>
          </p:cNvPicPr>
          <p:nvPr/>
        </p:nvPicPr>
        <p:blipFill>
          <a:blip r:embed="rId3"/>
          <a:stretch>
            <a:fillRect/>
          </a:stretch>
        </p:blipFill>
        <p:spPr>
          <a:xfrm>
            <a:off x="1430388" y="2780928"/>
            <a:ext cx="6283225" cy="3567250"/>
          </a:xfrm>
          <a:prstGeom prst="rect">
            <a:avLst/>
          </a:prstGeom>
        </p:spPr>
      </p:pic>
    </p:spTree>
    <p:extLst>
      <p:ext uri="{BB962C8B-B14F-4D97-AF65-F5344CB8AC3E}">
        <p14:creationId xmlns:p14="http://schemas.microsoft.com/office/powerpoint/2010/main" val="17834180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781" y="285750"/>
            <a:ext cx="8648439" cy="1320800"/>
          </a:xfrm>
        </p:spPr>
        <p:txBody>
          <a:bodyPr/>
          <a:lstStyle/>
          <a:p>
            <a:r>
              <a:rPr lang="fr-FR" dirty="0"/>
              <a:t>Tester les méthodes du web service</a:t>
            </a:r>
            <a:endParaRPr lang="en-GB" dirty="0"/>
          </a:p>
        </p:txBody>
      </p:sp>
      <p:pic>
        <p:nvPicPr>
          <p:cNvPr id="5" name="Image 4"/>
          <p:cNvPicPr>
            <a:picLocks noChangeAspect="1"/>
          </p:cNvPicPr>
          <p:nvPr/>
        </p:nvPicPr>
        <p:blipFill>
          <a:blip r:embed="rId3"/>
          <a:stretch>
            <a:fillRect/>
          </a:stretch>
        </p:blipFill>
        <p:spPr>
          <a:xfrm>
            <a:off x="247781" y="2080806"/>
            <a:ext cx="8301037" cy="4084498"/>
          </a:xfrm>
          <a:prstGeom prst="rect">
            <a:avLst/>
          </a:prstGeom>
        </p:spPr>
      </p:pic>
    </p:spTree>
    <p:extLst>
      <p:ext uri="{BB962C8B-B14F-4D97-AF65-F5344CB8AC3E}">
        <p14:creationId xmlns:p14="http://schemas.microsoft.com/office/powerpoint/2010/main" val="181793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Tester la méthode conversion</a:t>
            </a:r>
            <a:endParaRPr lang="en-GB" dirty="0"/>
          </a:p>
        </p:txBody>
      </p:sp>
      <p:sp>
        <p:nvSpPr>
          <p:cNvPr id="3" name="Espace réservé du contenu 2"/>
          <p:cNvSpPr>
            <a:spLocks noGrp="1"/>
          </p:cNvSpPr>
          <p:nvPr>
            <p:ph sz="half" idx="1"/>
          </p:nvPr>
        </p:nvSpPr>
        <p:spPr/>
        <p:txBody>
          <a:bodyPr/>
          <a:lstStyle/>
          <a:p>
            <a:r>
              <a:rPr lang="fr-FR" dirty="0"/>
              <a:t>Requête</a:t>
            </a:r>
            <a:r>
              <a:rPr lang="en-GB" dirty="0"/>
              <a:t> SOAP</a:t>
            </a:r>
          </a:p>
          <a:p>
            <a:endParaRPr lang="en-GB" dirty="0"/>
          </a:p>
          <a:p>
            <a:endParaRPr lang="en-GB" dirty="0"/>
          </a:p>
          <a:p>
            <a:endParaRPr lang="en-GB" dirty="0"/>
          </a:p>
          <a:p>
            <a:r>
              <a:rPr lang="fr-FR" dirty="0"/>
              <a:t>Réponse</a:t>
            </a:r>
            <a:r>
              <a:rPr lang="en-GB" dirty="0"/>
              <a:t> SOAP</a:t>
            </a:r>
          </a:p>
          <a:p>
            <a:endParaRPr lang="en-GB" dirty="0"/>
          </a:p>
          <a:p>
            <a:endParaRPr lang="en-GB" dirty="0"/>
          </a:p>
          <a:p>
            <a:endParaRPr lang="en-GB" dirty="0"/>
          </a:p>
          <a:p>
            <a:endParaRPr lang="en-GB" dirty="0"/>
          </a:p>
          <a:p>
            <a:pPr marL="0" indent="0">
              <a:buNone/>
            </a:pPr>
            <a:endParaRPr lang="en-GB" dirty="0"/>
          </a:p>
        </p:txBody>
      </p:sp>
      <p:pic>
        <p:nvPicPr>
          <p:cNvPr id="11" name="Image 10"/>
          <p:cNvPicPr>
            <a:picLocks noChangeAspect="1"/>
          </p:cNvPicPr>
          <p:nvPr/>
        </p:nvPicPr>
        <p:blipFill>
          <a:blip r:embed="rId3"/>
          <a:stretch>
            <a:fillRect/>
          </a:stretch>
        </p:blipFill>
        <p:spPr>
          <a:xfrm>
            <a:off x="698304" y="2276884"/>
            <a:ext cx="8410200" cy="1555229"/>
          </a:xfrm>
          <a:prstGeom prst="rect">
            <a:avLst/>
          </a:prstGeom>
        </p:spPr>
        <p:style>
          <a:lnRef idx="2">
            <a:schemeClr val="accent1"/>
          </a:lnRef>
          <a:fillRef idx="1">
            <a:schemeClr val="lt1"/>
          </a:fillRef>
          <a:effectRef idx="0">
            <a:schemeClr val="accent1"/>
          </a:effectRef>
          <a:fontRef idx="minor">
            <a:schemeClr val="dk1"/>
          </a:fontRef>
        </p:style>
      </p:pic>
      <p:pic>
        <p:nvPicPr>
          <p:cNvPr id="12" name="Image 11"/>
          <p:cNvPicPr>
            <a:picLocks noChangeAspect="1"/>
          </p:cNvPicPr>
          <p:nvPr/>
        </p:nvPicPr>
        <p:blipFill>
          <a:blip r:embed="rId4"/>
          <a:stretch>
            <a:fillRect/>
          </a:stretch>
        </p:blipFill>
        <p:spPr>
          <a:xfrm>
            <a:off x="709592" y="4512560"/>
            <a:ext cx="7507857" cy="1868768"/>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455169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Tester la méthode </a:t>
            </a:r>
            <a:r>
              <a:rPr lang="fr-FR" dirty="0" err="1"/>
              <a:t>getCompte</a:t>
            </a:r>
            <a:endParaRPr lang="en-GB" dirty="0"/>
          </a:p>
        </p:txBody>
      </p:sp>
      <p:pic>
        <p:nvPicPr>
          <p:cNvPr id="4" name="Image 3"/>
          <p:cNvPicPr>
            <a:picLocks noChangeAspect="1"/>
          </p:cNvPicPr>
          <p:nvPr/>
        </p:nvPicPr>
        <p:blipFill>
          <a:blip r:embed="rId3"/>
          <a:stretch>
            <a:fillRect/>
          </a:stretch>
        </p:blipFill>
        <p:spPr>
          <a:xfrm>
            <a:off x="656965" y="1495178"/>
            <a:ext cx="7830070" cy="5462214"/>
          </a:xfrm>
          <a:prstGeom prst="rect">
            <a:avLst/>
          </a:prstGeom>
        </p:spPr>
      </p:pic>
    </p:spTree>
    <p:extLst>
      <p:ext uri="{BB962C8B-B14F-4D97-AF65-F5344CB8AC3E}">
        <p14:creationId xmlns:p14="http://schemas.microsoft.com/office/powerpoint/2010/main" val="11768879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t>Tester la méthode </a:t>
            </a:r>
            <a:r>
              <a:rPr lang="fr-FR" sz="4000" dirty="0" err="1"/>
              <a:t>getComptes</a:t>
            </a:r>
            <a:endParaRPr lang="en-GB" sz="4000" dirty="0"/>
          </a:p>
        </p:txBody>
      </p:sp>
      <p:pic>
        <p:nvPicPr>
          <p:cNvPr id="4" name="Image 3"/>
          <p:cNvPicPr>
            <a:picLocks noChangeAspect="1"/>
          </p:cNvPicPr>
          <p:nvPr/>
        </p:nvPicPr>
        <p:blipFill>
          <a:blip r:embed="rId3"/>
          <a:stretch>
            <a:fillRect/>
          </a:stretch>
        </p:blipFill>
        <p:spPr>
          <a:xfrm>
            <a:off x="712343" y="1412776"/>
            <a:ext cx="7719315" cy="5584373"/>
          </a:xfrm>
          <a:prstGeom prst="rect">
            <a:avLst/>
          </a:prstGeom>
        </p:spPr>
      </p:pic>
    </p:spTree>
    <p:extLst>
      <p:ext uri="{BB962C8B-B14F-4D97-AF65-F5344CB8AC3E}">
        <p14:creationId xmlns:p14="http://schemas.microsoft.com/office/powerpoint/2010/main" val="18670030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Java</a:t>
            </a:r>
            <a:endParaRPr lang="en-GB" dirty="0"/>
          </a:p>
        </p:txBody>
      </p:sp>
      <p:sp>
        <p:nvSpPr>
          <p:cNvPr id="3" name="Espace réservé du contenu 2"/>
          <p:cNvSpPr>
            <a:spLocks noGrp="1"/>
          </p:cNvSpPr>
          <p:nvPr>
            <p:ph sz="half" idx="1"/>
          </p:nvPr>
        </p:nvSpPr>
        <p:spPr/>
        <p:txBody>
          <a:bodyPr>
            <a:normAutofit lnSpcReduction="10000"/>
          </a:bodyPr>
          <a:lstStyle/>
          <a:p>
            <a:r>
              <a:rPr lang="fr-FR" dirty="0"/>
              <a:t>Créer un nouveau projet Java</a:t>
            </a:r>
          </a:p>
          <a:p>
            <a:r>
              <a:rPr lang="fr-FR" dirty="0"/>
              <a:t>Générer un proxy</a:t>
            </a:r>
          </a:p>
          <a:p>
            <a:pPr lvl="1"/>
            <a:r>
              <a:rPr lang="fr-FR" dirty="0" err="1"/>
              <a:t>SoapUI</a:t>
            </a:r>
            <a:r>
              <a:rPr lang="fr-FR" dirty="0"/>
              <a:t> est l’un des outils qui peuvent être utilisés pour générer les artefacts client en utilisant différents Framework (Axis, CXF, </a:t>
            </a:r>
            <a:r>
              <a:rPr lang="fr-FR" dirty="0" err="1"/>
              <a:t>JaxWS</a:t>
            </a:r>
            <a:r>
              <a:rPr lang="fr-FR" dirty="0"/>
              <a:t>, etc…)</a:t>
            </a:r>
          </a:p>
          <a:p>
            <a:pPr lvl="1"/>
            <a:r>
              <a:rPr lang="fr-FR" dirty="0"/>
              <a:t>Le JDK fournit une commande simple qui permet de générer un STUB </a:t>
            </a:r>
            <a:r>
              <a:rPr lang="fr-FR" dirty="0" err="1"/>
              <a:t>JaxWS</a:t>
            </a:r>
            <a:r>
              <a:rPr lang="fr-FR" dirty="0"/>
              <a:t> pour l’accès à un web service. Cette commande s’appelle </a:t>
            </a:r>
            <a:r>
              <a:rPr lang="fr-FR" dirty="0" err="1"/>
              <a:t>wsimport</a:t>
            </a:r>
            <a:r>
              <a:rPr lang="fr-FR" dirty="0"/>
              <a:t>.</a:t>
            </a:r>
          </a:p>
          <a:p>
            <a:pPr lvl="1"/>
            <a:r>
              <a:rPr lang="fr-FR" dirty="0" err="1"/>
              <a:t>SoapUI</a:t>
            </a:r>
            <a:r>
              <a:rPr lang="fr-FR" dirty="0"/>
              <a:t> a besoin de savoir le chemin de cette commande</a:t>
            </a:r>
          </a:p>
          <a:p>
            <a:pPr lvl="1"/>
            <a:r>
              <a:rPr lang="fr-FR" dirty="0"/>
              <a:t>Avec la commande File &gt;</a:t>
            </a:r>
            <a:r>
              <a:rPr lang="fr-FR" dirty="0" err="1"/>
              <a:t>Preferences</a:t>
            </a:r>
            <a:r>
              <a:rPr lang="fr-FR" dirty="0"/>
              <a:t>&gt;Tools , vous pouvez configurer le chemin comme le montre la figure suivante :</a:t>
            </a:r>
            <a:endParaRPr lang="en-GB" dirty="0"/>
          </a:p>
        </p:txBody>
      </p:sp>
    </p:spTree>
    <p:extLst>
      <p:ext uri="{BB962C8B-B14F-4D97-AF65-F5344CB8AC3E}">
        <p14:creationId xmlns:p14="http://schemas.microsoft.com/office/powerpoint/2010/main" val="2817549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p:txBody>
          <a:bodyPr/>
          <a:lstStyle/>
          <a:p>
            <a:r>
              <a:rPr altLang="fr-FR"/>
              <a:t>Service : Composabilité</a:t>
            </a:r>
          </a:p>
        </p:txBody>
      </p:sp>
      <p:sp>
        <p:nvSpPr>
          <p:cNvPr id="3" name="Espace réservé du contenu 2"/>
          <p:cNvSpPr>
            <a:spLocks noGrp="1"/>
          </p:cNvSpPr>
          <p:nvPr>
            <p:ph sz="half" idx="1"/>
          </p:nvPr>
        </p:nvSpPr>
        <p:spPr/>
        <p:txBody>
          <a:bodyPr>
            <a:normAutofit/>
          </a:bodyPr>
          <a:lstStyle/>
          <a:p>
            <a:pPr>
              <a:defRPr/>
            </a:pPr>
            <a:r>
              <a:rPr dirty="0"/>
              <a:t>Un service doit fonctionner de manière modulaire et non pas intégrée</a:t>
            </a:r>
          </a:p>
          <a:p>
            <a:pPr>
              <a:defRPr/>
            </a:pPr>
            <a:r>
              <a:rPr dirty="0"/>
              <a:t>Assurer la décomposition d’un service complexe en sous services plus simples entre eux (garantie l’autonomie)</a:t>
            </a:r>
          </a:p>
          <a:p>
            <a:pPr>
              <a:defRPr/>
            </a:pPr>
            <a:r>
              <a:rPr dirty="0"/>
              <a:t>S’inscrire dans une logique de composition de services à travers l’utilisation de l’orchestration (couplage lâche)</a:t>
            </a:r>
          </a:p>
          <a:p>
            <a:pPr>
              <a:defRPr/>
            </a:pPr>
            <a:r>
              <a:rPr dirty="0"/>
              <a:t>L’orchestration favorise l’indépendance des services et assure que des services n’appellent pas directement d’autres services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Préférence générale de </a:t>
            </a:r>
            <a:r>
              <a:rPr lang="fr-FR" dirty="0" err="1"/>
              <a:t>SoapUI</a:t>
            </a:r>
            <a:endParaRPr lang="en-GB" dirty="0"/>
          </a:p>
        </p:txBody>
      </p:sp>
      <p:pic>
        <p:nvPicPr>
          <p:cNvPr id="5" name="Image 4"/>
          <p:cNvPicPr>
            <a:picLocks noChangeAspect="1"/>
          </p:cNvPicPr>
          <p:nvPr/>
        </p:nvPicPr>
        <p:blipFill>
          <a:blip r:embed="rId3"/>
          <a:stretch>
            <a:fillRect/>
          </a:stretch>
        </p:blipFill>
        <p:spPr>
          <a:xfrm>
            <a:off x="1433667" y="1772816"/>
            <a:ext cx="6276667" cy="5180423"/>
          </a:xfrm>
          <a:prstGeom prst="rect">
            <a:avLst/>
          </a:prstGeom>
        </p:spPr>
      </p:pic>
    </p:spTree>
    <p:extLst>
      <p:ext uri="{BB962C8B-B14F-4D97-AF65-F5344CB8AC3E}">
        <p14:creationId xmlns:p14="http://schemas.microsoft.com/office/powerpoint/2010/main" val="36558352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Générer le STUB </a:t>
            </a:r>
            <a:r>
              <a:rPr lang="fr-FR" dirty="0" err="1"/>
              <a:t>JaxWS</a:t>
            </a:r>
            <a:endParaRPr lang="en-GB" dirty="0"/>
          </a:p>
        </p:txBody>
      </p:sp>
      <p:pic>
        <p:nvPicPr>
          <p:cNvPr id="6" name="Espace réservé du contenu 5"/>
          <p:cNvPicPr>
            <a:picLocks noGrp="1" noChangeAspect="1"/>
          </p:cNvPicPr>
          <p:nvPr>
            <p:ph sz="half" idx="1"/>
          </p:nvPr>
        </p:nvPicPr>
        <p:blipFill>
          <a:blip r:embed="rId3"/>
          <a:stretch>
            <a:fillRect/>
          </a:stretch>
        </p:blipFill>
        <p:spPr>
          <a:xfrm>
            <a:off x="2682081" y="2220912"/>
            <a:ext cx="3800475" cy="4067175"/>
          </a:xfrm>
          <a:prstGeom prst="rect">
            <a:avLst/>
          </a:prstGeom>
        </p:spPr>
      </p:pic>
      <p:pic>
        <p:nvPicPr>
          <p:cNvPr id="5" name="Image 4"/>
          <p:cNvPicPr>
            <a:picLocks noChangeAspect="1"/>
          </p:cNvPicPr>
          <p:nvPr/>
        </p:nvPicPr>
        <p:blipFill>
          <a:blip r:embed="rId4"/>
          <a:stretch>
            <a:fillRect/>
          </a:stretch>
        </p:blipFill>
        <p:spPr>
          <a:xfrm>
            <a:off x="357540" y="1772816"/>
            <a:ext cx="8246907" cy="4919626"/>
          </a:xfrm>
          <a:prstGeom prst="rect">
            <a:avLst/>
          </a:prstGeom>
        </p:spPr>
      </p:pic>
    </p:spTree>
    <p:extLst>
      <p:ext uri="{BB962C8B-B14F-4D97-AF65-F5344CB8AC3E}">
        <p14:creationId xmlns:p14="http://schemas.microsoft.com/office/powerpoint/2010/main" val="4713801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Fichiers Générés</a:t>
            </a:r>
            <a:endParaRPr lang="en-GB" dirty="0"/>
          </a:p>
        </p:txBody>
      </p:sp>
      <p:pic>
        <p:nvPicPr>
          <p:cNvPr id="5" name="Image 4"/>
          <p:cNvPicPr>
            <a:picLocks noChangeAspect="1"/>
          </p:cNvPicPr>
          <p:nvPr/>
        </p:nvPicPr>
        <p:blipFill>
          <a:blip r:embed="rId3"/>
          <a:stretch>
            <a:fillRect/>
          </a:stretch>
        </p:blipFill>
        <p:spPr>
          <a:xfrm>
            <a:off x="2479948" y="2204864"/>
            <a:ext cx="4184104" cy="3757436"/>
          </a:xfrm>
          <a:prstGeom prst="rect">
            <a:avLst/>
          </a:prstGeom>
        </p:spPr>
      </p:pic>
    </p:spTree>
    <p:extLst>
      <p:ext uri="{BB962C8B-B14F-4D97-AF65-F5344CB8AC3E}">
        <p14:creationId xmlns:p14="http://schemas.microsoft.com/office/powerpoint/2010/main" val="8853165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Java</a:t>
            </a:r>
            <a:endParaRPr lang="en-GB" dirty="0"/>
          </a:p>
        </p:txBody>
      </p:sp>
      <p:pic>
        <p:nvPicPr>
          <p:cNvPr id="4" name="Image 3"/>
          <p:cNvPicPr>
            <a:picLocks noChangeAspect="1"/>
          </p:cNvPicPr>
          <p:nvPr/>
        </p:nvPicPr>
        <p:blipFill>
          <a:blip r:embed="rId3"/>
          <a:stretch>
            <a:fillRect/>
          </a:stretch>
        </p:blipFill>
        <p:spPr>
          <a:xfrm>
            <a:off x="1451466" y="1744651"/>
            <a:ext cx="6577390" cy="4636677"/>
          </a:xfrm>
          <a:prstGeom prst="rect">
            <a:avLst/>
          </a:prstGeom>
        </p:spPr>
      </p:pic>
      <p:pic>
        <p:nvPicPr>
          <p:cNvPr id="5" name="Image 4"/>
          <p:cNvPicPr>
            <a:picLocks noChangeAspect="1"/>
          </p:cNvPicPr>
          <p:nvPr/>
        </p:nvPicPr>
        <p:blipFill>
          <a:blip r:embed="rId4"/>
          <a:stretch>
            <a:fillRect/>
          </a:stretch>
        </p:blipFill>
        <p:spPr>
          <a:xfrm>
            <a:off x="198774" y="1744651"/>
            <a:ext cx="6044704" cy="3772581"/>
          </a:xfrm>
          <a:prstGeom prst="rect">
            <a:avLst/>
          </a:prstGeom>
        </p:spPr>
        <p:style>
          <a:lnRef idx="2">
            <a:schemeClr val="accent1"/>
          </a:lnRef>
          <a:fillRef idx="1">
            <a:schemeClr val="lt1"/>
          </a:fillRef>
          <a:effectRef idx="0">
            <a:schemeClr val="accent1"/>
          </a:effectRef>
          <a:fontRef idx="minor">
            <a:schemeClr val="dk1"/>
          </a:fontRef>
        </p:style>
      </p:pic>
      <p:pic>
        <p:nvPicPr>
          <p:cNvPr id="6" name="Image 5"/>
          <p:cNvPicPr>
            <a:picLocks noChangeAspect="1"/>
          </p:cNvPicPr>
          <p:nvPr/>
        </p:nvPicPr>
        <p:blipFill>
          <a:blip r:embed="rId5"/>
          <a:stretch>
            <a:fillRect/>
          </a:stretch>
        </p:blipFill>
        <p:spPr>
          <a:xfrm>
            <a:off x="5148064" y="5003731"/>
            <a:ext cx="3807073" cy="1515697"/>
          </a:xfrm>
          <a:prstGeom prst="rect">
            <a:avLst/>
          </a:prstGeom>
        </p:spPr>
      </p:pic>
    </p:spTree>
    <p:extLst>
      <p:ext uri="{BB962C8B-B14F-4D97-AF65-F5344CB8AC3E}">
        <p14:creationId xmlns:p14="http://schemas.microsoft.com/office/powerpoint/2010/main" val="36331924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570" y="-243408"/>
            <a:ext cx="7282742" cy="1320800"/>
          </a:xfrm>
        </p:spPr>
        <p:txBody>
          <a:bodyPr/>
          <a:lstStyle/>
          <a:p>
            <a:r>
              <a:rPr lang="fr-FR" dirty="0"/>
              <a:t>Architecture </a:t>
            </a:r>
            <a:endParaRPr lang="en-GB" dirty="0"/>
          </a:p>
        </p:txBody>
      </p:sp>
      <p:sp>
        <p:nvSpPr>
          <p:cNvPr id="3" name="Espace réservé du contenu 2"/>
          <p:cNvSpPr>
            <a:spLocks noGrp="1"/>
          </p:cNvSpPr>
          <p:nvPr>
            <p:ph sz="half" idx="1"/>
          </p:nvPr>
        </p:nvSpPr>
        <p:spPr>
          <a:xfrm>
            <a:off x="97571" y="3429000"/>
            <a:ext cx="8938926" cy="3200400"/>
          </a:xfrm>
        </p:spPr>
        <p:txBody>
          <a:bodyPr>
            <a:normAutofit fontScale="92500" lnSpcReduction="20000"/>
          </a:bodyPr>
          <a:lstStyle/>
          <a:p>
            <a:pPr marL="514350" indent="-514350">
              <a:buFont typeface="+mj-lt"/>
              <a:buAutoNum type="arabicPeriod"/>
            </a:pPr>
            <a:r>
              <a:rPr lang="fr-FR" dirty="0"/>
              <a:t>Le client demande au stub de faire appel à la méthode conversion(12) </a:t>
            </a:r>
          </a:p>
          <a:p>
            <a:pPr marL="514350" indent="-514350">
              <a:buFont typeface="+mj-lt"/>
              <a:buAutoNum type="arabicPeriod"/>
            </a:pPr>
            <a:r>
              <a:rPr lang="fr-FR" dirty="0"/>
              <a:t>Le Stub se connecte au </a:t>
            </a:r>
            <a:r>
              <a:rPr lang="fr-FR" dirty="0" err="1"/>
              <a:t>Skeleton</a:t>
            </a:r>
            <a:r>
              <a:rPr lang="fr-FR" dirty="0"/>
              <a:t> et lui envoie une requête SOAP </a:t>
            </a:r>
          </a:p>
          <a:p>
            <a:pPr marL="514350" indent="-514350">
              <a:buFont typeface="+mj-lt"/>
              <a:buAutoNum type="arabicPeriod"/>
            </a:pPr>
            <a:r>
              <a:rPr lang="fr-FR" dirty="0"/>
              <a:t>Le </a:t>
            </a:r>
            <a:r>
              <a:rPr lang="fr-FR" dirty="0" err="1"/>
              <a:t>Skeleton</a:t>
            </a:r>
            <a:r>
              <a:rPr lang="fr-FR" dirty="0"/>
              <a:t> fait appel à la méthode du web service</a:t>
            </a:r>
          </a:p>
          <a:p>
            <a:pPr marL="514350" indent="-514350">
              <a:buFont typeface="+mj-lt"/>
              <a:buAutoNum type="arabicPeriod"/>
            </a:pPr>
            <a:r>
              <a:rPr lang="fr-FR" dirty="0"/>
              <a:t>Le web service retourne le résultat au </a:t>
            </a:r>
            <a:r>
              <a:rPr lang="fr-FR" dirty="0" err="1"/>
              <a:t>Skeleton</a:t>
            </a:r>
            <a:r>
              <a:rPr lang="fr-FR" dirty="0"/>
              <a:t> </a:t>
            </a:r>
          </a:p>
          <a:p>
            <a:pPr marL="514350" indent="-514350">
              <a:buFont typeface="+mj-lt"/>
              <a:buAutoNum type="arabicPeriod"/>
            </a:pPr>
            <a:r>
              <a:rPr lang="fr-FR" dirty="0"/>
              <a:t>Le </a:t>
            </a:r>
            <a:r>
              <a:rPr lang="fr-FR" dirty="0" err="1"/>
              <a:t>Skeleton</a:t>
            </a:r>
            <a:r>
              <a:rPr lang="fr-FR" dirty="0"/>
              <a:t> envoie le résultat dans la réponse SOAP au Stub</a:t>
            </a:r>
          </a:p>
          <a:p>
            <a:pPr marL="514350" indent="-514350">
              <a:buFont typeface="+mj-lt"/>
              <a:buAutoNum type="arabicPeriod"/>
            </a:pPr>
            <a:r>
              <a:rPr lang="fr-FR" dirty="0"/>
              <a:t>Le Stub fournit le résultat au client </a:t>
            </a:r>
            <a:endParaRPr lang="en-GB" dirty="0"/>
          </a:p>
        </p:txBody>
      </p:sp>
      <p:pic>
        <p:nvPicPr>
          <p:cNvPr id="4" name="Image 3"/>
          <p:cNvPicPr>
            <a:picLocks noChangeAspect="1"/>
          </p:cNvPicPr>
          <p:nvPr/>
        </p:nvPicPr>
        <p:blipFill>
          <a:blip r:embed="rId3"/>
          <a:stretch>
            <a:fillRect/>
          </a:stretch>
        </p:blipFill>
        <p:spPr>
          <a:xfrm>
            <a:off x="1691680" y="764704"/>
            <a:ext cx="6219825" cy="2333625"/>
          </a:xfrm>
          <a:prstGeom prst="rect">
            <a:avLst/>
          </a:prstGeom>
        </p:spPr>
      </p:pic>
    </p:spTree>
    <p:extLst>
      <p:ext uri="{BB962C8B-B14F-4D97-AF65-F5344CB8AC3E}">
        <p14:creationId xmlns:p14="http://schemas.microsoft.com/office/powerpoint/2010/main" val="31690404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JSP</a:t>
            </a:r>
            <a:endParaRPr lang="en-GB" dirty="0"/>
          </a:p>
        </p:txBody>
      </p:sp>
      <p:pic>
        <p:nvPicPr>
          <p:cNvPr id="4" name="Image 3"/>
          <p:cNvPicPr>
            <a:picLocks noChangeAspect="1"/>
          </p:cNvPicPr>
          <p:nvPr/>
        </p:nvPicPr>
        <p:blipFill>
          <a:blip r:embed="rId3"/>
          <a:stretch>
            <a:fillRect/>
          </a:stretch>
        </p:blipFill>
        <p:spPr>
          <a:xfrm>
            <a:off x="1031127" y="1844824"/>
            <a:ext cx="7081746" cy="4721164"/>
          </a:xfrm>
          <a:prstGeom prst="rect">
            <a:avLst/>
          </a:prstGeom>
        </p:spPr>
      </p:pic>
    </p:spTree>
    <p:extLst>
      <p:ext uri="{BB962C8B-B14F-4D97-AF65-F5344CB8AC3E}">
        <p14:creationId xmlns:p14="http://schemas.microsoft.com/office/powerpoint/2010/main" val="15836999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8056" y="285750"/>
            <a:ext cx="8144383" cy="1320800"/>
          </a:xfrm>
        </p:spPr>
        <p:txBody>
          <a:bodyPr>
            <a:normAutofit fontScale="90000"/>
          </a:bodyPr>
          <a:lstStyle/>
          <a:p>
            <a:r>
              <a:rPr lang="fr-FR" dirty="0"/>
              <a:t>Création d’un projet Web Dynamique basé sur Tomcat 7 ou plus</a:t>
            </a:r>
            <a:endParaRPr lang="en-GB" dirty="0"/>
          </a:p>
        </p:txBody>
      </p:sp>
      <p:pic>
        <p:nvPicPr>
          <p:cNvPr id="4" name="Image 3"/>
          <p:cNvPicPr>
            <a:picLocks noChangeAspect="1"/>
          </p:cNvPicPr>
          <p:nvPr/>
        </p:nvPicPr>
        <p:blipFill>
          <a:blip r:embed="rId3"/>
          <a:stretch>
            <a:fillRect/>
          </a:stretch>
        </p:blipFill>
        <p:spPr>
          <a:xfrm>
            <a:off x="2005013" y="1749127"/>
            <a:ext cx="5133975" cy="4848225"/>
          </a:xfrm>
          <a:prstGeom prst="rect">
            <a:avLst/>
          </a:prstGeom>
        </p:spPr>
      </p:pic>
    </p:spTree>
    <p:extLst>
      <p:ext uri="{BB962C8B-B14F-4D97-AF65-F5344CB8AC3E}">
        <p14:creationId xmlns:p14="http://schemas.microsoft.com/office/powerpoint/2010/main" val="25451955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Projet Web Dynamique</a:t>
            </a:r>
            <a:endParaRPr lang="en-GB" dirty="0"/>
          </a:p>
        </p:txBody>
      </p:sp>
      <p:pic>
        <p:nvPicPr>
          <p:cNvPr id="4" name="Image 3"/>
          <p:cNvPicPr>
            <a:picLocks noChangeAspect="1"/>
          </p:cNvPicPr>
          <p:nvPr/>
        </p:nvPicPr>
        <p:blipFill>
          <a:blip r:embed="rId3"/>
          <a:stretch>
            <a:fillRect/>
          </a:stretch>
        </p:blipFill>
        <p:spPr>
          <a:xfrm>
            <a:off x="2342737" y="1773360"/>
            <a:ext cx="4458526" cy="4896000"/>
          </a:xfrm>
          <a:prstGeom prst="rect">
            <a:avLst/>
          </a:prstGeom>
        </p:spPr>
      </p:pic>
    </p:spTree>
    <p:extLst>
      <p:ext uri="{BB962C8B-B14F-4D97-AF65-F5344CB8AC3E}">
        <p14:creationId xmlns:p14="http://schemas.microsoft.com/office/powerpoint/2010/main" val="13318046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Générer un proxy (Stub) pour le web Service</a:t>
            </a:r>
            <a:endParaRPr lang="en-GB" dirty="0"/>
          </a:p>
        </p:txBody>
      </p:sp>
      <p:sp>
        <p:nvSpPr>
          <p:cNvPr id="3" name="Espace réservé du contenu 2"/>
          <p:cNvSpPr>
            <a:spLocks noGrp="1"/>
          </p:cNvSpPr>
          <p:nvPr>
            <p:ph sz="half" idx="1"/>
          </p:nvPr>
        </p:nvSpPr>
        <p:spPr/>
        <p:txBody>
          <a:bodyPr/>
          <a:lstStyle/>
          <a:p>
            <a:r>
              <a:rPr lang="fr-FR" dirty="0"/>
              <a:t>Fichier &gt; Nouveau &gt; Web Service Client</a:t>
            </a:r>
            <a:endParaRPr lang="en-GB" dirty="0"/>
          </a:p>
        </p:txBody>
      </p:sp>
      <p:pic>
        <p:nvPicPr>
          <p:cNvPr id="4" name="Image 3"/>
          <p:cNvPicPr>
            <a:picLocks noChangeAspect="1"/>
          </p:cNvPicPr>
          <p:nvPr/>
        </p:nvPicPr>
        <p:blipFill>
          <a:blip r:embed="rId3"/>
          <a:stretch>
            <a:fillRect/>
          </a:stretch>
        </p:blipFill>
        <p:spPr>
          <a:xfrm>
            <a:off x="2242195" y="2277360"/>
            <a:ext cx="4659610" cy="4392000"/>
          </a:xfrm>
          <a:prstGeom prst="rect">
            <a:avLst/>
          </a:prstGeom>
        </p:spPr>
      </p:pic>
    </p:spTree>
    <p:extLst>
      <p:ext uri="{BB962C8B-B14F-4D97-AF65-F5344CB8AC3E}">
        <p14:creationId xmlns:p14="http://schemas.microsoft.com/office/powerpoint/2010/main" val="15194561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Génération du proxy</a:t>
            </a:r>
            <a:endParaRPr lang="en-GB" dirty="0"/>
          </a:p>
        </p:txBody>
      </p:sp>
      <p:sp>
        <p:nvSpPr>
          <p:cNvPr id="3" name="Espace réservé du contenu 2"/>
          <p:cNvSpPr>
            <a:spLocks noGrp="1"/>
          </p:cNvSpPr>
          <p:nvPr>
            <p:ph sz="half" idx="1"/>
          </p:nvPr>
        </p:nvSpPr>
        <p:spPr>
          <a:xfrm>
            <a:off x="388055" y="1879600"/>
            <a:ext cx="3247841" cy="4749800"/>
          </a:xfrm>
        </p:spPr>
        <p:txBody>
          <a:bodyPr/>
          <a:lstStyle/>
          <a:p>
            <a:r>
              <a:rPr lang="fr-FR" dirty="0"/>
              <a:t>Générer le proxy à partir du WSDL</a:t>
            </a:r>
            <a:endParaRPr lang="en-GB" dirty="0"/>
          </a:p>
        </p:txBody>
      </p:sp>
      <p:pic>
        <p:nvPicPr>
          <p:cNvPr id="4" name="Image 3"/>
          <p:cNvPicPr>
            <a:picLocks noChangeAspect="1"/>
          </p:cNvPicPr>
          <p:nvPr/>
        </p:nvPicPr>
        <p:blipFill>
          <a:blip r:embed="rId3"/>
          <a:stretch>
            <a:fillRect/>
          </a:stretch>
        </p:blipFill>
        <p:spPr>
          <a:xfrm>
            <a:off x="3851920" y="1916832"/>
            <a:ext cx="5024518" cy="4752000"/>
          </a:xfrm>
          <a:prstGeom prst="rect">
            <a:avLst/>
          </a:prstGeom>
        </p:spPr>
      </p:pic>
    </p:spTree>
    <p:extLst>
      <p:ext uri="{BB962C8B-B14F-4D97-AF65-F5344CB8AC3E}">
        <p14:creationId xmlns:p14="http://schemas.microsoft.com/office/powerpoint/2010/main" val="263437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p:txBody>
          <a:bodyPr/>
          <a:lstStyle/>
          <a:p>
            <a:r>
              <a:rPr altLang="fr-FR"/>
              <a:t>Client/Serveur VS SOA</a:t>
            </a:r>
          </a:p>
        </p:txBody>
      </p:sp>
      <p:grpSp>
        <p:nvGrpSpPr>
          <p:cNvPr id="5" name="Groupe 4"/>
          <p:cNvGrpSpPr/>
          <p:nvPr/>
        </p:nvGrpSpPr>
        <p:grpSpPr>
          <a:xfrm>
            <a:off x="377825" y="1953336"/>
            <a:ext cx="8388350" cy="4500000"/>
            <a:chOff x="755650" y="1628775"/>
            <a:chExt cx="8388350" cy="4629150"/>
          </a:xfrm>
        </p:grpSpPr>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636840"/>
              <a:ext cx="114300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2913065"/>
              <a:ext cx="114300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6" y="1628775"/>
              <a:ext cx="6105525"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Fichier Générés</a:t>
            </a:r>
            <a:endParaRPr lang="en-GB" dirty="0"/>
          </a:p>
        </p:txBody>
      </p:sp>
      <p:sp>
        <p:nvSpPr>
          <p:cNvPr id="3" name="Espace réservé du contenu 2"/>
          <p:cNvSpPr>
            <a:spLocks noGrp="1"/>
          </p:cNvSpPr>
          <p:nvPr>
            <p:ph sz="half" idx="1"/>
          </p:nvPr>
        </p:nvSpPr>
        <p:spPr>
          <a:xfrm>
            <a:off x="388055" y="1879600"/>
            <a:ext cx="3895913" cy="4749800"/>
          </a:xfrm>
        </p:spPr>
        <p:txBody>
          <a:bodyPr/>
          <a:lstStyle/>
          <a:p>
            <a:r>
              <a:rPr lang="fr-FR" dirty="0"/>
              <a:t>Le proxy généré est basé sur AXIS</a:t>
            </a:r>
            <a:endParaRPr lang="en-GB" dirty="0"/>
          </a:p>
        </p:txBody>
      </p:sp>
      <p:pic>
        <p:nvPicPr>
          <p:cNvPr id="4" name="Image 3"/>
          <p:cNvPicPr>
            <a:picLocks noChangeAspect="1"/>
          </p:cNvPicPr>
          <p:nvPr/>
        </p:nvPicPr>
        <p:blipFill>
          <a:blip r:embed="rId3"/>
          <a:stretch>
            <a:fillRect/>
          </a:stretch>
        </p:blipFill>
        <p:spPr>
          <a:xfrm>
            <a:off x="4499992" y="1807418"/>
            <a:ext cx="3905250" cy="4933950"/>
          </a:xfrm>
          <a:prstGeom prst="rect">
            <a:avLst/>
          </a:prstGeom>
        </p:spPr>
      </p:pic>
    </p:spTree>
    <p:extLst>
      <p:ext uri="{BB962C8B-B14F-4D97-AF65-F5344CB8AC3E}">
        <p14:creationId xmlns:p14="http://schemas.microsoft.com/office/powerpoint/2010/main" val="15863337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Client JSP</a:t>
            </a:r>
          </a:p>
        </p:txBody>
      </p:sp>
      <p:pic>
        <p:nvPicPr>
          <p:cNvPr id="4" name="Image 3"/>
          <p:cNvPicPr>
            <a:picLocks noChangeAspect="1"/>
          </p:cNvPicPr>
          <p:nvPr/>
        </p:nvPicPr>
        <p:blipFill>
          <a:blip r:embed="rId3"/>
          <a:stretch>
            <a:fillRect/>
          </a:stretch>
        </p:blipFill>
        <p:spPr>
          <a:xfrm>
            <a:off x="1898340" y="1844824"/>
            <a:ext cx="5347320" cy="6207451"/>
          </a:xfrm>
          <a:prstGeom prst="rect">
            <a:avLst/>
          </a:prstGeom>
        </p:spPr>
      </p:pic>
    </p:spTree>
    <p:extLst>
      <p:ext uri="{BB962C8B-B14F-4D97-AF65-F5344CB8AC3E}">
        <p14:creationId xmlns:p14="http://schemas.microsoft.com/office/powerpoint/2010/main" val="24450962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JSP</a:t>
            </a:r>
            <a:endParaRPr lang="en-GB" dirty="0"/>
          </a:p>
        </p:txBody>
      </p:sp>
      <p:pic>
        <p:nvPicPr>
          <p:cNvPr id="6" name="Image 5"/>
          <p:cNvPicPr>
            <a:picLocks noChangeAspect="1"/>
          </p:cNvPicPr>
          <p:nvPr/>
        </p:nvPicPr>
        <p:blipFill>
          <a:blip r:embed="rId3"/>
          <a:stretch>
            <a:fillRect/>
          </a:stretch>
        </p:blipFill>
        <p:spPr>
          <a:xfrm>
            <a:off x="1009490" y="1837459"/>
            <a:ext cx="7125021" cy="4615877"/>
          </a:xfrm>
          <a:prstGeom prst="rect">
            <a:avLst/>
          </a:prstGeom>
        </p:spPr>
        <p:style>
          <a:lnRef idx="2">
            <a:schemeClr val="accent1"/>
          </a:lnRef>
          <a:fillRef idx="1">
            <a:schemeClr val="lt1"/>
          </a:fillRef>
          <a:effectRef idx="0">
            <a:schemeClr val="accent1"/>
          </a:effectRef>
          <a:fontRef idx="minor">
            <a:schemeClr val="dk1"/>
          </a:fontRef>
        </p:style>
      </p:pic>
      <p:pic>
        <p:nvPicPr>
          <p:cNvPr id="7" name="Image 6"/>
          <p:cNvPicPr>
            <a:picLocks noChangeAspect="1"/>
          </p:cNvPicPr>
          <p:nvPr/>
        </p:nvPicPr>
        <p:blipFill>
          <a:blip r:embed="rId4"/>
          <a:stretch>
            <a:fillRect/>
          </a:stretch>
        </p:blipFill>
        <p:spPr>
          <a:xfrm>
            <a:off x="4801346" y="5482255"/>
            <a:ext cx="4200525" cy="1190625"/>
          </a:xfrm>
          <a:prstGeom prst="rect">
            <a:avLst/>
          </a:prstGeom>
        </p:spPr>
      </p:pic>
    </p:spTree>
    <p:extLst>
      <p:ext uri="{BB962C8B-B14F-4D97-AF65-F5344CB8AC3E}">
        <p14:creationId xmlns:p14="http://schemas.microsoft.com/office/powerpoint/2010/main" val="33490534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32907031"/>
              </p:ext>
            </p:extLst>
          </p:nvPr>
        </p:nvGraphicFramePr>
        <p:xfrm>
          <a:off x="1524000" y="210130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6915" name="Title 1"/>
          <p:cNvSpPr>
            <a:spLocks noGrp="1"/>
          </p:cNvSpPr>
          <p:nvPr>
            <p:ph type="title"/>
          </p:nvPr>
        </p:nvSpPr>
        <p:spPr/>
        <p:txBody>
          <a:bodyPr/>
          <a:lstStyle/>
          <a:p>
            <a:pPr eaLnBrk="1" hangingPunct="1"/>
            <a:r>
              <a:rPr altLang="fr-FR"/>
              <a:t>Vue d’ensemble du jour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1" dur="500"/>
                                        <p:tgtEl>
                                          <p:spTgt spid="3">
                                            <p:graphicEl>
                                              <a:dgm id="{D54B1729-BC98-42C1-9C6C-D65DCBA4358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5" dur="500"/>
                                        <p:tgtEl>
                                          <p:spTgt spid="3">
                                            <p:graphicEl>
                                              <a:dgm id="{C04276DC-EE64-470A-B8BC-09067B8045FA}"/>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19" dur="500"/>
                                        <p:tgtEl>
                                          <p:spTgt spid="3">
                                            <p:graphicEl>
                                              <a:dgm id="{B37A5355-225B-4C6F-AED7-6C620F99EECC}"/>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3" dur="500"/>
                                        <p:tgtEl>
                                          <p:spTgt spid="3">
                                            <p:graphicEl>
                                              <a:dgm id="{F5034101-5B7D-4FE7-B47A-5A48CF39606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27" dur="500"/>
                                        <p:tgtEl>
                                          <p:spTgt spid="3">
                                            <p:graphicEl>
                                              <a:dgm id="{C7C3E6FD-D83F-4BDA-907E-B5EE041DA9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custDataLst>
              <p:tags r:id="rId2"/>
            </p:custDataLst>
          </p:nvPr>
        </p:nvSpPr>
        <p:spPr/>
        <p:txBody>
          <a:bodyPr/>
          <a:lstStyle/>
          <a:p>
            <a:r>
              <a:rPr altLang="fr-FR"/>
              <a:t>Ressources</a:t>
            </a:r>
          </a:p>
        </p:txBody>
      </p:sp>
      <p:sp>
        <p:nvSpPr>
          <p:cNvPr id="618499" name="Rectangle 3"/>
          <p:cNvSpPr>
            <a:spLocks noGrp="1" noChangeArrowheads="1"/>
          </p:cNvSpPr>
          <p:nvPr>
            <p:ph sz="half" idx="1"/>
            <p:custDataLst>
              <p:tags r:id="rId3"/>
            </p:custDataLst>
          </p:nvPr>
        </p:nvSpPr>
        <p:spPr>
          <a:xfrm>
            <a:off x="388055" y="1879600"/>
            <a:ext cx="6200169" cy="4749800"/>
          </a:xfrm>
        </p:spPr>
        <p:txBody>
          <a:bodyPr rtlCol="0">
            <a:normAutofit fontScale="85000" lnSpcReduction="20000"/>
          </a:bodyPr>
          <a:lstStyle/>
          <a:p>
            <a:pPr>
              <a:defRPr/>
            </a:pPr>
            <a:r>
              <a:rPr dirty="0"/>
              <a:t> Services Web avec SOAP, WSDL, UDDI, </a:t>
            </a:r>
            <a:r>
              <a:rPr dirty="0" err="1"/>
              <a:t>ebXML</a:t>
            </a:r>
            <a:endParaRPr dirty="0"/>
          </a:p>
          <a:p>
            <a:pPr lvl="1">
              <a:defRPr/>
            </a:pPr>
            <a:r>
              <a:rPr dirty="0"/>
              <a:t>Auteur : Jean-Marie Chauvet</a:t>
            </a:r>
          </a:p>
          <a:p>
            <a:pPr lvl="1">
              <a:defRPr/>
            </a:pPr>
            <a:r>
              <a:rPr dirty="0"/>
              <a:t>Éditeur : Eyrolles</a:t>
            </a:r>
          </a:p>
          <a:p>
            <a:pPr lvl="1">
              <a:defRPr/>
            </a:pPr>
            <a:r>
              <a:rPr dirty="0"/>
              <a:t>Edition : Mars 2003 - 524 pages - ISBN : 2212110472</a:t>
            </a:r>
          </a:p>
          <a:p>
            <a:pPr>
              <a:defRPr/>
            </a:pPr>
            <a:r>
              <a:rPr dirty="0"/>
              <a:t> </a:t>
            </a:r>
            <a:r>
              <a:rPr dirty="0" err="1"/>
              <a:t>Understanding</a:t>
            </a:r>
            <a:r>
              <a:rPr dirty="0"/>
              <a:t> Web Services : XML, WSDL, …</a:t>
            </a:r>
          </a:p>
          <a:p>
            <a:pPr lvl="1">
              <a:defRPr/>
            </a:pPr>
            <a:r>
              <a:rPr dirty="0"/>
              <a:t>Auteur : Eric </a:t>
            </a:r>
            <a:r>
              <a:rPr dirty="0" err="1"/>
              <a:t>Newcomer</a:t>
            </a:r>
            <a:endParaRPr dirty="0"/>
          </a:p>
          <a:p>
            <a:pPr lvl="1">
              <a:defRPr/>
            </a:pPr>
            <a:r>
              <a:rPr dirty="0"/>
              <a:t>Éditeur : Addison-Wesley</a:t>
            </a:r>
          </a:p>
          <a:p>
            <a:pPr lvl="1">
              <a:defRPr/>
            </a:pPr>
            <a:r>
              <a:rPr dirty="0"/>
              <a:t>Edition : Mai 2002 - 368 pages - ISBN : 0201750813</a:t>
            </a:r>
          </a:p>
          <a:p>
            <a:pPr>
              <a:defRPr/>
            </a:pPr>
            <a:r>
              <a:rPr lang="en-US" dirty="0"/>
              <a:t> WSDL 100 Success Secrets Essentials of …</a:t>
            </a:r>
          </a:p>
          <a:p>
            <a:pPr lvl="1">
              <a:defRPr/>
            </a:pPr>
            <a:r>
              <a:rPr dirty="0"/>
              <a:t>Auteur : Kevin Allen</a:t>
            </a:r>
          </a:p>
          <a:p>
            <a:pPr lvl="1">
              <a:defRPr/>
            </a:pPr>
            <a:r>
              <a:rPr dirty="0"/>
              <a:t>Éditeur : </a:t>
            </a:r>
            <a:r>
              <a:rPr dirty="0" err="1"/>
              <a:t>Emero</a:t>
            </a:r>
            <a:r>
              <a:rPr dirty="0"/>
              <a:t> </a:t>
            </a:r>
            <a:r>
              <a:rPr dirty="0" err="1"/>
              <a:t>Pty</a:t>
            </a:r>
            <a:r>
              <a:rPr dirty="0"/>
              <a:t> Ltd</a:t>
            </a:r>
          </a:p>
          <a:p>
            <a:pPr lvl="1">
              <a:defRPr/>
            </a:pPr>
            <a:r>
              <a:rPr dirty="0"/>
              <a:t>Edition : Juillet 2008 - 144 pages - ISBN : 1921523220</a:t>
            </a:r>
            <a:endParaRPr u="sng" dirty="0">
              <a:solidFill>
                <a:schemeClr val="tx2"/>
              </a:solidFill>
            </a:endParaRPr>
          </a:p>
        </p:txBody>
      </p:sp>
      <p:pic>
        <p:nvPicPr>
          <p:cNvPr id="1679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304" y="1768475"/>
            <a:ext cx="116205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6552" y="1412775"/>
            <a:ext cx="3824111" cy="3816425"/>
          </a:xfrm>
        </p:spPr>
        <p:txBody>
          <a:bodyPr/>
          <a:lstStyle/>
          <a:p>
            <a:pPr algn="ctr"/>
            <a:r>
              <a:rPr lang="fr-FR" dirty="0"/>
              <a:t>Questions?</a:t>
            </a:r>
          </a:p>
        </p:txBody>
      </p:sp>
    </p:spTree>
    <p:extLst>
      <p:ext uri="{BB962C8B-B14F-4D97-AF65-F5344CB8AC3E}">
        <p14:creationId xmlns:p14="http://schemas.microsoft.com/office/powerpoint/2010/main" val="2920869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a:t>Sommaire </a:t>
            </a:r>
          </a:p>
        </p:txBody>
      </p:sp>
      <p:sp>
        <p:nvSpPr>
          <p:cNvPr id="3" name="Espace réservé du contenu 2"/>
          <p:cNvSpPr>
            <a:spLocks noGrp="1"/>
          </p:cNvSpPr>
          <p:nvPr>
            <p:ph sz="half" idx="1"/>
          </p:nvPr>
        </p:nvSpPr>
        <p:spPr>
          <a:xfrm>
            <a:off x="388055" y="1772816"/>
            <a:ext cx="8389056" cy="4749800"/>
          </a:xfrm>
        </p:spPr>
        <p:txBody>
          <a:bodyPr rtlCol="0">
            <a:normAutofit lnSpcReduction="10000"/>
          </a:bodyPr>
          <a:lstStyle/>
          <a:p>
            <a:pPr fontAlgn="auto">
              <a:spcAft>
                <a:spcPts val="0"/>
              </a:spcAft>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a:t>
            </a:r>
            <a:r>
              <a:rPr b="1" dirty="0">
                <a:effectLst>
                  <a:outerShdw blurRad="38100" dist="38100" dir="2700000" algn="tl">
                    <a:srgbClr val="000000">
                      <a:alpha val="43137"/>
                    </a:srgbClr>
                  </a:outerShdw>
                </a:effectLst>
              </a:rPr>
              <a:t>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Développement de service web REST </a:t>
            </a:r>
            <a:r>
              <a:rPr dirty="0" err="1"/>
              <a:t>av</a:t>
            </a:r>
            <a:r>
              <a:rPr lang="fr-FR" dirty="0"/>
              <a:t>e</a:t>
            </a:r>
            <a:r>
              <a:rPr dirty="0"/>
              <a:t>c 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la gestion des </a:t>
            </a:r>
            <a:r>
              <a:rPr dirty="0" err="1"/>
              <a:t>Persistance</a:t>
            </a:r>
            <a:r>
              <a:rPr lang="fr-FR" dirty="0"/>
              <a:t>s</a:t>
            </a:r>
            <a:r>
              <a:rPr dirty="0"/>
              <a:t> dans 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extLst>
      <p:ext uri="{BB962C8B-B14F-4D97-AF65-F5344CB8AC3E}">
        <p14:creationId xmlns:p14="http://schemas.microsoft.com/office/powerpoint/2010/main" val="26425183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6"/>
          <p:cNvSpPr txBox="1">
            <a:spLocks noChangeArrowheads="1"/>
          </p:cNvSpPr>
          <p:nvPr/>
        </p:nvSpPr>
        <p:spPr bwMode="auto">
          <a:xfrm>
            <a:off x="1181100" y="2363788"/>
            <a:ext cx="67818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Chapitre 3 </a:t>
            </a:r>
          </a:p>
          <a:p>
            <a:pPr algn="ctr" eaLnBrk="1" hangingPunct="1">
              <a:spcBef>
                <a:spcPct val="0"/>
              </a:spcBef>
              <a:buFontTx/>
              <a:buNone/>
            </a:pPr>
            <a:r>
              <a:rPr lang="fr-FR" altLang="fr-FR" sz="7200" dirty="0"/>
              <a:t>Service Web </a:t>
            </a:r>
            <a:r>
              <a:rPr lang="fr-FR" altLang="fr-FR" sz="7200" dirty="0" err="1"/>
              <a:t>Rest</a:t>
            </a:r>
            <a:endParaRPr lang="fr-FR" altLang="fr-FR" sz="7200" dirty="0"/>
          </a:p>
          <a:p>
            <a:pPr algn="ctr" eaLnBrk="1" hangingPunct="1">
              <a:spcBef>
                <a:spcPct val="0"/>
              </a:spcBef>
              <a:buFontTx/>
              <a:buNone/>
            </a:pPr>
            <a:endParaRPr lang="fr-FR" altLang="fr-FR" sz="7200" dirty="0"/>
          </a:p>
        </p:txBody>
      </p:sp>
    </p:spTree>
    <p:extLst>
      <p:ext uri="{BB962C8B-B14F-4D97-AF65-F5344CB8AC3E}">
        <p14:creationId xmlns:p14="http://schemas.microsoft.com/office/powerpoint/2010/main" val="1899199142"/>
      </p:ext>
    </p:extLst>
  </p:cSld>
  <p:clrMapOvr>
    <a:masterClrMapping/>
  </p:clrMapOvr>
  <p:transition spd="slow">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466056" y="1988840"/>
            <a:ext cx="6211888" cy="4032448"/>
          </a:xfrm>
          <a:prstGeom prst="rect">
            <a:avLst/>
          </a:prstGeom>
        </p:spPr>
        <p:txBody>
          <a:bodyPr>
            <a:noAutofit/>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C’est quoi REST</a:t>
            </a:r>
          </a:p>
          <a:p>
            <a:pPr lvl="1">
              <a:spcBef>
                <a:spcPct val="0"/>
              </a:spcBef>
              <a:buClr>
                <a:schemeClr val="accent2"/>
              </a:buClr>
              <a:buFont typeface="Wingdings" panose="05000000000000000000" pitchFamily="2" charset="2"/>
              <a:buChar char="Ø"/>
              <a:defRPr/>
            </a:pPr>
            <a:r>
              <a:rPr altLang="fr-FR" sz="2000" dirty="0">
                <a:solidFill>
                  <a:srgbClr val="002060"/>
                </a:solidFill>
                <a:latin typeface="Arial" panose="020B0604020202020204" pitchFamily="34" charset="0"/>
                <a:cs typeface="Arial" panose="020B0604020202020204" pitchFamily="34" charset="0"/>
              </a:rPr>
              <a:t>Ressources</a:t>
            </a:r>
            <a:endParaRPr altLang="fr-FR" sz="28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2000" dirty="0">
                <a:solidFill>
                  <a:srgbClr val="002060"/>
                </a:solidFill>
                <a:latin typeface="Arial" panose="020B0604020202020204" pitchFamily="34" charset="0"/>
                <a:cs typeface="Arial" panose="020B0604020202020204" pitchFamily="34" charset="0"/>
              </a:rPr>
              <a:t>Verbes</a:t>
            </a:r>
            <a:endParaRPr altLang="fr-FR" sz="28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2000" dirty="0">
                <a:solidFill>
                  <a:srgbClr val="002060"/>
                </a:solidFill>
                <a:latin typeface="Arial" panose="020B0604020202020204" pitchFamily="34" charset="0"/>
                <a:cs typeface="Arial" panose="020B0604020202020204" pitchFamily="34" charset="0"/>
              </a:rPr>
              <a:t>Représentations</a:t>
            </a:r>
          </a:p>
          <a:p>
            <a:pPr lvl="1">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Exemples</a:t>
            </a: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REST VS SOAP</a:t>
            </a: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2961820131"/>
      </p:ext>
    </p:extLst>
  </p:cSld>
  <p:clrMapOvr>
    <a:masterClrMapping/>
  </p:clrMapOvr>
  <p:transition spd="slow">
    <p:push/>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6"/>
          <p:cNvSpPr txBox="1">
            <a:spLocks noChangeArrowheads="1"/>
          </p:cNvSpPr>
          <p:nvPr/>
        </p:nvSpPr>
        <p:spPr bwMode="auto">
          <a:xfrm>
            <a:off x="1635125" y="2492375"/>
            <a:ext cx="5873750" cy="18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solidFill>
                  <a:srgbClr val="002060"/>
                </a:solidFill>
              </a:rPr>
              <a:t>C’est quoi REST</a:t>
            </a:r>
          </a:p>
        </p:txBody>
      </p:sp>
    </p:spTree>
    <p:extLst>
      <p:ext uri="{BB962C8B-B14F-4D97-AF65-F5344CB8AC3E}">
        <p14:creationId xmlns:p14="http://schemas.microsoft.com/office/powerpoint/2010/main" val="58152414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custDataLst>
              <p:tags r:id="rId2"/>
            </p:custDataLst>
          </p:nvPr>
        </p:nvSpPr>
        <p:spPr/>
        <p:txBody>
          <a:bodyPr/>
          <a:lstStyle/>
          <a:p>
            <a:r>
              <a:rPr altLang="fr-FR"/>
              <a:t>Logistique</a:t>
            </a:r>
          </a:p>
        </p:txBody>
      </p:sp>
      <p:grpSp>
        <p:nvGrpSpPr>
          <p:cNvPr id="5" name="Groupe 4"/>
          <p:cNvGrpSpPr/>
          <p:nvPr/>
        </p:nvGrpSpPr>
        <p:grpSpPr>
          <a:xfrm>
            <a:off x="736603" y="2275693"/>
            <a:ext cx="7670794" cy="3457563"/>
            <a:chOff x="862019" y="2016137"/>
            <a:chExt cx="7670794" cy="3457563"/>
          </a:xfrm>
        </p:grpSpPr>
        <p:sp>
          <p:nvSpPr>
            <p:cNvPr id="10243" name="Rectangle 5"/>
            <p:cNvSpPr>
              <a:spLocks noChangeArrowheads="1"/>
            </p:cNvSpPr>
            <p:nvPr/>
          </p:nvSpPr>
          <p:spPr bwMode="auto">
            <a:xfrm>
              <a:off x="1811340" y="2203081"/>
              <a:ext cx="396619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 typeface="Wingdings" panose="05000000000000000000" pitchFamily="2" charset="2"/>
                <a:buNone/>
              </a:pPr>
              <a:r>
                <a:rPr lang="fr-FR" altLang="fr-FR" sz="2400" b="1" dirty="0"/>
                <a:t>Pause en milieu de session</a:t>
              </a:r>
            </a:p>
          </p:txBody>
        </p:sp>
        <p:sp>
          <p:nvSpPr>
            <p:cNvPr id="10244" name="Rectangle 6"/>
            <p:cNvSpPr>
              <a:spLocks noChangeArrowheads="1"/>
            </p:cNvSpPr>
            <p:nvPr/>
          </p:nvSpPr>
          <p:spPr bwMode="auto">
            <a:xfrm>
              <a:off x="1908175" y="2913658"/>
              <a:ext cx="59769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 typeface="Wingdings" panose="05000000000000000000" pitchFamily="2" charset="2"/>
                <a:buNone/>
              </a:pPr>
              <a:r>
                <a:rPr lang="fr-FR" altLang="fr-FR" sz="2400" b="1" dirty="0"/>
                <a:t>Vos questions sont les bienvenues.</a:t>
              </a:r>
            </a:p>
            <a:p>
              <a:pPr>
                <a:spcBef>
                  <a:spcPct val="0"/>
                </a:spcBef>
                <a:buFont typeface="Wingdings" panose="05000000000000000000" pitchFamily="2" charset="2"/>
                <a:buNone/>
              </a:pPr>
              <a:r>
                <a:rPr lang="fr-FR" altLang="fr-FR" sz="2400" b="1" dirty="0"/>
                <a:t>N’hésitez pas ! </a:t>
              </a:r>
            </a:p>
          </p:txBody>
        </p:sp>
        <p:sp>
          <p:nvSpPr>
            <p:cNvPr id="10245" name="Rectangle 7"/>
            <p:cNvSpPr>
              <a:spLocks noChangeArrowheads="1"/>
            </p:cNvSpPr>
            <p:nvPr/>
          </p:nvSpPr>
          <p:spPr bwMode="auto">
            <a:xfrm>
              <a:off x="1908175" y="3768733"/>
              <a:ext cx="6624638"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 typeface="Wingdings" panose="05000000000000000000" pitchFamily="2" charset="2"/>
                <a:buNone/>
              </a:pPr>
              <a:r>
                <a:rPr lang="fr-FR" altLang="fr-FR" sz="2400" b="1" dirty="0"/>
                <a:t>Feuille d’évaluation à remettre remplie en fin de session</a:t>
              </a:r>
            </a:p>
          </p:txBody>
        </p:sp>
        <p:sp>
          <p:nvSpPr>
            <p:cNvPr id="10246" name="Rectangle 10"/>
            <p:cNvSpPr>
              <a:spLocks noChangeArrowheads="1"/>
            </p:cNvSpPr>
            <p:nvPr/>
          </p:nvSpPr>
          <p:spPr bwMode="auto">
            <a:xfrm>
              <a:off x="1908173" y="4794699"/>
              <a:ext cx="4932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 typeface="Wingdings" panose="05000000000000000000" pitchFamily="2" charset="2"/>
                <a:buNone/>
              </a:pPr>
              <a:r>
                <a:rPr lang="fr-FR" altLang="fr-FR" sz="2400" b="1" dirty="0"/>
                <a:t>Merci d’éteindre vos téléphones</a:t>
              </a:r>
            </a:p>
          </p:txBody>
        </p:sp>
        <p:grpSp>
          <p:nvGrpSpPr>
            <p:cNvPr id="10247" name="Group 21"/>
            <p:cNvGrpSpPr>
              <a:grpSpLocks/>
            </p:cNvGrpSpPr>
            <p:nvPr/>
          </p:nvGrpSpPr>
          <p:grpSpPr bwMode="auto">
            <a:xfrm>
              <a:off x="862019" y="4598988"/>
              <a:ext cx="758825" cy="874712"/>
              <a:chOff x="3216" y="3145"/>
              <a:chExt cx="478" cy="551"/>
            </a:xfrm>
          </p:grpSpPr>
          <p:sp>
            <p:nvSpPr>
              <p:cNvPr id="10267" name="AutoShape 22"/>
              <p:cNvSpPr>
                <a:spLocks noChangeArrowheads="1"/>
              </p:cNvSpPr>
              <p:nvPr/>
            </p:nvSpPr>
            <p:spPr bwMode="auto">
              <a:xfrm>
                <a:off x="3218" y="3190"/>
                <a:ext cx="476" cy="461"/>
              </a:xfrm>
              <a:prstGeom prst="roundRect">
                <a:avLst>
                  <a:gd name="adj" fmla="val 12421"/>
                </a:avLst>
              </a:prstGeom>
              <a:solidFill>
                <a:srgbClr val="FFFFFF"/>
              </a:solidFill>
              <a:ln w="3175">
                <a:solidFill>
                  <a:srgbClr val="000000"/>
                </a:solidFill>
                <a:round/>
                <a:headEnd/>
                <a:tailEnd/>
              </a:ln>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nvGrpSpPr>
              <p:cNvPr id="10268" name="Group 23"/>
              <p:cNvGrpSpPr>
                <a:grpSpLocks/>
              </p:cNvGrpSpPr>
              <p:nvPr/>
            </p:nvGrpSpPr>
            <p:grpSpPr bwMode="auto">
              <a:xfrm>
                <a:off x="3374" y="3228"/>
                <a:ext cx="161" cy="385"/>
                <a:chOff x="3374" y="3228"/>
                <a:chExt cx="161" cy="385"/>
              </a:xfrm>
            </p:grpSpPr>
            <p:sp>
              <p:nvSpPr>
                <p:cNvPr id="10270" name="Freeform 24"/>
                <p:cNvSpPr>
                  <a:spLocks/>
                </p:cNvSpPr>
                <p:nvPr/>
              </p:nvSpPr>
              <p:spPr bwMode="auto">
                <a:xfrm>
                  <a:off x="3374" y="3228"/>
                  <a:ext cx="96" cy="385"/>
                </a:xfrm>
                <a:custGeom>
                  <a:avLst/>
                  <a:gdLst>
                    <a:gd name="T0" fmla="*/ 0 w 479"/>
                    <a:gd name="T1" fmla="*/ 0 h 1921"/>
                    <a:gd name="T2" fmla="*/ 0 w 479"/>
                    <a:gd name="T3" fmla="*/ 0 h 1921"/>
                    <a:gd name="T4" fmla="*/ 0 w 479"/>
                    <a:gd name="T5" fmla="*/ 0 h 1921"/>
                    <a:gd name="T6" fmla="*/ 0 w 479"/>
                    <a:gd name="T7" fmla="*/ 0 h 1921"/>
                    <a:gd name="T8" fmla="*/ 0 w 479"/>
                    <a:gd name="T9" fmla="*/ 0 h 1921"/>
                    <a:gd name="T10" fmla="*/ 0 w 479"/>
                    <a:gd name="T11" fmla="*/ 0 h 1921"/>
                    <a:gd name="T12" fmla="*/ 0 w 479"/>
                    <a:gd name="T13" fmla="*/ 0 h 1921"/>
                    <a:gd name="T14" fmla="*/ 0 w 479"/>
                    <a:gd name="T15" fmla="*/ 0 h 1921"/>
                    <a:gd name="T16" fmla="*/ 0 w 479"/>
                    <a:gd name="T17" fmla="*/ 0 h 1921"/>
                    <a:gd name="T18" fmla="*/ 0 w 479"/>
                    <a:gd name="T19" fmla="*/ 0 h 1921"/>
                    <a:gd name="T20" fmla="*/ 0 w 479"/>
                    <a:gd name="T21" fmla="*/ 0 h 1921"/>
                    <a:gd name="T22" fmla="*/ 0 w 479"/>
                    <a:gd name="T23" fmla="*/ 0 h 1921"/>
                    <a:gd name="T24" fmla="*/ 0 w 479"/>
                    <a:gd name="T25" fmla="*/ 0 h 1921"/>
                    <a:gd name="T26" fmla="*/ 0 w 479"/>
                    <a:gd name="T27" fmla="*/ 0 h 1921"/>
                    <a:gd name="T28" fmla="*/ 0 w 479"/>
                    <a:gd name="T29" fmla="*/ 0 h 1921"/>
                    <a:gd name="T30" fmla="*/ 0 w 479"/>
                    <a:gd name="T31" fmla="*/ 0 h 1921"/>
                    <a:gd name="T32" fmla="*/ 0 w 479"/>
                    <a:gd name="T33" fmla="*/ 0 h 1921"/>
                    <a:gd name="T34" fmla="*/ 0 w 479"/>
                    <a:gd name="T35" fmla="*/ 1 h 1921"/>
                    <a:gd name="T36" fmla="*/ 0 w 479"/>
                    <a:gd name="T37" fmla="*/ 1 h 1921"/>
                    <a:gd name="T38" fmla="*/ 0 w 479"/>
                    <a:gd name="T39" fmla="*/ 1 h 1921"/>
                    <a:gd name="T40" fmla="*/ 0 w 479"/>
                    <a:gd name="T41" fmla="*/ 1 h 1921"/>
                    <a:gd name="T42" fmla="*/ 0 w 479"/>
                    <a:gd name="T43" fmla="*/ 1 h 1921"/>
                    <a:gd name="T44" fmla="*/ 0 w 479"/>
                    <a:gd name="T45" fmla="*/ 1 h 1921"/>
                    <a:gd name="T46" fmla="*/ 0 w 479"/>
                    <a:gd name="T47" fmla="*/ 1 h 1921"/>
                    <a:gd name="T48" fmla="*/ 0 w 479"/>
                    <a:gd name="T49" fmla="*/ 1 h 1921"/>
                    <a:gd name="T50" fmla="*/ 0 w 479"/>
                    <a:gd name="T51" fmla="*/ 1 h 1921"/>
                    <a:gd name="T52" fmla="*/ 0 w 479"/>
                    <a:gd name="T53" fmla="*/ 0 h 1921"/>
                    <a:gd name="T54" fmla="*/ 0 w 479"/>
                    <a:gd name="T55" fmla="*/ 0 h 1921"/>
                    <a:gd name="T56" fmla="*/ 0 w 479"/>
                    <a:gd name="T57" fmla="*/ 0 h 1921"/>
                    <a:gd name="T58" fmla="*/ 0 w 479"/>
                    <a:gd name="T59" fmla="*/ 0 h 1921"/>
                    <a:gd name="T60" fmla="*/ 0 w 479"/>
                    <a:gd name="T61" fmla="*/ 0 h 1921"/>
                    <a:gd name="T62" fmla="*/ 0 w 479"/>
                    <a:gd name="T63" fmla="*/ 0 h 1921"/>
                    <a:gd name="T64" fmla="*/ 0 w 479"/>
                    <a:gd name="T65" fmla="*/ 0 h 1921"/>
                    <a:gd name="T66" fmla="*/ 0 w 479"/>
                    <a:gd name="T67" fmla="*/ 0 h 1921"/>
                    <a:gd name="T68" fmla="*/ 0 w 479"/>
                    <a:gd name="T69" fmla="*/ 0 h 1921"/>
                    <a:gd name="T70" fmla="*/ 0 w 479"/>
                    <a:gd name="T71" fmla="*/ 0 h 1921"/>
                    <a:gd name="T72" fmla="*/ 0 w 479"/>
                    <a:gd name="T73" fmla="*/ 0 h 1921"/>
                    <a:gd name="T74" fmla="*/ 0 w 479"/>
                    <a:gd name="T75" fmla="*/ 0 h 1921"/>
                    <a:gd name="T76" fmla="*/ 0 w 479"/>
                    <a:gd name="T77" fmla="*/ 0 h 1921"/>
                    <a:gd name="T78" fmla="*/ 0 w 479"/>
                    <a:gd name="T79" fmla="*/ 0 h 1921"/>
                    <a:gd name="T80" fmla="*/ 0 w 479"/>
                    <a:gd name="T81" fmla="*/ 0 h 1921"/>
                    <a:gd name="T82" fmla="*/ 0 w 479"/>
                    <a:gd name="T83" fmla="*/ 0 h 1921"/>
                    <a:gd name="T84" fmla="*/ 0 w 479"/>
                    <a:gd name="T85" fmla="*/ 0 h 1921"/>
                    <a:gd name="T86" fmla="*/ 0 w 479"/>
                    <a:gd name="T87" fmla="*/ 0 h 1921"/>
                    <a:gd name="T88" fmla="*/ 0 w 479"/>
                    <a:gd name="T89" fmla="*/ 0 h 19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9" h="1921">
                      <a:moveTo>
                        <a:pt x="479" y="528"/>
                      </a:moveTo>
                      <a:lnTo>
                        <a:pt x="467" y="532"/>
                      </a:lnTo>
                      <a:lnTo>
                        <a:pt x="456" y="537"/>
                      </a:lnTo>
                      <a:lnTo>
                        <a:pt x="447" y="542"/>
                      </a:lnTo>
                      <a:lnTo>
                        <a:pt x="441" y="547"/>
                      </a:lnTo>
                      <a:lnTo>
                        <a:pt x="435" y="553"/>
                      </a:lnTo>
                      <a:lnTo>
                        <a:pt x="428" y="560"/>
                      </a:lnTo>
                      <a:lnTo>
                        <a:pt x="418" y="571"/>
                      </a:lnTo>
                      <a:lnTo>
                        <a:pt x="409" y="583"/>
                      </a:lnTo>
                      <a:lnTo>
                        <a:pt x="400" y="596"/>
                      </a:lnTo>
                      <a:lnTo>
                        <a:pt x="393" y="608"/>
                      </a:lnTo>
                      <a:lnTo>
                        <a:pt x="387" y="620"/>
                      </a:lnTo>
                      <a:lnTo>
                        <a:pt x="380" y="635"/>
                      </a:lnTo>
                      <a:lnTo>
                        <a:pt x="375" y="646"/>
                      </a:lnTo>
                      <a:lnTo>
                        <a:pt x="370" y="661"/>
                      </a:lnTo>
                      <a:lnTo>
                        <a:pt x="362" y="684"/>
                      </a:lnTo>
                      <a:lnTo>
                        <a:pt x="355" y="708"/>
                      </a:lnTo>
                      <a:lnTo>
                        <a:pt x="347" y="744"/>
                      </a:lnTo>
                      <a:lnTo>
                        <a:pt x="340" y="777"/>
                      </a:lnTo>
                      <a:lnTo>
                        <a:pt x="335" y="807"/>
                      </a:lnTo>
                      <a:lnTo>
                        <a:pt x="332" y="839"/>
                      </a:lnTo>
                      <a:lnTo>
                        <a:pt x="328" y="868"/>
                      </a:lnTo>
                      <a:lnTo>
                        <a:pt x="327" y="894"/>
                      </a:lnTo>
                      <a:lnTo>
                        <a:pt x="325" y="923"/>
                      </a:lnTo>
                      <a:lnTo>
                        <a:pt x="325" y="951"/>
                      </a:lnTo>
                      <a:lnTo>
                        <a:pt x="325" y="995"/>
                      </a:lnTo>
                      <a:lnTo>
                        <a:pt x="326" y="1020"/>
                      </a:lnTo>
                      <a:lnTo>
                        <a:pt x="328" y="1049"/>
                      </a:lnTo>
                      <a:lnTo>
                        <a:pt x="330" y="1076"/>
                      </a:lnTo>
                      <a:lnTo>
                        <a:pt x="333" y="1095"/>
                      </a:lnTo>
                      <a:lnTo>
                        <a:pt x="335" y="1117"/>
                      </a:lnTo>
                      <a:lnTo>
                        <a:pt x="339" y="1140"/>
                      </a:lnTo>
                      <a:lnTo>
                        <a:pt x="342" y="1162"/>
                      </a:lnTo>
                      <a:lnTo>
                        <a:pt x="348" y="1182"/>
                      </a:lnTo>
                      <a:lnTo>
                        <a:pt x="352" y="1201"/>
                      </a:lnTo>
                      <a:lnTo>
                        <a:pt x="357" y="1221"/>
                      </a:lnTo>
                      <a:lnTo>
                        <a:pt x="362" y="1239"/>
                      </a:lnTo>
                      <a:lnTo>
                        <a:pt x="367" y="1255"/>
                      </a:lnTo>
                      <a:lnTo>
                        <a:pt x="373" y="1273"/>
                      </a:lnTo>
                      <a:lnTo>
                        <a:pt x="380" y="1288"/>
                      </a:lnTo>
                      <a:lnTo>
                        <a:pt x="388" y="1304"/>
                      </a:lnTo>
                      <a:lnTo>
                        <a:pt x="396" y="1319"/>
                      </a:lnTo>
                      <a:lnTo>
                        <a:pt x="404" y="1332"/>
                      </a:lnTo>
                      <a:lnTo>
                        <a:pt x="412" y="1345"/>
                      </a:lnTo>
                      <a:lnTo>
                        <a:pt x="420" y="1356"/>
                      </a:lnTo>
                      <a:lnTo>
                        <a:pt x="429" y="1366"/>
                      </a:lnTo>
                      <a:lnTo>
                        <a:pt x="438" y="1374"/>
                      </a:lnTo>
                      <a:lnTo>
                        <a:pt x="448" y="1382"/>
                      </a:lnTo>
                      <a:lnTo>
                        <a:pt x="457" y="1387"/>
                      </a:lnTo>
                      <a:lnTo>
                        <a:pt x="464" y="1390"/>
                      </a:lnTo>
                      <a:lnTo>
                        <a:pt x="476" y="1393"/>
                      </a:lnTo>
                      <a:lnTo>
                        <a:pt x="476" y="1921"/>
                      </a:lnTo>
                      <a:lnTo>
                        <a:pt x="467" y="1920"/>
                      </a:lnTo>
                      <a:lnTo>
                        <a:pt x="454" y="1920"/>
                      </a:lnTo>
                      <a:lnTo>
                        <a:pt x="439" y="1918"/>
                      </a:lnTo>
                      <a:lnTo>
                        <a:pt x="426" y="1915"/>
                      </a:lnTo>
                      <a:lnTo>
                        <a:pt x="413" y="1912"/>
                      </a:lnTo>
                      <a:lnTo>
                        <a:pt x="400" y="1908"/>
                      </a:lnTo>
                      <a:lnTo>
                        <a:pt x="388" y="1904"/>
                      </a:lnTo>
                      <a:lnTo>
                        <a:pt x="375" y="1899"/>
                      </a:lnTo>
                      <a:lnTo>
                        <a:pt x="362" y="1893"/>
                      </a:lnTo>
                      <a:lnTo>
                        <a:pt x="348" y="1885"/>
                      </a:lnTo>
                      <a:lnTo>
                        <a:pt x="336" y="1879"/>
                      </a:lnTo>
                      <a:lnTo>
                        <a:pt x="325" y="1871"/>
                      </a:lnTo>
                      <a:lnTo>
                        <a:pt x="313" y="1861"/>
                      </a:lnTo>
                      <a:lnTo>
                        <a:pt x="300" y="1852"/>
                      </a:lnTo>
                      <a:lnTo>
                        <a:pt x="290" y="1844"/>
                      </a:lnTo>
                      <a:lnTo>
                        <a:pt x="277" y="1834"/>
                      </a:lnTo>
                      <a:lnTo>
                        <a:pt x="266" y="1822"/>
                      </a:lnTo>
                      <a:lnTo>
                        <a:pt x="255" y="1811"/>
                      </a:lnTo>
                      <a:lnTo>
                        <a:pt x="244" y="1801"/>
                      </a:lnTo>
                      <a:lnTo>
                        <a:pt x="234" y="1788"/>
                      </a:lnTo>
                      <a:lnTo>
                        <a:pt x="225" y="1776"/>
                      </a:lnTo>
                      <a:lnTo>
                        <a:pt x="214" y="1763"/>
                      </a:lnTo>
                      <a:lnTo>
                        <a:pt x="205" y="1751"/>
                      </a:lnTo>
                      <a:lnTo>
                        <a:pt x="192" y="1732"/>
                      </a:lnTo>
                      <a:lnTo>
                        <a:pt x="171" y="1696"/>
                      </a:lnTo>
                      <a:lnTo>
                        <a:pt x="149" y="1659"/>
                      </a:lnTo>
                      <a:lnTo>
                        <a:pt x="130" y="1619"/>
                      </a:lnTo>
                      <a:lnTo>
                        <a:pt x="109" y="1571"/>
                      </a:lnTo>
                      <a:lnTo>
                        <a:pt x="94" y="1531"/>
                      </a:lnTo>
                      <a:lnTo>
                        <a:pt x="79" y="1491"/>
                      </a:lnTo>
                      <a:lnTo>
                        <a:pt x="67" y="1455"/>
                      </a:lnTo>
                      <a:lnTo>
                        <a:pt x="58" y="1421"/>
                      </a:lnTo>
                      <a:lnTo>
                        <a:pt x="49" y="1384"/>
                      </a:lnTo>
                      <a:lnTo>
                        <a:pt x="43" y="1355"/>
                      </a:lnTo>
                      <a:lnTo>
                        <a:pt x="37" y="1331"/>
                      </a:lnTo>
                      <a:lnTo>
                        <a:pt x="33" y="1309"/>
                      </a:lnTo>
                      <a:lnTo>
                        <a:pt x="28" y="1285"/>
                      </a:lnTo>
                      <a:lnTo>
                        <a:pt x="7" y="1120"/>
                      </a:lnTo>
                      <a:lnTo>
                        <a:pt x="3" y="1080"/>
                      </a:lnTo>
                      <a:lnTo>
                        <a:pt x="2" y="1043"/>
                      </a:lnTo>
                      <a:lnTo>
                        <a:pt x="1" y="1000"/>
                      </a:lnTo>
                      <a:lnTo>
                        <a:pt x="0" y="951"/>
                      </a:lnTo>
                      <a:lnTo>
                        <a:pt x="1" y="902"/>
                      </a:lnTo>
                      <a:lnTo>
                        <a:pt x="2" y="862"/>
                      </a:lnTo>
                      <a:lnTo>
                        <a:pt x="5" y="823"/>
                      </a:lnTo>
                      <a:lnTo>
                        <a:pt x="8" y="786"/>
                      </a:lnTo>
                      <a:lnTo>
                        <a:pt x="12" y="745"/>
                      </a:lnTo>
                      <a:lnTo>
                        <a:pt x="18" y="701"/>
                      </a:lnTo>
                      <a:lnTo>
                        <a:pt x="25" y="653"/>
                      </a:lnTo>
                      <a:lnTo>
                        <a:pt x="32" y="613"/>
                      </a:lnTo>
                      <a:lnTo>
                        <a:pt x="40" y="575"/>
                      </a:lnTo>
                      <a:lnTo>
                        <a:pt x="49" y="535"/>
                      </a:lnTo>
                      <a:lnTo>
                        <a:pt x="59" y="495"/>
                      </a:lnTo>
                      <a:lnTo>
                        <a:pt x="72" y="450"/>
                      </a:lnTo>
                      <a:lnTo>
                        <a:pt x="83" y="415"/>
                      </a:lnTo>
                      <a:lnTo>
                        <a:pt x="96" y="383"/>
                      </a:lnTo>
                      <a:lnTo>
                        <a:pt x="110" y="344"/>
                      </a:lnTo>
                      <a:lnTo>
                        <a:pt x="124" y="311"/>
                      </a:lnTo>
                      <a:lnTo>
                        <a:pt x="139" y="283"/>
                      </a:lnTo>
                      <a:lnTo>
                        <a:pt x="150" y="260"/>
                      </a:lnTo>
                      <a:lnTo>
                        <a:pt x="163" y="238"/>
                      </a:lnTo>
                      <a:lnTo>
                        <a:pt x="173" y="220"/>
                      </a:lnTo>
                      <a:lnTo>
                        <a:pt x="184" y="203"/>
                      </a:lnTo>
                      <a:lnTo>
                        <a:pt x="195" y="186"/>
                      </a:lnTo>
                      <a:lnTo>
                        <a:pt x="207" y="168"/>
                      </a:lnTo>
                      <a:lnTo>
                        <a:pt x="220" y="150"/>
                      </a:lnTo>
                      <a:lnTo>
                        <a:pt x="234" y="132"/>
                      </a:lnTo>
                      <a:lnTo>
                        <a:pt x="246" y="118"/>
                      </a:lnTo>
                      <a:lnTo>
                        <a:pt x="262" y="102"/>
                      </a:lnTo>
                      <a:lnTo>
                        <a:pt x="277" y="87"/>
                      </a:lnTo>
                      <a:lnTo>
                        <a:pt x="293" y="73"/>
                      </a:lnTo>
                      <a:lnTo>
                        <a:pt x="308" y="62"/>
                      </a:lnTo>
                      <a:lnTo>
                        <a:pt x="325" y="49"/>
                      </a:lnTo>
                      <a:lnTo>
                        <a:pt x="341" y="39"/>
                      </a:lnTo>
                      <a:lnTo>
                        <a:pt x="360" y="28"/>
                      </a:lnTo>
                      <a:lnTo>
                        <a:pt x="371" y="23"/>
                      </a:lnTo>
                      <a:lnTo>
                        <a:pt x="390" y="15"/>
                      </a:lnTo>
                      <a:lnTo>
                        <a:pt x="404" y="10"/>
                      </a:lnTo>
                      <a:lnTo>
                        <a:pt x="416" y="7"/>
                      </a:lnTo>
                      <a:lnTo>
                        <a:pt x="429" y="3"/>
                      </a:lnTo>
                      <a:lnTo>
                        <a:pt x="439" y="2"/>
                      </a:lnTo>
                      <a:lnTo>
                        <a:pt x="451" y="1"/>
                      </a:lnTo>
                      <a:lnTo>
                        <a:pt x="465" y="0"/>
                      </a:lnTo>
                      <a:lnTo>
                        <a:pt x="479" y="0"/>
                      </a:lnTo>
                      <a:lnTo>
                        <a:pt x="479" y="5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0271" name="Group 25"/>
                <p:cNvGrpSpPr>
                  <a:grpSpLocks/>
                </p:cNvGrpSpPr>
                <p:nvPr/>
              </p:nvGrpSpPr>
              <p:grpSpPr bwMode="auto">
                <a:xfrm>
                  <a:off x="3477" y="3228"/>
                  <a:ext cx="44" cy="106"/>
                  <a:chOff x="3477" y="3228"/>
                  <a:chExt cx="44" cy="106"/>
                </a:xfrm>
              </p:grpSpPr>
              <p:sp>
                <p:nvSpPr>
                  <p:cNvPr id="10275" name="AutoShape 26"/>
                  <p:cNvSpPr>
                    <a:spLocks noChangeArrowheads="1"/>
                  </p:cNvSpPr>
                  <p:nvPr/>
                </p:nvSpPr>
                <p:spPr bwMode="auto">
                  <a:xfrm>
                    <a:off x="3492" y="3228"/>
                    <a:ext cx="29" cy="106"/>
                  </a:xfrm>
                  <a:prstGeom prst="roundRect">
                    <a:avLst>
                      <a:gd name="adj" fmla="val 16398"/>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76" name="Rectangle 27"/>
                  <p:cNvSpPr>
                    <a:spLocks noChangeArrowheads="1"/>
                  </p:cNvSpPr>
                  <p:nvPr/>
                </p:nvSpPr>
                <p:spPr bwMode="auto">
                  <a:xfrm>
                    <a:off x="3477" y="3228"/>
                    <a:ext cx="19" cy="1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nvGrpSpPr>
                <p:cNvPr id="10272" name="Group 28"/>
                <p:cNvGrpSpPr>
                  <a:grpSpLocks/>
                </p:cNvGrpSpPr>
                <p:nvPr/>
              </p:nvGrpSpPr>
              <p:grpSpPr bwMode="auto">
                <a:xfrm>
                  <a:off x="3476" y="3506"/>
                  <a:ext cx="59" cy="107"/>
                  <a:chOff x="3476" y="3506"/>
                  <a:chExt cx="59" cy="107"/>
                </a:xfrm>
              </p:grpSpPr>
              <p:sp>
                <p:nvSpPr>
                  <p:cNvPr id="10273" name="AutoShape 29"/>
                  <p:cNvSpPr>
                    <a:spLocks noChangeArrowheads="1"/>
                  </p:cNvSpPr>
                  <p:nvPr/>
                </p:nvSpPr>
                <p:spPr bwMode="auto">
                  <a:xfrm>
                    <a:off x="3505" y="3506"/>
                    <a:ext cx="30" cy="107"/>
                  </a:xfrm>
                  <a:prstGeom prst="roundRect">
                    <a:avLst>
                      <a:gd name="adj" fmla="val 16144"/>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74" name="Rectangle 30"/>
                  <p:cNvSpPr>
                    <a:spLocks noChangeArrowheads="1"/>
                  </p:cNvSpPr>
                  <p:nvPr/>
                </p:nvSpPr>
                <p:spPr bwMode="auto">
                  <a:xfrm>
                    <a:off x="3476" y="3506"/>
                    <a:ext cx="41" cy="10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sp>
            <p:nvSpPr>
              <p:cNvPr id="10269" name="Freeform 31"/>
              <p:cNvSpPr>
                <a:spLocks/>
              </p:cNvSpPr>
              <p:nvPr/>
            </p:nvSpPr>
            <p:spPr bwMode="auto">
              <a:xfrm>
                <a:off x="3216" y="3145"/>
                <a:ext cx="462" cy="551"/>
              </a:xfrm>
              <a:custGeom>
                <a:avLst/>
                <a:gdLst>
                  <a:gd name="T0" fmla="*/ 1 w 1848"/>
                  <a:gd name="T1" fmla="*/ 2 h 2204"/>
                  <a:gd name="T2" fmla="*/ 0 w 1848"/>
                  <a:gd name="T3" fmla="*/ 2 h 2204"/>
                  <a:gd name="T4" fmla="*/ 0 w 1848"/>
                  <a:gd name="T5" fmla="*/ 2 h 2204"/>
                  <a:gd name="T6" fmla="*/ 0 w 1848"/>
                  <a:gd name="T7" fmla="*/ 2 h 2204"/>
                  <a:gd name="T8" fmla="*/ 0 w 1848"/>
                  <a:gd name="T9" fmla="*/ 2 h 2204"/>
                  <a:gd name="T10" fmla="*/ 0 w 1848"/>
                  <a:gd name="T11" fmla="*/ 2 h 2204"/>
                  <a:gd name="T12" fmla="*/ 0 w 1848"/>
                  <a:gd name="T13" fmla="*/ 2 h 2204"/>
                  <a:gd name="T14" fmla="*/ 0 w 1848"/>
                  <a:gd name="T15" fmla="*/ 2 h 2204"/>
                  <a:gd name="T16" fmla="*/ 0 w 1848"/>
                  <a:gd name="T17" fmla="*/ 2 h 2204"/>
                  <a:gd name="T18" fmla="*/ 0 w 1848"/>
                  <a:gd name="T19" fmla="*/ 2 h 2204"/>
                  <a:gd name="T20" fmla="*/ 1 w 1848"/>
                  <a:gd name="T21" fmla="*/ 2 h 2204"/>
                  <a:gd name="T22" fmla="*/ 1 w 1848"/>
                  <a:gd name="T23" fmla="*/ 1 h 2204"/>
                  <a:gd name="T24" fmla="*/ 1 w 1848"/>
                  <a:gd name="T25" fmla="*/ 1 h 2204"/>
                  <a:gd name="T26" fmla="*/ 0 w 1848"/>
                  <a:gd name="T27" fmla="*/ 0 h 2204"/>
                  <a:gd name="T28" fmla="*/ 0 w 1848"/>
                  <a:gd name="T29" fmla="*/ 0 h 2204"/>
                  <a:gd name="T30" fmla="*/ 0 w 1848"/>
                  <a:gd name="T31" fmla="*/ 0 h 2204"/>
                  <a:gd name="T32" fmla="*/ 0 w 1848"/>
                  <a:gd name="T33" fmla="*/ 0 h 2204"/>
                  <a:gd name="T34" fmla="*/ 0 w 1848"/>
                  <a:gd name="T35" fmla="*/ 0 h 2204"/>
                  <a:gd name="T36" fmla="*/ 1 w 1848"/>
                  <a:gd name="T37" fmla="*/ 0 h 2204"/>
                  <a:gd name="T38" fmla="*/ 1 w 1848"/>
                  <a:gd name="T39" fmla="*/ 0 h 2204"/>
                  <a:gd name="T40" fmla="*/ 1 w 1848"/>
                  <a:gd name="T41" fmla="*/ 0 h 2204"/>
                  <a:gd name="T42" fmla="*/ 1 w 1848"/>
                  <a:gd name="T43" fmla="*/ 1 h 2204"/>
                  <a:gd name="T44" fmla="*/ 1 w 1848"/>
                  <a:gd name="T45" fmla="*/ 1 h 2204"/>
                  <a:gd name="T46" fmla="*/ 1 w 1848"/>
                  <a:gd name="T47" fmla="*/ 1 h 2204"/>
                  <a:gd name="T48" fmla="*/ 2 w 1848"/>
                  <a:gd name="T49" fmla="*/ 0 h 2204"/>
                  <a:gd name="T50" fmla="*/ 2 w 1848"/>
                  <a:gd name="T51" fmla="*/ 0 h 2204"/>
                  <a:gd name="T52" fmla="*/ 2 w 1848"/>
                  <a:gd name="T53" fmla="*/ 0 h 2204"/>
                  <a:gd name="T54" fmla="*/ 2 w 1848"/>
                  <a:gd name="T55" fmla="*/ 0 h 2204"/>
                  <a:gd name="T56" fmla="*/ 2 w 1848"/>
                  <a:gd name="T57" fmla="*/ 0 h 2204"/>
                  <a:gd name="T58" fmla="*/ 2 w 1848"/>
                  <a:gd name="T59" fmla="*/ 0 h 2204"/>
                  <a:gd name="T60" fmla="*/ 2 w 1848"/>
                  <a:gd name="T61" fmla="*/ 0 h 2204"/>
                  <a:gd name="T62" fmla="*/ 2 w 1848"/>
                  <a:gd name="T63" fmla="*/ 0 h 2204"/>
                  <a:gd name="T64" fmla="*/ 2 w 1848"/>
                  <a:gd name="T65" fmla="*/ 0 h 2204"/>
                  <a:gd name="T66" fmla="*/ 2 w 1848"/>
                  <a:gd name="T67" fmla="*/ 0 h 2204"/>
                  <a:gd name="T68" fmla="*/ 2 w 1848"/>
                  <a:gd name="T69" fmla="*/ 0 h 2204"/>
                  <a:gd name="T70" fmla="*/ 1 w 1848"/>
                  <a:gd name="T71" fmla="*/ 1 h 2204"/>
                  <a:gd name="T72" fmla="*/ 1 w 1848"/>
                  <a:gd name="T73" fmla="*/ 1 h 2204"/>
                  <a:gd name="T74" fmla="*/ 2 w 1848"/>
                  <a:gd name="T75" fmla="*/ 2 h 2204"/>
                  <a:gd name="T76" fmla="*/ 2 w 1848"/>
                  <a:gd name="T77" fmla="*/ 2 h 2204"/>
                  <a:gd name="T78" fmla="*/ 2 w 1848"/>
                  <a:gd name="T79" fmla="*/ 2 h 2204"/>
                  <a:gd name="T80" fmla="*/ 2 w 1848"/>
                  <a:gd name="T81" fmla="*/ 2 h 2204"/>
                  <a:gd name="T82" fmla="*/ 2 w 1848"/>
                  <a:gd name="T83" fmla="*/ 2 h 2204"/>
                  <a:gd name="T84" fmla="*/ 2 w 1848"/>
                  <a:gd name="T85" fmla="*/ 2 h 2204"/>
                  <a:gd name="T86" fmla="*/ 2 w 1848"/>
                  <a:gd name="T87" fmla="*/ 2 h 2204"/>
                  <a:gd name="T88" fmla="*/ 2 w 1848"/>
                  <a:gd name="T89" fmla="*/ 2 h 2204"/>
                  <a:gd name="T90" fmla="*/ 1 w 1848"/>
                  <a:gd name="T91" fmla="*/ 2 h 2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848" h="2204">
                    <a:moveTo>
                      <a:pt x="934" y="1178"/>
                    </a:moveTo>
                    <a:lnTo>
                      <a:pt x="647" y="1520"/>
                    </a:lnTo>
                    <a:lnTo>
                      <a:pt x="416" y="1802"/>
                    </a:lnTo>
                    <a:lnTo>
                      <a:pt x="236" y="2027"/>
                    </a:lnTo>
                    <a:lnTo>
                      <a:pt x="110" y="2191"/>
                    </a:lnTo>
                    <a:lnTo>
                      <a:pt x="106" y="2197"/>
                    </a:lnTo>
                    <a:lnTo>
                      <a:pt x="100" y="2201"/>
                    </a:lnTo>
                    <a:lnTo>
                      <a:pt x="91" y="2203"/>
                    </a:lnTo>
                    <a:lnTo>
                      <a:pt x="80" y="2204"/>
                    </a:lnTo>
                    <a:lnTo>
                      <a:pt x="64" y="2200"/>
                    </a:lnTo>
                    <a:lnTo>
                      <a:pt x="51" y="2189"/>
                    </a:lnTo>
                    <a:lnTo>
                      <a:pt x="38" y="2173"/>
                    </a:lnTo>
                    <a:lnTo>
                      <a:pt x="30" y="2161"/>
                    </a:lnTo>
                    <a:lnTo>
                      <a:pt x="25" y="2149"/>
                    </a:lnTo>
                    <a:lnTo>
                      <a:pt x="14" y="2122"/>
                    </a:lnTo>
                    <a:lnTo>
                      <a:pt x="6" y="2094"/>
                    </a:lnTo>
                    <a:lnTo>
                      <a:pt x="1" y="2064"/>
                    </a:lnTo>
                    <a:lnTo>
                      <a:pt x="0" y="2035"/>
                    </a:lnTo>
                    <a:lnTo>
                      <a:pt x="3" y="2018"/>
                    </a:lnTo>
                    <a:lnTo>
                      <a:pt x="11" y="2006"/>
                    </a:lnTo>
                    <a:lnTo>
                      <a:pt x="243" y="1754"/>
                    </a:lnTo>
                    <a:lnTo>
                      <a:pt x="461" y="1510"/>
                    </a:lnTo>
                    <a:lnTo>
                      <a:pt x="666" y="1277"/>
                    </a:lnTo>
                    <a:lnTo>
                      <a:pt x="855" y="1055"/>
                    </a:lnTo>
                    <a:lnTo>
                      <a:pt x="701" y="828"/>
                    </a:lnTo>
                    <a:lnTo>
                      <a:pt x="551" y="612"/>
                    </a:lnTo>
                    <a:lnTo>
                      <a:pt x="403" y="410"/>
                    </a:lnTo>
                    <a:lnTo>
                      <a:pt x="258" y="217"/>
                    </a:lnTo>
                    <a:lnTo>
                      <a:pt x="161" y="86"/>
                    </a:lnTo>
                    <a:lnTo>
                      <a:pt x="164" y="73"/>
                    </a:lnTo>
                    <a:lnTo>
                      <a:pt x="176" y="58"/>
                    </a:lnTo>
                    <a:lnTo>
                      <a:pt x="193" y="45"/>
                    </a:lnTo>
                    <a:lnTo>
                      <a:pt x="218" y="30"/>
                    </a:lnTo>
                    <a:lnTo>
                      <a:pt x="245" y="17"/>
                    </a:lnTo>
                    <a:lnTo>
                      <a:pt x="273" y="7"/>
                    </a:lnTo>
                    <a:lnTo>
                      <a:pt x="299" y="2"/>
                    </a:lnTo>
                    <a:lnTo>
                      <a:pt x="325" y="0"/>
                    </a:lnTo>
                    <a:lnTo>
                      <a:pt x="347" y="2"/>
                    </a:lnTo>
                    <a:lnTo>
                      <a:pt x="366" y="6"/>
                    </a:lnTo>
                    <a:lnTo>
                      <a:pt x="399" y="45"/>
                    </a:lnTo>
                    <a:lnTo>
                      <a:pt x="429" y="88"/>
                    </a:lnTo>
                    <a:lnTo>
                      <a:pt x="468" y="147"/>
                    </a:lnTo>
                    <a:lnTo>
                      <a:pt x="691" y="485"/>
                    </a:lnTo>
                    <a:lnTo>
                      <a:pt x="838" y="701"/>
                    </a:lnTo>
                    <a:lnTo>
                      <a:pt x="1014" y="949"/>
                    </a:lnTo>
                    <a:lnTo>
                      <a:pt x="1113" y="827"/>
                    </a:lnTo>
                    <a:lnTo>
                      <a:pt x="1208" y="701"/>
                    </a:lnTo>
                    <a:lnTo>
                      <a:pt x="1300" y="572"/>
                    </a:lnTo>
                    <a:lnTo>
                      <a:pt x="1389" y="441"/>
                    </a:lnTo>
                    <a:lnTo>
                      <a:pt x="1469" y="315"/>
                    </a:lnTo>
                    <a:lnTo>
                      <a:pt x="1535" y="206"/>
                    </a:lnTo>
                    <a:lnTo>
                      <a:pt x="1586" y="111"/>
                    </a:lnTo>
                    <a:lnTo>
                      <a:pt x="1626" y="32"/>
                    </a:lnTo>
                    <a:lnTo>
                      <a:pt x="1631" y="18"/>
                    </a:lnTo>
                    <a:lnTo>
                      <a:pt x="1639" y="8"/>
                    </a:lnTo>
                    <a:lnTo>
                      <a:pt x="1652" y="0"/>
                    </a:lnTo>
                    <a:lnTo>
                      <a:pt x="1668" y="3"/>
                    </a:lnTo>
                    <a:lnTo>
                      <a:pt x="1684" y="15"/>
                    </a:lnTo>
                    <a:lnTo>
                      <a:pt x="1699" y="32"/>
                    </a:lnTo>
                    <a:lnTo>
                      <a:pt x="1707" y="45"/>
                    </a:lnTo>
                    <a:lnTo>
                      <a:pt x="1714" y="58"/>
                    </a:lnTo>
                    <a:lnTo>
                      <a:pt x="1726" y="88"/>
                    </a:lnTo>
                    <a:lnTo>
                      <a:pt x="1734" y="117"/>
                    </a:lnTo>
                    <a:lnTo>
                      <a:pt x="1739" y="148"/>
                    </a:lnTo>
                    <a:lnTo>
                      <a:pt x="1741" y="181"/>
                    </a:lnTo>
                    <a:lnTo>
                      <a:pt x="1740" y="195"/>
                    </a:lnTo>
                    <a:lnTo>
                      <a:pt x="1739" y="210"/>
                    </a:lnTo>
                    <a:lnTo>
                      <a:pt x="1733" y="222"/>
                    </a:lnTo>
                    <a:lnTo>
                      <a:pt x="1727" y="235"/>
                    </a:lnTo>
                    <a:lnTo>
                      <a:pt x="1664" y="322"/>
                    </a:lnTo>
                    <a:lnTo>
                      <a:pt x="1500" y="542"/>
                    </a:lnTo>
                    <a:lnTo>
                      <a:pt x="1290" y="815"/>
                    </a:lnTo>
                    <a:lnTo>
                      <a:pt x="1090" y="1065"/>
                    </a:lnTo>
                    <a:lnTo>
                      <a:pt x="1207" y="1239"/>
                    </a:lnTo>
                    <a:lnTo>
                      <a:pt x="1348" y="1439"/>
                    </a:lnTo>
                    <a:lnTo>
                      <a:pt x="1512" y="1665"/>
                    </a:lnTo>
                    <a:lnTo>
                      <a:pt x="1700" y="1919"/>
                    </a:lnTo>
                    <a:lnTo>
                      <a:pt x="1848" y="2116"/>
                    </a:lnTo>
                    <a:lnTo>
                      <a:pt x="1833" y="2136"/>
                    </a:lnTo>
                    <a:lnTo>
                      <a:pt x="1815" y="2150"/>
                    </a:lnTo>
                    <a:lnTo>
                      <a:pt x="1791" y="2168"/>
                    </a:lnTo>
                    <a:lnTo>
                      <a:pt x="1762" y="2182"/>
                    </a:lnTo>
                    <a:lnTo>
                      <a:pt x="1733" y="2194"/>
                    </a:lnTo>
                    <a:lnTo>
                      <a:pt x="1705" y="2201"/>
                    </a:lnTo>
                    <a:lnTo>
                      <a:pt x="1676" y="2204"/>
                    </a:lnTo>
                    <a:lnTo>
                      <a:pt x="1661" y="2199"/>
                    </a:lnTo>
                    <a:lnTo>
                      <a:pt x="1642" y="2186"/>
                    </a:lnTo>
                    <a:lnTo>
                      <a:pt x="1621" y="2164"/>
                    </a:lnTo>
                    <a:lnTo>
                      <a:pt x="1608" y="2149"/>
                    </a:lnTo>
                    <a:lnTo>
                      <a:pt x="1596" y="2132"/>
                    </a:lnTo>
                    <a:lnTo>
                      <a:pt x="1460" y="1941"/>
                    </a:lnTo>
                    <a:lnTo>
                      <a:pt x="1163" y="1512"/>
                    </a:lnTo>
                    <a:lnTo>
                      <a:pt x="934" y="11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0248" name="Group 32"/>
            <p:cNvGrpSpPr>
              <a:grpSpLocks/>
            </p:cNvGrpSpPr>
            <p:nvPr/>
          </p:nvGrpSpPr>
          <p:grpSpPr bwMode="auto">
            <a:xfrm>
              <a:off x="865188" y="2016137"/>
              <a:ext cx="754062" cy="754063"/>
              <a:chOff x="627" y="1077"/>
              <a:chExt cx="475" cy="475"/>
            </a:xfrm>
          </p:grpSpPr>
          <p:sp>
            <p:nvSpPr>
              <p:cNvPr id="10260" name="AutoShape 33"/>
              <p:cNvSpPr>
                <a:spLocks noChangeArrowheads="1"/>
              </p:cNvSpPr>
              <p:nvPr/>
            </p:nvSpPr>
            <p:spPr bwMode="auto">
              <a:xfrm>
                <a:off x="627" y="1077"/>
                <a:ext cx="475" cy="475"/>
              </a:xfrm>
              <a:prstGeom prst="roundRect">
                <a:avLst>
                  <a:gd name="adj" fmla="val 12431"/>
                </a:avLst>
              </a:prstGeom>
              <a:solidFill>
                <a:srgbClr val="FFFFFF"/>
              </a:solidFill>
              <a:ln w="3175">
                <a:solidFill>
                  <a:srgbClr val="000000"/>
                </a:solidFill>
                <a:round/>
                <a:headEnd/>
                <a:tailEnd/>
              </a:ln>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nvGrpSpPr>
              <p:cNvPr id="10261" name="Group 34"/>
              <p:cNvGrpSpPr>
                <a:grpSpLocks/>
              </p:cNvGrpSpPr>
              <p:nvPr/>
            </p:nvGrpSpPr>
            <p:grpSpPr bwMode="auto">
              <a:xfrm>
                <a:off x="724" y="1181"/>
                <a:ext cx="281" cy="276"/>
                <a:chOff x="724" y="1181"/>
                <a:chExt cx="281" cy="276"/>
              </a:xfrm>
            </p:grpSpPr>
            <p:sp>
              <p:nvSpPr>
                <p:cNvPr id="10262" name="Freeform 35"/>
                <p:cNvSpPr>
                  <a:spLocks/>
                </p:cNvSpPr>
                <p:nvPr/>
              </p:nvSpPr>
              <p:spPr bwMode="auto">
                <a:xfrm>
                  <a:off x="724" y="1181"/>
                  <a:ext cx="281" cy="276"/>
                </a:xfrm>
                <a:custGeom>
                  <a:avLst/>
                  <a:gdLst>
                    <a:gd name="T0" fmla="*/ 0 w 1408"/>
                    <a:gd name="T1" fmla="*/ 0 h 1380"/>
                    <a:gd name="T2" fmla="*/ 0 w 1408"/>
                    <a:gd name="T3" fmla="*/ 0 h 1380"/>
                    <a:gd name="T4" fmla="*/ 0 w 1408"/>
                    <a:gd name="T5" fmla="*/ 0 h 1380"/>
                    <a:gd name="T6" fmla="*/ 0 w 1408"/>
                    <a:gd name="T7" fmla="*/ 0 h 1380"/>
                    <a:gd name="T8" fmla="*/ 0 w 1408"/>
                    <a:gd name="T9" fmla="*/ 0 h 1380"/>
                    <a:gd name="T10" fmla="*/ 0 w 1408"/>
                    <a:gd name="T11" fmla="*/ 0 h 1380"/>
                    <a:gd name="T12" fmla="*/ 0 w 1408"/>
                    <a:gd name="T13" fmla="*/ 0 h 1380"/>
                    <a:gd name="T14" fmla="*/ 0 w 1408"/>
                    <a:gd name="T15" fmla="*/ 0 h 1380"/>
                    <a:gd name="T16" fmla="*/ 0 w 1408"/>
                    <a:gd name="T17" fmla="*/ 0 h 1380"/>
                    <a:gd name="T18" fmla="*/ 0 w 1408"/>
                    <a:gd name="T19" fmla="*/ 0 h 1380"/>
                    <a:gd name="T20" fmla="*/ 0 w 1408"/>
                    <a:gd name="T21" fmla="*/ 0 h 13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8" h="1380">
                      <a:moveTo>
                        <a:pt x="0" y="0"/>
                      </a:moveTo>
                      <a:lnTo>
                        <a:pt x="1408" y="0"/>
                      </a:lnTo>
                      <a:lnTo>
                        <a:pt x="777" y="761"/>
                      </a:lnTo>
                      <a:lnTo>
                        <a:pt x="777" y="1236"/>
                      </a:lnTo>
                      <a:lnTo>
                        <a:pt x="1213" y="1236"/>
                      </a:lnTo>
                      <a:lnTo>
                        <a:pt x="1213" y="1380"/>
                      </a:lnTo>
                      <a:lnTo>
                        <a:pt x="195" y="1380"/>
                      </a:lnTo>
                      <a:lnTo>
                        <a:pt x="195" y="1236"/>
                      </a:lnTo>
                      <a:lnTo>
                        <a:pt x="631" y="1236"/>
                      </a:lnTo>
                      <a:lnTo>
                        <a:pt x="631" y="76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63" name="Oval 36"/>
                <p:cNvSpPr>
                  <a:spLocks noChangeArrowheads="1"/>
                </p:cNvSpPr>
                <p:nvPr/>
              </p:nvSpPr>
              <p:spPr bwMode="auto">
                <a:xfrm>
                  <a:off x="859" y="1238"/>
                  <a:ext cx="49" cy="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nvGrpSpPr>
                <p:cNvPr id="10264" name="Group 37"/>
                <p:cNvGrpSpPr>
                  <a:grpSpLocks/>
                </p:cNvGrpSpPr>
                <p:nvPr/>
              </p:nvGrpSpPr>
              <p:grpSpPr bwMode="auto">
                <a:xfrm>
                  <a:off x="748" y="1428"/>
                  <a:ext cx="234" cy="29"/>
                  <a:chOff x="748" y="1428"/>
                  <a:chExt cx="234" cy="29"/>
                </a:xfrm>
              </p:grpSpPr>
              <p:sp>
                <p:nvSpPr>
                  <p:cNvPr id="10265" name="Oval 38"/>
                  <p:cNvSpPr>
                    <a:spLocks noChangeArrowheads="1"/>
                  </p:cNvSpPr>
                  <p:nvPr/>
                </p:nvSpPr>
                <p:spPr bwMode="auto">
                  <a:xfrm>
                    <a:off x="748" y="1428"/>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66" name="Oval 39"/>
                  <p:cNvSpPr>
                    <a:spLocks noChangeArrowheads="1"/>
                  </p:cNvSpPr>
                  <p:nvPr/>
                </p:nvSpPr>
                <p:spPr bwMode="auto">
                  <a:xfrm>
                    <a:off x="952" y="1428"/>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grpSp>
        <p:grpSp>
          <p:nvGrpSpPr>
            <p:cNvPr id="10249" name="Group 40"/>
            <p:cNvGrpSpPr>
              <a:grpSpLocks/>
            </p:cNvGrpSpPr>
            <p:nvPr/>
          </p:nvGrpSpPr>
          <p:grpSpPr bwMode="auto">
            <a:xfrm>
              <a:off x="865189" y="2928950"/>
              <a:ext cx="760412" cy="714375"/>
              <a:chOff x="3367" y="390"/>
              <a:chExt cx="2024" cy="2036"/>
            </a:xfrm>
          </p:grpSpPr>
          <p:sp>
            <p:nvSpPr>
              <p:cNvPr id="10256" name="AutoShape 41"/>
              <p:cNvSpPr>
                <a:spLocks noChangeArrowheads="1"/>
              </p:cNvSpPr>
              <p:nvPr/>
            </p:nvSpPr>
            <p:spPr bwMode="auto">
              <a:xfrm>
                <a:off x="3367" y="390"/>
                <a:ext cx="2024" cy="2036"/>
              </a:xfrm>
              <a:prstGeom prst="roundRect">
                <a:avLst>
                  <a:gd name="adj" fmla="val 12375"/>
                </a:avLst>
              </a:prstGeom>
              <a:solidFill>
                <a:srgbClr val="FFFFFF"/>
              </a:solidFill>
              <a:ln w="12700">
                <a:solidFill>
                  <a:srgbClr val="000000"/>
                </a:solidFill>
                <a:round/>
                <a:headEnd/>
                <a:tailEnd/>
              </a:ln>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nvGrpSpPr>
              <p:cNvPr id="10257" name="Group 42"/>
              <p:cNvGrpSpPr>
                <a:grpSpLocks/>
              </p:cNvGrpSpPr>
              <p:nvPr/>
            </p:nvGrpSpPr>
            <p:grpSpPr bwMode="auto">
              <a:xfrm>
                <a:off x="3792" y="624"/>
                <a:ext cx="1247" cy="1565"/>
                <a:chOff x="4215" y="547"/>
                <a:chExt cx="344" cy="560"/>
              </a:xfrm>
            </p:grpSpPr>
            <p:sp>
              <p:nvSpPr>
                <p:cNvPr id="10258" name="Freeform 43"/>
                <p:cNvSpPr>
                  <a:spLocks/>
                </p:cNvSpPr>
                <p:nvPr/>
              </p:nvSpPr>
              <p:spPr bwMode="auto">
                <a:xfrm>
                  <a:off x="4215" y="547"/>
                  <a:ext cx="344" cy="404"/>
                </a:xfrm>
                <a:custGeom>
                  <a:avLst/>
                  <a:gdLst>
                    <a:gd name="T0" fmla="*/ 102 w 344"/>
                    <a:gd name="T1" fmla="*/ 0 h 404"/>
                    <a:gd name="T2" fmla="*/ 251 w 344"/>
                    <a:gd name="T3" fmla="*/ 0 h 404"/>
                    <a:gd name="T4" fmla="*/ 344 w 344"/>
                    <a:gd name="T5" fmla="*/ 93 h 404"/>
                    <a:gd name="T6" fmla="*/ 344 w 344"/>
                    <a:gd name="T7" fmla="*/ 279 h 404"/>
                    <a:gd name="T8" fmla="*/ 242 w 344"/>
                    <a:gd name="T9" fmla="*/ 370 h 404"/>
                    <a:gd name="T10" fmla="*/ 242 w 344"/>
                    <a:gd name="T11" fmla="*/ 404 h 404"/>
                    <a:gd name="T12" fmla="*/ 96 w 344"/>
                    <a:gd name="T13" fmla="*/ 404 h 404"/>
                    <a:gd name="T14" fmla="*/ 96 w 344"/>
                    <a:gd name="T15" fmla="*/ 344 h 404"/>
                    <a:gd name="T16" fmla="*/ 211 w 344"/>
                    <a:gd name="T17" fmla="*/ 251 h 404"/>
                    <a:gd name="T18" fmla="*/ 211 w 344"/>
                    <a:gd name="T19" fmla="*/ 130 h 404"/>
                    <a:gd name="T20" fmla="*/ 127 w 344"/>
                    <a:gd name="T21" fmla="*/ 130 h 404"/>
                    <a:gd name="T22" fmla="*/ 127 w 344"/>
                    <a:gd name="T23" fmla="*/ 203 h 404"/>
                    <a:gd name="T24" fmla="*/ 0 w 344"/>
                    <a:gd name="T25" fmla="*/ 203 h 404"/>
                    <a:gd name="T26" fmla="*/ 0 w 344"/>
                    <a:gd name="T27" fmla="*/ 96 h 404"/>
                    <a:gd name="T28" fmla="*/ 102 w 344"/>
                    <a:gd name="T29" fmla="*/ 0 h 4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4" h="404">
                      <a:moveTo>
                        <a:pt x="102" y="0"/>
                      </a:moveTo>
                      <a:lnTo>
                        <a:pt x="251" y="0"/>
                      </a:lnTo>
                      <a:lnTo>
                        <a:pt x="344" y="93"/>
                      </a:lnTo>
                      <a:lnTo>
                        <a:pt x="344" y="279"/>
                      </a:lnTo>
                      <a:lnTo>
                        <a:pt x="242" y="370"/>
                      </a:lnTo>
                      <a:lnTo>
                        <a:pt x="242" y="404"/>
                      </a:lnTo>
                      <a:lnTo>
                        <a:pt x="96" y="404"/>
                      </a:lnTo>
                      <a:lnTo>
                        <a:pt x="96" y="344"/>
                      </a:lnTo>
                      <a:lnTo>
                        <a:pt x="211" y="251"/>
                      </a:lnTo>
                      <a:lnTo>
                        <a:pt x="211" y="130"/>
                      </a:lnTo>
                      <a:lnTo>
                        <a:pt x="127" y="130"/>
                      </a:lnTo>
                      <a:lnTo>
                        <a:pt x="127" y="203"/>
                      </a:lnTo>
                      <a:lnTo>
                        <a:pt x="0" y="203"/>
                      </a:lnTo>
                      <a:lnTo>
                        <a:pt x="0" y="96"/>
                      </a:lnTo>
                      <a:lnTo>
                        <a:pt x="10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59" name="Rectangle 44"/>
                <p:cNvSpPr>
                  <a:spLocks noChangeArrowheads="1"/>
                </p:cNvSpPr>
                <p:nvPr/>
              </p:nvSpPr>
              <p:spPr bwMode="auto">
                <a:xfrm>
                  <a:off x="4312" y="972"/>
                  <a:ext cx="149"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grpSp>
        </p:grpSp>
        <p:grpSp>
          <p:nvGrpSpPr>
            <p:cNvPr id="10250" name="Group 45"/>
            <p:cNvGrpSpPr>
              <a:grpSpLocks/>
            </p:cNvGrpSpPr>
            <p:nvPr/>
          </p:nvGrpSpPr>
          <p:grpSpPr bwMode="auto">
            <a:xfrm>
              <a:off x="865194" y="3781425"/>
              <a:ext cx="739775" cy="755650"/>
              <a:chOff x="627" y="2054"/>
              <a:chExt cx="466" cy="476"/>
            </a:xfrm>
          </p:grpSpPr>
          <p:sp>
            <p:nvSpPr>
              <p:cNvPr id="10252" name="AutoShape 46"/>
              <p:cNvSpPr>
                <a:spLocks noChangeArrowheads="1"/>
              </p:cNvSpPr>
              <p:nvPr/>
            </p:nvSpPr>
            <p:spPr bwMode="auto">
              <a:xfrm>
                <a:off x="627" y="2054"/>
                <a:ext cx="466" cy="476"/>
              </a:xfrm>
              <a:prstGeom prst="roundRect">
                <a:avLst>
                  <a:gd name="adj" fmla="val 12440"/>
                </a:avLst>
              </a:prstGeom>
              <a:solidFill>
                <a:srgbClr val="FFFFFF"/>
              </a:solidFill>
              <a:ln w="3175">
                <a:solidFill>
                  <a:srgbClr val="000000"/>
                </a:solidFill>
                <a:round/>
                <a:headEnd/>
                <a:tailEnd/>
              </a:ln>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53" name="Rectangle 47"/>
              <p:cNvSpPr>
                <a:spLocks noChangeArrowheads="1"/>
              </p:cNvSpPr>
              <p:nvPr/>
            </p:nvSpPr>
            <p:spPr bwMode="auto">
              <a:xfrm>
                <a:off x="687" y="2162"/>
                <a:ext cx="345" cy="257"/>
              </a:xfrm>
              <a:prstGeom prst="rect">
                <a:avLst/>
              </a:prstGeom>
              <a:solidFill>
                <a:srgbClr val="000000"/>
              </a:solidFill>
              <a:ln w="3175">
                <a:solidFill>
                  <a:srgbClr val="000000"/>
                </a:solidFill>
                <a:miter lim="800000"/>
                <a:headEnd/>
                <a:tailEnd/>
              </a:ln>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54" name="Rectangle 48"/>
              <p:cNvSpPr>
                <a:spLocks noChangeArrowheads="1"/>
              </p:cNvSpPr>
              <p:nvPr/>
            </p:nvSpPr>
            <p:spPr bwMode="auto">
              <a:xfrm>
                <a:off x="706" y="2181"/>
                <a:ext cx="308"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10255" name="Freeform 49"/>
              <p:cNvSpPr>
                <a:spLocks/>
              </p:cNvSpPr>
              <p:nvPr/>
            </p:nvSpPr>
            <p:spPr bwMode="auto">
              <a:xfrm>
                <a:off x="706" y="2181"/>
                <a:ext cx="308" cy="218"/>
              </a:xfrm>
              <a:custGeom>
                <a:avLst/>
                <a:gdLst>
                  <a:gd name="T0" fmla="*/ 0 w 1539"/>
                  <a:gd name="T1" fmla="*/ 0 h 1090"/>
                  <a:gd name="T2" fmla="*/ 0 w 1539"/>
                  <a:gd name="T3" fmla="*/ 0 h 1090"/>
                  <a:gd name="T4" fmla="*/ 0 w 1539"/>
                  <a:gd name="T5" fmla="*/ 0 h 1090"/>
                  <a:gd name="T6" fmla="*/ 0 w 1539"/>
                  <a:gd name="T7" fmla="*/ 0 h 1090"/>
                  <a:gd name="T8" fmla="*/ 0 w 1539"/>
                  <a:gd name="T9" fmla="*/ 0 h 1090"/>
                  <a:gd name="T10" fmla="*/ 0 w 1539"/>
                  <a:gd name="T11" fmla="*/ 0 h 1090"/>
                  <a:gd name="T12" fmla="*/ 0 w 1539"/>
                  <a:gd name="T13" fmla="*/ 0 h 1090"/>
                  <a:gd name="T14" fmla="*/ 0 w 1539"/>
                  <a:gd name="T15" fmla="*/ 0 h 1090"/>
                  <a:gd name="T16" fmla="*/ 0 w 1539"/>
                  <a:gd name="T17" fmla="*/ 0 h 1090"/>
                  <a:gd name="T18" fmla="*/ 0 w 1539"/>
                  <a:gd name="T19" fmla="*/ 0 h 1090"/>
                  <a:gd name="T20" fmla="*/ 0 w 1539"/>
                  <a:gd name="T21" fmla="*/ 0 h 1090"/>
                  <a:gd name="T22" fmla="*/ 0 w 1539"/>
                  <a:gd name="T23" fmla="*/ 0 h 1090"/>
                  <a:gd name="T24" fmla="*/ 0 w 1539"/>
                  <a:gd name="T25" fmla="*/ 0 h 1090"/>
                  <a:gd name="T26" fmla="*/ 0 w 1539"/>
                  <a:gd name="T27" fmla="*/ 0 h 1090"/>
                  <a:gd name="T28" fmla="*/ 0 w 1539"/>
                  <a:gd name="T29" fmla="*/ 0 h 1090"/>
                  <a:gd name="T30" fmla="*/ 0 w 1539"/>
                  <a:gd name="T31" fmla="*/ 0 h 1090"/>
                  <a:gd name="T32" fmla="*/ 0 w 1539"/>
                  <a:gd name="T33" fmla="*/ 0 h 1090"/>
                  <a:gd name="T34" fmla="*/ 0 w 1539"/>
                  <a:gd name="T35" fmla="*/ 0 h 1090"/>
                  <a:gd name="T36" fmla="*/ 0 w 1539"/>
                  <a:gd name="T37" fmla="*/ 0 h 1090"/>
                  <a:gd name="T38" fmla="*/ 0 w 1539"/>
                  <a:gd name="T39" fmla="*/ 0 h 1090"/>
                  <a:gd name="T40" fmla="*/ 0 w 1539"/>
                  <a:gd name="T41" fmla="*/ 0 h 1090"/>
                  <a:gd name="T42" fmla="*/ 0 w 1539"/>
                  <a:gd name="T43" fmla="*/ 0 h 1090"/>
                  <a:gd name="T44" fmla="*/ 0 w 1539"/>
                  <a:gd name="T45" fmla="*/ 0 h 1090"/>
                  <a:gd name="T46" fmla="*/ 0 w 1539"/>
                  <a:gd name="T47" fmla="*/ 0 h 1090"/>
                  <a:gd name="T48" fmla="*/ 0 w 1539"/>
                  <a:gd name="T49" fmla="*/ 0 h 1090"/>
                  <a:gd name="T50" fmla="*/ 0 w 1539"/>
                  <a:gd name="T51" fmla="*/ 0 h 1090"/>
                  <a:gd name="T52" fmla="*/ 0 w 1539"/>
                  <a:gd name="T53" fmla="*/ 0 h 1090"/>
                  <a:gd name="T54" fmla="*/ 0 w 1539"/>
                  <a:gd name="T55" fmla="*/ 0 h 1090"/>
                  <a:gd name="T56" fmla="*/ 0 w 1539"/>
                  <a:gd name="T57" fmla="*/ 0 h 1090"/>
                  <a:gd name="T58" fmla="*/ 0 w 1539"/>
                  <a:gd name="T59" fmla="*/ 0 h 1090"/>
                  <a:gd name="T60" fmla="*/ 0 w 1539"/>
                  <a:gd name="T61" fmla="*/ 0 h 1090"/>
                  <a:gd name="T62" fmla="*/ 0 w 1539"/>
                  <a:gd name="T63" fmla="*/ 0 h 1090"/>
                  <a:gd name="T64" fmla="*/ 0 w 1539"/>
                  <a:gd name="T65" fmla="*/ 0 h 1090"/>
                  <a:gd name="T66" fmla="*/ 0 w 1539"/>
                  <a:gd name="T67" fmla="*/ 0 h 1090"/>
                  <a:gd name="T68" fmla="*/ 0 w 1539"/>
                  <a:gd name="T69" fmla="*/ 0 h 1090"/>
                  <a:gd name="T70" fmla="*/ 0 w 1539"/>
                  <a:gd name="T71" fmla="*/ 0 h 1090"/>
                  <a:gd name="T72" fmla="*/ 0 w 1539"/>
                  <a:gd name="T73" fmla="*/ 0 h 1090"/>
                  <a:gd name="T74" fmla="*/ 0 w 1539"/>
                  <a:gd name="T75" fmla="*/ 0 h 1090"/>
                  <a:gd name="T76" fmla="*/ 0 w 1539"/>
                  <a:gd name="T77" fmla="*/ 0 h 1090"/>
                  <a:gd name="T78" fmla="*/ 0 w 1539"/>
                  <a:gd name="T79" fmla="*/ 0 h 1090"/>
                  <a:gd name="T80" fmla="*/ 0 w 1539"/>
                  <a:gd name="T81" fmla="*/ 0 h 1090"/>
                  <a:gd name="T82" fmla="*/ 0 w 1539"/>
                  <a:gd name="T83" fmla="*/ 0 h 1090"/>
                  <a:gd name="T84" fmla="*/ 0 w 1539"/>
                  <a:gd name="T85" fmla="*/ 0 h 1090"/>
                  <a:gd name="T86" fmla="*/ 0 w 1539"/>
                  <a:gd name="T87" fmla="*/ 0 h 1090"/>
                  <a:gd name="T88" fmla="*/ 0 w 1539"/>
                  <a:gd name="T89" fmla="*/ 0 h 10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39" h="1090">
                    <a:moveTo>
                      <a:pt x="100" y="0"/>
                    </a:moveTo>
                    <a:lnTo>
                      <a:pt x="646" y="545"/>
                    </a:lnTo>
                    <a:lnTo>
                      <a:pt x="668" y="568"/>
                    </a:lnTo>
                    <a:lnTo>
                      <a:pt x="686" y="583"/>
                    </a:lnTo>
                    <a:lnTo>
                      <a:pt x="708" y="596"/>
                    </a:lnTo>
                    <a:lnTo>
                      <a:pt x="724" y="605"/>
                    </a:lnTo>
                    <a:lnTo>
                      <a:pt x="746" y="613"/>
                    </a:lnTo>
                    <a:lnTo>
                      <a:pt x="769" y="617"/>
                    </a:lnTo>
                    <a:lnTo>
                      <a:pt x="795" y="615"/>
                    </a:lnTo>
                    <a:lnTo>
                      <a:pt x="818" y="606"/>
                    </a:lnTo>
                    <a:lnTo>
                      <a:pt x="835" y="597"/>
                    </a:lnTo>
                    <a:lnTo>
                      <a:pt x="854" y="582"/>
                    </a:lnTo>
                    <a:lnTo>
                      <a:pt x="874" y="564"/>
                    </a:lnTo>
                    <a:lnTo>
                      <a:pt x="893" y="545"/>
                    </a:lnTo>
                    <a:lnTo>
                      <a:pt x="1439" y="0"/>
                    </a:lnTo>
                    <a:lnTo>
                      <a:pt x="1539" y="0"/>
                    </a:lnTo>
                    <a:lnTo>
                      <a:pt x="1539" y="99"/>
                    </a:lnTo>
                    <a:lnTo>
                      <a:pt x="1092" y="545"/>
                    </a:lnTo>
                    <a:lnTo>
                      <a:pt x="1539" y="991"/>
                    </a:lnTo>
                    <a:lnTo>
                      <a:pt x="1539" y="1090"/>
                    </a:lnTo>
                    <a:lnTo>
                      <a:pt x="1439" y="1090"/>
                    </a:lnTo>
                    <a:lnTo>
                      <a:pt x="992" y="644"/>
                    </a:lnTo>
                    <a:lnTo>
                      <a:pt x="968" y="665"/>
                    </a:lnTo>
                    <a:lnTo>
                      <a:pt x="947" y="684"/>
                    </a:lnTo>
                    <a:lnTo>
                      <a:pt x="926" y="702"/>
                    </a:lnTo>
                    <a:lnTo>
                      <a:pt x="900" y="720"/>
                    </a:lnTo>
                    <a:lnTo>
                      <a:pt x="872" y="736"/>
                    </a:lnTo>
                    <a:lnTo>
                      <a:pt x="839" y="751"/>
                    </a:lnTo>
                    <a:lnTo>
                      <a:pt x="809" y="757"/>
                    </a:lnTo>
                    <a:lnTo>
                      <a:pt x="775" y="761"/>
                    </a:lnTo>
                    <a:lnTo>
                      <a:pt x="739" y="756"/>
                    </a:lnTo>
                    <a:lnTo>
                      <a:pt x="705" y="750"/>
                    </a:lnTo>
                    <a:lnTo>
                      <a:pt x="674" y="740"/>
                    </a:lnTo>
                    <a:lnTo>
                      <a:pt x="648" y="727"/>
                    </a:lnTo>
                    <a:lnTo>
                      <a:pt x="618" y="708"/>
                    </a:lnTo>
                    <a:lnTo>
                      <a:pt x="591" y="687"/>
                    </a:lnTo>
                    <a:lnTo>
                      <a:pt x="572" y="671"/>
                    </a:lnTo>
                    <a:lnTo>
                      <a:pt x="547" y="644"/>
                    </a:lnTo>
                    <a:lnTo>
                      <a:pt x="100" y="1090"/>
                    </a:lnTo>
                    <a:lnTo>
                      <a:pt x="0" y="1090"/>
                    </a:lnTo>
                    <a:lnTo>
                      <a:pt x="0" y="991"/>
                    </a:lnTo>
                    <a:lnTo>
                      <a:pt x="447" y="545"/>
                    </a:lnTo>
                    <a:lnTo>
                      <a:pt x="0" y="99"/>
                    </a:lnTo>
                    <a:lnTo>
                      <a:pt x="0"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p:txBody>
          <a:bodyPr/>
          <a:lstStyle/>
          <a:p>
            <a:r>
              <a:rPr altLang="fr-FR"/>
              <a:t>Application Web VS SOA</a:t>
            </a:r>
          </a:p>
        </p:txBody>
      </p:sp>
      <p:pic>
        <p:nvPicPr>
          <p:cNvPr id="28677"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1553369" y="1958975"/>
            <a:ext cx="6057900" cy="45910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017839"/>
            <a:ext cx="11430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352" y="3522664"/>
            <a:ext cx="114300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107504" y="285750"/>
            <a:ext cx="8720447" cy="1320800"/>
          </a:xfrm>
        </p:spPr>
        <p:txBody>
          <a:bodyPr/>
          <a:lstStyle/>
          <a:p>
            <a:r>
              <a:rPr altLang="fr-FR" dirty="0"/>
              <a:t>REST : </a:t>
            </a:r>
            <a:r>
              <a:rPr altLang="fr-FR" dirty="0" err="1"/>
              <a:t>L'utilisation</a:t>
            </a:r>
            <a:r>
              <a:rPr altLang="fr-FR" dirty="0"/>
              <a:t> du Web </a:t>
            </a:r>
            <a:r>
              <a:rPr altLang="fr-FR" dirty="0" err="1"/>
              <a:t>aujourd'hui</a:t>
            </a:r>
            <a:r>
              <a:rPr altLang="fr-FR" dirty="0"/>
              <a:t> …</a:t>
            </a:r>
          </a:p>
        </p:txBody>
      </p:sp>
      <p:sp>
        <p:nvSpPr>
          <p:cNvPr id="12291" name="Espace réservé du contenu 1"/>
          <p:cNvSpPr>
            <a:spLocks noGrp="1"/>
          </p:cNvSpPr>
          <p:nvPr>
            <p:ph sz="half" idx="1"/>
          </p:nvPr>
        </p:nvSpPr>
        <p:spPr/>
        <p:txBody>
          <a:bodyPr/>
          <a:lstStyle/>
          <a:p>
            <a:r>
              <a:rPr altLang="fr-FR"/>
              <a:t>Les ressources sont récupérées au travers les URLs</a:t>
            </a:r>
          </a:p>
          <a:p>
            <a:endParaRPr altLang="fr-F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515" y="2205038"/>
            <a:ext cx="5806971" cy="41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800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p:txBody>
          <a:bodyPr/>
          <a:lstStyle/>
          <a:p>
            <a:r>
              <a:rPr altLang="fr-FR" dirty="0"/>
              <a:t>REST : </a:t>
            </a:r>
            <a:r>
              <a:rPr altLang="fr-FR" dirty="0" err="1"/>
              <a:t>C'est</a:t>
            </a:r>
            <a:r>
              <a:rPr altLang="fr-FR" dirty="0"/>
              <a:t> quoi REST</a:t>
            </a:r>
          </a:p>
        </p:txBody>
      </p:sp>
      <p:sp>
        <p:nvSpPr>
          <p:cNvPr id="3" name="Espace réservé du contenu 2"/>
          <p:cNvSpPr>
            <a:spLocks noGrp="1"/>
          </p:cNvSpPr>
          <p:nvPr>
            <p:ph sz="half" idx="1"/>
          </p:nvPr>
        </p:nvSpPr>
        <p:spPr/>
        <p:txBody>
          <a:bodyPr>
            <a:normAutofit/>
          </a:bodyPr>
          <a:lstStyle/>
          <a:p>
            <a:pPr>
              <a:defRPr/>
            </a:pPr>
            <a:r>
              <a:rPr dirty="0"/>
              <a:t>Les Services Web REST sont utilisés pour développer des architectures orientées ressources</a:t>
            </a:r>
          </a:p>
          <a:p>
            <a:pPr>
              <a:defRPr/>
            </a:pPr>
            <a:r>
              <a:rPr dirty="0"/>
              <a:t>Différentes nominations disponibles :</a:t>
            </a:r>
          </a:p>
          <a:p>
            <a:pPr lvl="1">
              <a:defRPr/>
            </a:pPr>
            <a:r>
              <a:rPr dirty="0"/>
              <a:t>Architectures Orientées Données (DOA)</a:t>
            </a:r>
          </a:p>
          <a:p>
            <a:pPr lvl="1">
              <a:defRPr/>
            </a:pPr>
            <a:r>
              <a:rPr dirty="0"/>
              <a:t>Architectures Orientées Ressources (ROA)</a:t>
            </a:r>
          </a:p>
          <a:p>
            <a:pPr>
              <a:defRPr/>
            </a:pPr>
            <a:r>
              <a:rPr dirty="0"/>
              <a:t>Les applications qui respectent les architectures orientées ressources sont nommées </a:t>
            </a:r>
            <a:r>
              <a:rPr dirty="0" err="1"/>
              <a:t>RESTful</a:t>
            </a:r>
            <a:endParaRPr dirty="0"/>
          </a:p>
          <a:p>
            <a:pPr>
              <a:defRPr/>
            </a:pPr>
            <a:endParaRPr dirty="0"/>
          </a:p>
          <a:p>
            <a:pPr>
              <a:defRPr/>
            </a:pPr>
            <a:endParaRPr dirty="0"/>
          </a:p>
        </p:txBody>
      </p:sp>
    </p:spTree>
    <p:extLst>
      <p:ext uri="{BB962C8B-B14F-4D97-AF65-F5344CB8AC3E}">
        <p14:creationId xmlns:p14="http://schemas.microsoft.com/office/powerpoint/2010/main" val="2051125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altLang="fr-FR"/>
              <a:t>REST : C’est quoi REST</a:t>
            </a:r>
          </a:p>
        </p:txBody>
      </p:sp>
      <p:sp>
        <p:nvSpPr>
          <p:cNvPr id="3" name="Espace réservé du contenu 2"/>
          <p:cNvSpPr>
            <a:spLocks noGrp="1"/>
          </p:cNvSpPr>
          <p:nvPr>
            <p:ph sz="half" idx="1"/>
          </p:nvPr>
        </p:nvSpPr>
        <p:spPr/>
        <p:txBody>
          <a:bodyPr>
            <a:normAutofit fontScale="92500" lnSpcReduction="10000"/>
          </a:bodyPr>
          <a:lstStyle/>
          <a:p>
            <a:pPr>
              <a:defRPr/>
            </a:pPr>
            <a:r>
              <a:rPr lang="en-US" b="1" dirty="0"/>
              <a:t>REST </a:t>
            </a:r>
            <a:r>
              <a:rPr lang="en-US" dirty="0"/>
              <a:t>(</a:t>
            </a:r>
            <a:r>
              <a:rPr lang="en-US" b="1" dirty="0" err="1"/>
              <a:t>REpresentational</a:t>
            </a:r>
            <a:r>
              <a:rPr lang="en-US" b="1" dirty="0"/>
              <a:t> State Transfer</a:t>
            </a:r>
            <a:r>
              <a:rPr lang="en-US" dirty="0"/>
              <a:t>) </a:t>
            </a:r>
            <a:r>
              <a:rPr lang="en-US" b="1" dirty="0" err="1"/>
              <a:t>ou</a:t>
            </a:r>
            <a:r>
              <a:rPr lang="en-US" b="1" dirty="0"/>
              <a:t> </a:t>
            </a:r>
            <a:r>
              <a:rPr b="1" dirty="0" err="1"/>
              <a:t>RESTful</a:t>
            </a:r>
            <a:r>
              <a:rPr b="1" dirty="0"/>
              <a:t> </a:t>
            </a:r>
            <a:r>
              <a:rPr dirty="0"/>
              <a:t>est un style d’architecture pour les systèmes hypermédia distribués,</a:t>
            </a:r>
          </a:p>
          <a:p>
            <a:pPr>
              <a:defRPr/>
            </a:pPr>
            <a:r>
              <a:rPr dirty="0"/>
              <a:t>Créé par Roy Fielding en 2000 dans le chapitre 5 de sa thèse de doctorat.</a:t>
            </a:r>
          </a:p>
          <a:p>
            <a:pPr>
              <a:defRPr/>
            </a:pPr>
            <a:r>
              <a:rPr b="1" dirty="0"/>
              <a:t>REST </a:t>
            </a:r>
            <a:r>
              <a:rPr dirty="0"/>
              <a:t>est un style d’architecture permettant de construire des applications (Web, Intranet, Web Service).</a:t>
            </a:r>
          </a:p>
          <a:p>
            <a:pPr>
              <a:defRPr/>
            </a:pPr>
            <a:r>
              <a:rPr dirty="0"/>
              <a:t>Il s’agit d’un ensemble de conventions et de bonnes pratiques à respecter et non d’une technologie à part entière.</a:t>
            </a:r>
          </a:p>
          <a:p>
            <a:pPr>
              <a:defRPr/>
            </a:pPr>
            <a:r>
              <a:rPr dirty="0"/>
              <a:t>L’architecture REST utilise les spécifications originelles du </a:t>
            </a:r>
            <a:r>
              <a:rPr b="1" dirty="0"/>
              <a:t>protocole HTTP</a:t>
            </a:r>
            <a:r>
              <a:rPr dirty="0"/>
              <a:t>, plutôt que de réinventer une surcouche (comme le font SOAP ou XML-RPC par exemple).</a:t>
            </a:r>
          </a:p>
        </p:txBody>
      </p:sp>
      <p:pic>
        <p:nvPicPr>
          <p:cNvPr id="14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254500"/>
            <a:ext cx="4089400" cy="252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1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1000"/>
                                        <p:tgtEl>
                                          <p:spTgt spid="14340"/>
                                        </p:tgtEl>
                                      </p:cBhvr>
                                    </p:animEffect>
                                    <p:anim calcmode="lin" valueType="num">
                                      <p:cBhvr>
                                        <p:cTn id="8" dur="1000" fill="hold"/>
                                        <p:tgtEl>
                                          <p:spTgt spid="14340"/>
                                        </p:tgtEl>
                                        <p:attrNameLst>
                                          <p:attrName>ppt_x</p:attrName>
                                        </p:attrNameLst>
                                      </p:cBhvr>
                                      <p:tavLst>
                                        <p:tav tm="0">
                                          <p:val>
                                            <p:strVal val="#ppt_x"/>
                                          </p:val>
                                        </p:tav>
                                        <p:tav tm="100000">
                                          <p:val>
                                            <p:strVal val="#ppt_x"/>
                                          </p:val>
                                        </p:tav>
                                      </p:tavLst>
                                    </p:anim>
                                    <p:anim calcmode="lin" valueType="num">
                                      <p:cBhvr>
                                        <p:cTn id="9" dur="1000" fill="hold"/>
                                        <p:tgtEl>
                                          <p:spTgt spid="14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p:txBody>
          <a:bodyPr/>
          <a:lstStyle/>
          <a:p>
            <a:r>
              <a:rPr altLang="fr-FR"/>
              <a:t>REST : caractéristiques</a:t>
            </a:r>
          </a:p>
        </p:txBody>
      </p:sp>
      <p:sp>
        <p:nvSpPr>
          <p:cNvPr id="3" name="Espace réservé du contenu 2"/>
          <p:cNvSpPr>
            <a:spLocks noGrp="1"/>
          </p:cNvSpPr>
          <p:nvPr>
            <p:ph sz="half" idx="1"/>
          </p:nvPr>
        </p:nvSpPr>
        <p:spPr/>
        <p:txBody>
          <a:bodyPr>
            <a:normAutofit/>
          </a:bodyPr>
          <a:lstStyle/>
          <a:p>
            <a:pPr>
              <a:defRPr/>
            </a:pPr>
            <a:r>
              <a:rPr dirty="0"/>
              <a:t>Les services Web REST sont sans </a:t>
            </a:r>
            <a:r>
              <a:rPr dirty="0" err="1"/>
              <a:t>état</a:t>
            </a:r>
            <a:r>
              <a:rPr dirty="0"/>
              <a:t> (stateless)</a:t>
            </a:r>
          </a:p>
          <a:p>
            <a:pPr lvl="1">
              <a:defRPr/>
            </a:pPr>
            <a:r>
              <a:rPr dirty="0"/>
              <a:t>Chaque requête envoyée vers le serveur doit contenir toutes les informations à leur traitement</a:t>
            </a:r>
          </a:p>
          <a:p>
            <a:pPr lvl="1">
              <a:defRPr/>
            </a:pPr>
            <a:r>
              <a:rPr dirty="0"/>
              <a:t>Minimisation des </a:t>
            </a:r>
            <a:r>
              <a:rPr dirty="0" err="1"/>
              <a:t>ressources</a:t>
            </a:r>
            <a:r>
              <a:rPr dirty="0"/>
              <a:t> </a:t>
            </a:r>
            <a:r>
              <a:rPr dirty="0" err="1"/>
              <a:t>système</a:t>
            </a:r>
            <a:r>
              <a:rPr dirty="0"/>
              <a:t>, pas de session ni d’état</a:t>
            </a:r>
          </a:p>
          <a:p>
            <a:pPr>
              <a:defRPr/>
            </a:pPr>
            <a:r>
              <a:rPr dirty="0"/>
              <a:t>Les services Web REST fournissent une interface uniforme basée sur les méthodes HTTP</a:t>
            </a:r>
          </a:p>
          <a:p>
            <a:pPr lvl="1">
              <a:defRPr/>
            </a:pPr>
            <a:r>
              <a:rPr dirty="0"/>
              <a:t>GET, POST, PUT, DELETE</a:t>
            </a:r>
          </a:p>
          <a:p>
            <a:pPr>
              <a:defRPr/>
            </a:pPr>
            <a:r>
              <a:rPr dirty="0"/>
              <a:t>Les architectures orientées REST sont construites à partir de ressources qui sont uniquement identifiées par des URL</a:t>
            </a:r>
          </a:p>
        </p:txBody>
      </p:sp>
    </p:spTree>
    <p:extLst>
      <p:ext uri="{BB962C8B-B14F-4D97-AF65-F5344CB8AC3E}">
        <p14:creationId xmlns:p14="http://schemas.microsoft.com/office/powerpoint/2010/main" val="37434162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lstStyle/>
          <a:p>
            <a:r>
              <a:rPr altLang="fr-FR"/>
              <a:t>REST : caractéristiques</a:t>
            </a:r>
          </a:p>
        </p:txBody>
      </p:sp>
      <p:sp>
        <p:nvSpPr>
          <p:cNvPr id="3" name="Espace réservé du contenu 2"/>
          <p:cNvSpPr>
            <a:spLocks noGrp="1"/>
          </p:cNvSpPr>
          <p:nvPr>
            <p:ph sz="half" idx="1"/>
          </p:nvPr>
        </p:nvSpPr>
        <p:spPr/>
        <p:txBody>
          <a:bodyPr>
            <a:normAutofit fontScale="92500" lnSpcReduction="10000"/>
          </a:bodyPr>
          <a:lstStyle/>
          <a:p>
            <a:pPr>
              <a:defRPr/>
            </a:pPr>
            <a:r>
              <a:rPr dirty="0"/>
              <a:t>Dans une architecture orientée REST, les ressources sont manipulées à travers des formats de représentations</a:t>
            </a:r>
          </a:p>
          <a:p>
            <a:pPr lvl="1">
              <a:defRPr/>
            </a:pPr>
            <a:r>
              <a:rPr dirty="0"/>
              <a:t>Une ressource liée à un Bon de Commande est représentée par un document XML</a:t>
            </a:r>
          </a:p>
          <a:p>
            <a:pPr lvl="1">
              <a:defRPr/>
            </a:pPr>
            <a:r>
              <a:rPr dirty="0"/>
              <a:t>La création d’un Bon de commande est réalisée par la combinaison d’une méthode HTTP Post et d’un document XML</a:t>
            </a:r>
          </a:p>
          <a:p>
            <a:pPr>
              <a:defRPr/>
            </a:pPr>
            <a:r>
              <a:rPr dirty="0"/>
              <a:t>Dans une architecture orientée REST, la communication est obtenue par le transfert de la représentation des ressources</a:t>
            </a:r>
          </a:p>
          <a:p>
            <a:pPr>
              <a:defRPr/>
            </a:pPr>
            <a:r>
              <a:rPr dirty="0"/>
              <a:t>L’état </a:t>
            </a:r>
            <a:r>
              <a:rPr dirty="0" err="1"/>
              <a:t>est</a:t>
            </a:r>
            <a:r>
              <a:rPr dirty="0"/>
              <a:t> </a:t>
            </a:r>
            <a:r>
              <a:rPr dirty="0" err="1"/>
              <a:t>maintenu</a:t>
            </a:r>
            <a:r>
              <a:rPr dirty="0"/>
              <a:t> par la représentation d’une ressource</a:t>
            </a:r>
          </a:p>
          <a:p>
            <a:pPr>
              <a:defRPr/>
            </a:pPr>
            <a:r>
              <a:rPr dirty="0"/>
              <a:t>Par conséquent, le client est responsable de l’état de la ressource</a:t>
            </a:r>
          </a:p>
        </p:txBody>
      </p:sp>
    </p:spTree>
    <p:extLst>
      <p:ext uri="{BB962C8B-B14F-4D97-AF65-F5344CB8AC3E}">
        <p14:creationId xmlns:p14="http://schemas.microsoft.com/office/powerpoint/2010/main" val="39272060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altLang="fr-FR"/>
              <a:t>REST : caractéristiques</a:t>
            </a:r>
          </a:p>
        </p:txBody>
      </p:sp>
      <p:sp>
        <p:nvSpPr>
          <p:cNvPr id="3" name="Espace réservé du contenu 2"/>
          <p:cNvSpPr>
            <a:spLocks noGrp="1"/>
          </p:cNvSpPr>
          <p:nvPr>
            <p:ph sz="half" idx="1"/>
          </p:nvPr>
        </p:nvSpPr>
        <p:spPr/>
        <p:txBody>
          <a:bodyPr>
            <a:normAutofit/>
          </a:bodyPr>
          <a:lstStyle/>
          <a:p>
            <a:pPr>
              <a:defRPr/>
            </a:pPr>
            <a:r>
              <a:rPr b="1" dirty="0"/>
              <a:t>Ressources</a:t>
            </a:r>
            <a:r>
              <a:rPr dirty="0"/>
              <a:t> (Identifiant)</a:t>
            </a:r>
          </a:p>
          <a:p>
            <a:pPr lvl="1">
              <a:defRPr/>
            </a:pPr>
            <a:r>
              <a:rPr dirty="0"/>
              <a:t>Identifié par une URI</a:t>
            </a:r>
          </a:p>
          <a:p>
            <a:pPr lvl="1">
              <a:defRPr/>
            </a:pPr>
            <a:r>
              <a:rPr dirty="0"/>
              <a:t>Exemple : </a:t>
            </a:r>
            <a:r>
              <a:rPr dirty="0">
                <a:hlinkClick r:id="rId3"/>
              </a:rPr>
              <a:t>http://mywebsite.com/books/87/comments/1568</a:t>
            </a:r>
            <a:endParaRPr dirty="0"/>
          </a:p>
          <a:p>
            <a:pPr>
              <a:defRPr/>
            </a:pPr>
            <a:r>
              <a:rPr b="1" dirty="0"/>
              <a:t>Méthodes</a:t>
            </a:r>
            <a:r>
              <a:rPr dirty="0"/>
              <a:t> ( Verbes)</a:t>
            </a:r>
          </a:p>
          <a:p>
            <a:pPr lvl="1">
              <a:defRPr/>
            </a:pPr>
            <a:r>
              <a:rPr dirty="0"/>
              <a:t>Méthodes HTTP : GET, POST, PUT &amp; DELETE</a:t>
            </a:r>
          </a:p>
          <a:p>
            <a:pPr>
              <a:defRPr/>
            </a:pPr>
            <a:r>
              <a:rPr b="1" dirty="0"/>
              <a:t>Représentation</a:t>
            </a:r>
          </a:p>
          <a:p>
            <a:pPr lvl="1">
              <a:defRPr/>
            </a:pPr>
            <a:r>
              <a:rPr dirty="0"/>
              <a:t>Information </a:t>
            </a:r>
            <a:r>
              <a:rPr dirty="0" err="1"/>
              <a:t>transférée</a:t>
            </a:r>
            <a:r>
              <a:rPr dirty="0"/>
              <a:t> entre le client et le serveur</a:t>
            </a:r>
          </a:p>
          <a:p>
            <a:pPr lvl="1">
              <a:defRPr/>
            </a:pPr>
            <a:r>
              <a:rPr dirty="0"/>
              <a:t>Exemple : XML, JSON</a:t>
            </a:r>
          </a:p>
        </p:txBody>
      </p:sp>
    </p:spTree>
    <p:extLst>
      <p:ext uri="{BB962C8B-B14F-4D97-AF65-F5344CB8AC3E}">
        <p14:creationId xmlns:p14="http://schemas.microsoft.com/office/powerpoint/2010/main" val="23785221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p:txBody>
          <a:bodyPr/>
          <a:lstStyle/>
          <a:p>
            <a:r>
              <a:rPr altLang="fr-FR"/>
              <a:t>REST : Ressources</a:t>
            </a:r>
          </a:p>
        </p:txBody>
      </p:sp>
      <p:sp>
        <p:nvSpPr>
          <p:cNvPr id="3" name="Espace réservé du contenu 2"/>
          <p:cNvSpPr>
            <a:spLocks noGrp="1"/>
          </p:cNvSpPr>
          <p:nvPr>
            <p:ph sz="half" idx="1"/>
          </p:nvPr>
        </p:nvSpPr>
        <p:spPr/>
        <p:txBody>
          <a:bodyPr>
            <a:normAutofit/>
          </a:bodyPr>
          <a:lstStyle/>
          <a:p>
            <a:pPr>
              <a:defRPr/>
            </a:pPr>
            <a:r>
              <a:rPr dirty="0"/>
              <a:t>Une ressource est quelque chose qui est identifiable dans un système</a:t>
            </a:r>
          </a:p>
          <a:p>
            <a:pPr lvl="1">
              <a:defRPr/>
            </a:pPr>
            <a:r>
              <a:rPr dirty="0"/>
              <a:t>Personne, Agenda, Collection, Document …</a:t>
            </a:r>
          </a:p>
          <a:p>
            <a:pPr>
              <a:defRPr/>
            </a:pPr>
            <a:r>
              <a:rPr dirty="0"/>
              <a:t>Une URI identifie une ressource de manière unique sur le système</a:t>
            </a:r>
          </a:p>
          <a:p>
            <a:pPr>
              <a:defRPr/>
            </a:pPr>
            <a:r>
              <a:rPr dirty="0"/>
              <a:t>Une ressources peut avoir plusieurs URI et la représentation de la ressource peut évoluer avec le temps</a:t>
            </a:r>
          </a:p>
          <a:p>
            <a:pPr>
              <a:defRPr/>
            </a:pPr>
            <a:r>
              <a:rPr dirty="0"/>
              <a:t>Il est nécessaire de prendre </a:t>
            </a:r>
            <a:r>
              <a:rPr dirty="0" err="1"/>
              <a:t>en</a:t>
            </a:r>
            <a:r>
              <a:rPr dirty="0"/>
              <a:t> </a:t>
            </a:r>
            <a:r>
              <a:rPr dirty="0" err="1"/>
              <a:t>compte</a:t>
            </a:r>
            <a:r>
              <a:rPr lang="fr-FR" dirty="0"/>
              <a:t>:</a:t>
            </a:r>
            <a:endParaRPr dirty="0"/>
          </a:p>
          <a:p>
            <a:pPr lvl="1">
              <a:defRPr/>
            </a:pPr>
            <a:r>
              <a:rPr lang="fr-FR" dirty="0"/>
              <a:t>La </a:t>
            </a:r>
            <a:r>
              <a:rPr dirty="0" err="1"/>
              <a:t>hiérarchie</a:t>
            </a:r>
            <a:r>
              <a:rPr dirty="0"/>
              <a:t> des </a:t>
            </a:r>
            <a:r>
              <a:rPr dirty="0" err="1"/>
              <a:t>ressources</a:t>
            </a:r>
            <a:r>
              <a:rPr dirty="0"/>
              <a:t> </a:t>
            </a:r>
          </a:p>
          <a:p>
            <a:pPr lvl="1">
              <a:defRPr/>
            </a:pPr>
            <a:r>
              <a:rPr lang="fr-FR" dirty="0"/>
              <a:t>La </a:t>
            </a:r>
            <a:r>
              <a:rPr dirty="0" err="1"/>
              <a:t>sémantique</a:t>
            </a:r>
            <a:r>
              <a:rPr dirty="0"/>
              <a:t> des URL pour les éditer</a:t>
            </a:r>
          </a:p>
        </p:txBody>
      </p:sp>
    </p:spTree>
    <p:extLst>
      <p:ext uri="{BB962C8B-B14F-4D97-AF65-F5344CB8AC3E}">
        <p14:creationId xmlns:p14="http://schemas.microsoft.com/office/powerpoint/2010/main" val="4842418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p:txBody>
          <a:bodyPr/>
          <a:lstStyle/>
          <a:p>
            <a:r>
              <a:rPr altLang="fr-FR"/>
              <a:t>REST : Ressources</a:t>
            </a:r>
          </a:p>
        </p:txBody>
      </p:sp>
      <p:sp>
        <p:nvSpPr>
          <p:cNvPr id="3" name="Espace réservé du contenu 2"/>
          <p:cNvSpPr>
            <a:spLocks noGrp="1"/>
          </p:cNvSpPr>
          <p:nvPr>
            <p:ph sz="half" idx="1"/>
          </p:nvPr>
        </p:nvSpPr>
        <p:spPr/>
        <p:txBody>
          <a:bodyPr>
            <a:normAutofit fontScale="55000" lnSpcReduction="20000"/>
          </a:bodyPr>
          <a:lstStyle/>
          <a:p>
            <a:pPr>
              <a:defRPr/>
            </a:pPr>
            <a:r>
              <a:rPr dirty="0"/>
              <a:t> </a:t>
            </a:r>
            <a:r>
              <a:rPr b="1" dirty="0"/>
              <a:t>Liste des livres</a:t>
            </a:r>
          </a:p>
          <a:p>
            <a:pPr lvl="1">
              <a:defRPr/>
            </a:pPr>
            <a:r>
              <a:rPr dirty="0">
                <a:solidFill>
                  <a:srgbClr val="FF0000"/>
                </a:solidFill>
              </a:rPr>
              <a:t>NOK</a:t>
            </a:r>
            <a:r>
              <a:rPr dirty="0"/>
              <a:t> : http://mywebsite.com/book</a:t>
            </a:r>
          </a:p>
          <a:p>
            <a:pPr lvl="1">
              <a:defRPr/>
            </a:pPr>
            <a:r>
              <a:rPr dirty="0">
                <a:solidFill>
                  <a:srgbClr val="00B050"/>
                </a:solidFill>
              </a:rPr>
              <a:t>OK</a:t>
            </a:r>
            <a:r>
              <a:rPr dirty="0"/>
              <a:t> : http://mywebsite.com/book</a:t>
            </a:r>
            <a:r>
              <a:rPr b="1" dirty="0"/>
              <a:t>s</a:t>
            </a:r>
          </a:p>
          <a:p>
            <a:pPr>
              <a:defRPr/>
            </a:pPr>
            <a:r>
              <a:rPr dirty="0"/>
              <a:t> </a:t>
            </a:r>
            <a:r>
              <a:rPr b="1" dirty="0"/>
              <a:t>Filtre et tri sur les livres</a:t>
            </a:r>
          </a:p>
          <a:p>
            <a:pPr lvl="1">
              <a:defRPr/>
            </a:pPr>
            <a:r>
              <a:rPr dirty="0">
                <a:solidFill>
                  <a:srgbClr val="FF0000"/>
                </a:solidFill>
              </a:rPr>
              <a:t>NOK</a:t>
            </a:r>
            <a:r>
              <a:rPr dirty="0"/>
              <a:t> : http://mywebsite.com/books/filtre/policier/tri/asc</a:t>
            </a:r>
          </a:p>
          <a:p>
            <a:pPr lvl="1">
              <a:defRPr/>
            </a:pPr>
            <a:r>
              <a:rPr dirty="0">
                <a:solidFill>
                  <a:srgbClr val="00B050"/>
                </a:solidFill>
              </a:rPr>
              <a:t>OK</a:t>
            </a:r>
            <a:r>
              <a:rPr dirty="0"/>
              <a:t> : http://mywebsite.com/books?</a:t>
            </a:r>
            <a:r>
              <a:rPr b="1" dirty="0"/>
              <a:t>fitlre=</a:t>
            </a:r>
            <a:r>
              <a:rPr dirty="0"/>
              <a:t>policier</a:t>
            </a:r>
            <a:r>
              <a:rPr b="1" dirty="0">
                <a:effectLst>
                  <a:outerShdw blurRad="38100" dist="38100" dir="2700000" algn="tl">
                    <a:srgbClr val="000000">
                      <a:alpha val="43137"/>
                    </a:srgbClr>
                  </a:outerShdw>
                </a:effectLst>
              </a:rPr>
              <a:t>&amp;</a:t>
            </a:r>
            <a:r>
              <a:rPr b="1" dirty="0"/>
              <a:t>tri=</a:t>
            </a:r>
            <a:r>
              <a:rPr dirty="0"/>
              <a:t>asc</a:t>
            </a:r>
          </a:p>
          <a:p>
            <a:pPr>
              <a:defRPr/>
            </a:pPr>
            <a:r>
              <a:rPr dirty="0"/>
              <a:t> </a:t>
            </a:r>
            <a:r>
              <a:rPr b="1" dirty="0"/>
              <a:t>Affichage d’un livre</a:t>
            </a:r>
          </a:p>
          <a:p>
            <a:pPr lvl="1">
              <a:defRPr/>
            </a:pPr>
            <a:r>
              <a:rPr dirty="0">
                <a:solidFill>
                  <a:srgbClr val="FF0000"/>
                </a:solidFill>
              </a:rPr>
              <a:t>NOK</a:t>
            </a:r>
            <a:r>
              <a:rPr dirty="0"/>
              <a:t> : http://mywebsite.com/book/display/87</a:t>
            </a:r>
          </a:p>
          <a:p>
            <a:pPr lvl="1">
              <a:defRPr/>
            </a:pPr>
            <a:r>
              <a:rPr dirty="0">
                <a:solidFill>
                  <a:srgbClr val="00B050"/>
                </a:solidFill>
              </a:rPr>
              <a:t>OK</a:t>
            </a:r>
            <a:r>
              <a:rPr dirty="0"/>
              <a:t> : http://mywebsite.com/books/87</a:t>
            </a:r>
          </a:p>
          <a:p>
            <a:pPr>
              <a:defRPr/>
            </a:pPr>
            <a:r>
              <a:rPr dirty="0"/>
              <a:t> </a:t>
            </a:r>
            <a:r>
              <a:rPr b="1" dirty="0"/>
              <a:t>Tous les commentaires sur un livre</a:t>
            </a:r>
          </a:p>
          <a:p>
            <a:pPr lvl="1">
              <a:defRPr/>
            </a:pPr>
            <a:r>
              <a:rPr dirty="0">
                <a:solidFill>
                  <a:srgbClr val="FF0000"/>
                </a:solidFill>
              </a:rPr>
              <a:t>NOK</a:t>
            </a:r>
            <a:r>
              <a:rPr dirty="0"/>
              <a:t> : http://mywebsite.com/books/comments/87</a:t>
            </a:r>
          </a:p>
          <a:p>
            <a:pPr lvl="1">
              <a:defRPr/>
            </a:pPr>
            <a:r>
              <a:rPr dirty="0">
                <a:solidFill>
                  <a:srgbClr val="00B050"/>
                </a:solidFill>
              </a:rPr>
              <a:t>OK</a:t>
            </a:r>
            <a:r>
              <a:rPr dirty="0"/>
              <a:t> : http://mywebsite.com/books/87/comments</a:t>
            </a:r>
          </a:p>
          <a:p>
            <a:pPr>
              <a:defRPr/>
            </a:pPr>
            <a:r>
              <a:rPr dirty="0"/>
              <a:t>En construisant correctement les URI, il est possible de les trier, de les hiérarchiser et donc d’améliorer la compréhension du système.</a:t>
            </a:r>
          </a:p>
          <a:p>
            <a:pPr>
              <a:defRPr/>
            </a:pPr>
            <a:r>
              <a:rPr dirty="0"/>
              <a:t>L’URL suivante peut alors être décomposée logiquement :</a:t>
            </a:r>
          </a:p>
          <a:p>
            <a:pPr lvl="1">
              <a:defRPr/>
            </a:pPr>
            <a:r>
              <a:rPr dirty="0"/>
              <a:t>http://mywebsite.com/books/87/comments/1568 =&gt; </a:t>
            </a:r>
            <a:r>
              <a:rPr b="1" dirty="0"/>
              <a:t>un commentaire pour un livre</a:t>
            </a:r>
          </a:p>
          <a:p>
            <a:pPr lvl="1">
              <a:defRPr/>
            </a:pPr>
            <a:r>
              <a:rPr dirty="0"/>
              <a:t>http://mywebsite.com/books/87/comments =&gt; </a:t>
            </a:r>
            <a:r>
              <a:rPr b="1" dirty="0"/>
              <a:t>tous les commentaires pour un livre</a:t>
            </a:r>
          </a:p>
          <a:p>
            <a:pPr lvl="1">
              <a:defRPr/>
            </a:pPr>
            <a:r>
              <a:rPr dirty="0"/>
              <a:t>http://mywebsite.com/books/87 =&gt; </a:t>
            </a:r>
            <a:r>
              <a:rPr b="1" dirty="0"/>
              <a:t>un livre</a:t>
            </a:r>
          </a:p>
          <a:p>
            <a:pPr lvl="1">
              <a:defRPr/>
            </a:pPr>
            <a:r>
              <a:rPr dirty="0"/>
              <a:t>http://mywebsite.com/books =&gt; </a:t>
            </a:r>
            <a:r>
              <a:rPr b="1" dirty="0"/>
              <a:t>tous les livres</a:t>
            </a:r>
            <a:endParaRPr dirty="0"/>
          </a:p>
        </p:txBody>
      </p:sp>
    </p:spTree>
    <p:extLst>
      <p:ext uri="{BB962C8B-B14F-4D97-AF65-F5344CB8AC3E}">
        <p14:creationId xmlns:p14="http://schemas.microsoft.com/office/powerpoint/2010/main" val="8202691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r>
              <a:rPr altLang="fr-FR"/>
              <a:t>REST : Méthode</a:t>
            </a:r>
          </a:p>
        </p:txBody>
      </p:sp>
      <p:sp>
        <p:nvSpPr>
          <p:cNvPr id="3" name="Espace réservé du contenu 2"/>
          <p:cNvSpPr>
            <a:spLocks noGrp="1"/>
          </p:cNvSpPr>
          <p:nvPr>
            <p:ph sz="half" idx="1"/>
          </p:nvPr>
        </p:nvSpPr>
        <p:spPr/>
        <p:txBody>
          <a:bodyPr>
            <a:normAutofit fontScale="77500" lnSpcReduction="20000"/>
          </a:bodyPr>
          <a:lstStyle/>
          <a:p>
            <a:pPr>
              <a:defRPr/>
            </a:pPr>
            <a:r>
              <a:rPr dirty="0"/>
              <a:t>Dans une architecture REST il faut utiliser les verbes HTTP existants plutôt que d’inclure l’opération dans l’URI de la ressource.</a:t>
            </a:r>
          </a:p>
          <a:p>
            <a:pPr>
              <a:defRPr/>
            </a:pPr>
            <a:r>
              <a:rPr dirty="0"/>
              <a:t>Ainsi, généralement pour une ressource, il y a 4 opérations possibles (CRUD) :</a:t>
            </a:r>
          </a:p>
          <a:p>
            <a:pPr lvl="1">
              <a:defRPr/>
            </a:pPr>
            <a:r>
              <a:rPr dirty="0"/>
              <a:t>Créer (</a:t>
            </a:r>
            <a:r>
              <a:rPr dirty="0" err="1"/>
              <a:t>create</a:t>
            </a:r>
            <a:r>
              <a:rPr dirty="0"/>
              <a:t>)</a:t>
            </a:r>
          </a:p>
          <a:p>
            <a:pPr lvl="1">
              <a:defRPr/>
            </a:pPr>
            <a:r>
              <a:rPr dirty="0"/>
              <a:t>Afficher (</a:t>
            </a:r>
            <a:r>
              <a:rPr dirty="0" err="1"/>
              <a:t>read</a:t>
            </a:r>
            <a:r>
              <a:rPr dirty="0"/>
              <a:t>)</a:t>
            </a:r>
          </a:p>
          <a:p>
            <a:pPr lvl="1">
              <a:defRPr/>
            </a:pPr>
            <a:r>
              <a:rPr dirty="0"/>
              <a:t>Mettre à jour (update)</a:t>
            </a:r>
          </a:p>
          <a:p>
            <a:pPr lvl="1">
              <a:defRPr/>
            </a:pPr>
            <a:r>
              <a:rPr dirty="0"/>
              <a:t>Supprimer (</a:t>
            </a:r>
            <a:r>
              <a:rPr dirty="0" err="1"/>
              <a:t>delete</a:t>
            </a:r>
            <a:r>
              <a:rPr dirty="0"/>
              <a:t>)</a:t>
            </a:r>
          </a:p>
          <a:p>
            <a:pPr>
              <a:defRPr/>
            </a:pPr>
            <a:r>
              <a:rPr dirty="0"/>
              <a:t> HTTP propose les verbes correspondant :</a:t>
            </a:r>
          </a:p>
          <a:p>
            <a:pPr lvl="1">
              <a:defRPr/>
            </a:pPr>
            <a:r>
              <a:rPr dirty="0"/>
              <a:t>Créer (</a:t>
            </a:r>
            <a:r>
              <a:rPr dirty="0" err="1"/>
              <a:t>create</a:t>
            </a:r>
            <a:r>
              <a:rPr dirty="0"/>
              <a:t>) =&gt; </a:t>
            </a:r>
            <a:r>
              <a:rPr b="1" dirty="0"/>
              <a:t>POST</a:t>
            </a:r>
          </a:p>
          <a:p>
            <a:pPr lvl="1">
              <a:defRPr/>
            </a:pPr>
            <a:r>
              <a:rPr dirty="0"/>
              <a:t>Afficher (</a:t>
            </a:r>
            <a:r>
              <a:rPr dirty="0" err="1"/>
              <a:t>read</a:t>
            </a:r>
            <a:r>
              <a:rPr dirty="0"/>
              <a:t>) =&gt; </a:t>
            </a:r>
            <a:r>
              <a:rPr b="1" dirty="0"/>
              <a:t>GET</a:t>
            </a:r>
          </a:p>
          <a:p>
            <a:pPr lvl="1">
              <a:defRPr/>
            </a:pPr>
            <a:r>
              <a:rPr dirty="0"/>
              <a:t>Mettre à jour (update) =&gt; </a:t>
            </a:r>
            <a:r>
              <a:rPr b="1" dirty="0"/>
              <a:t>PUT</a:t>
            </a:r>
          </a:p>
          <a:p>
            <a:pPr lvl="1">
              <a:defRPr/>
            </a:pPr>
            <a:r>
              <a:rPr dirty="0"/>
              <a:t>Supprimer (</a:t>
            </a:r>
            <a:r>
              <a:rPr dirty="0" err="1"/>
              <a:t>delete</a:t>
            </a:r>
            <a:r>
              <a:rPr dirty="0"/>
              <a:t>) =&gt; </a:t>
            </a:r>
            <a:r>
              <a:rPr b="1" dirty="0"/>
              <a:t>DELETE</a:t>
            </a:r>
            <a:endParaRPr dirty="0"/>
          </a:p>
          <a:p>
            <a:pPr>
              <a:defRPr/>
            </a:pPr>
            <a:r>
              <a:rPr dirty="0"/>
              <a:t> Il est possible d’exprimer des opérations supplémentaires via d’autre méthodes HTTP ( HEAD, OPTIONS)</a:t>
            </a:r>
          </a:p>
          <a:p>
            <a:pPr>
              <a:defRPr/>
            </a:pPr>
            <a:endParaRPr dirty="0"/>
          </a:p>
          <a:p>
            <a:pPr lvl="1">
              <a:defRPr/>
            </a:pPr>
            <a:endParaRPr dirty="0"/>
          </a:p>
        </p:txBody>
      </p:sp>
    </p:spTree>
    <p:extLst>
      <p:ext uri="{BB962C8B-B14F-4D97-AF65-F5344CB8AC3E}">
        <p14:creationId xmlns:p14="http://schemas.microsoft.com/office/powerpoint/2010/main" val="24499201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lstStyle/>
          <a:p>
            <a:r>
              <a:rPr altLang="fr-FR"/>
              <a:t>REST : Méthode GET</a:t>
            </a:r>
          </a:p>
        </p:txBody>
      </p:sp>
      <p:sp>
        <p:nvSpPr>
          <p:cNvPr id="21507" name="Espace réservé du contenu 2"/>
          <p:cNvSpPr>
            <a:spLocks noGrp="1"/>
          </p:cNvSpPr>
          <p:nvPr>
            <p:ph sz="half" idx="1"/>
          </p:nvPr>
        </p:nvSpPr>
        <p:spPr/>
        <p:txBody>
          <a:bodyPr/>
          <a:lstStyle/>
          <a:p>
            <a:r>
              <a:rPr altLang="fr-FR" sz="2800"/>
              <a:t>La Méthode Get fournit la représentation de la ressource</a:t>
            </a:r>
          </a:p>
          <a:p>
            <a:pPr lvl="1"/>
            <a:r>
              <a:rPr altLang="fr-FR" sz="2400"/>
              <a:t>Idempotent</a:t>
            </a: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077" y="2997212"/>
            <a:ext cx="6447846" cy="35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097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466056" y="2564904"/>
            <a:ext cx="6211888" cy="3186112"/>
          </a:xfrm>
          <a:prstGeom prst="rect">
            <a:avLst/>
          </a:prstGeom>
        </p:spPr>
        <p:txBody>
          <a:bodyPr>
            <a:normAutofit fontScale="92500" lnSpcReduction="1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buClr>
                <a:srgbClr val="FFC000"/>
              </a:buClr>
              <a:buFont typeface="Wingdings" panose="05000000000000000000" pitchFamily="2" charset="2"/>
              <a:buChar char="Ø"/>
              <a:defRPr/>
            </a:pPr>
            <a:r>
              <a:rPr altLang="fr-FR" dirty="0">
                <a:solidFill>
                  <a:srgbClr val="002060"/>
                </a:solidFill>
              </a:rPr>
              <a:t>L’architecture Orientée Service SOA</a:t>
            </a:r>
          </a:p>
          <a:p>
            <a:pPr>
              <a:buClr>
                <a:srgbClr val="FFC000"/>
              </a:buClr>
              <a:buFont typeface="Wingdings" panose="05000000000000000000" pitchFamily="2" charset="2"/>
              <a:buChar char="Ø"/>
              <a:defRPr/>
            </a:pPr>
            <a:endParaRPr altLang="fr-FR" dirty="0">
              <a:solidFill>
                <a:srgbClr val="002060"/>
              </a:solidFill>
            </a:endParaRPr>
          </a:p>
          <a:p>
            <a:pPr>
              <a:buClr>
                <a:srgbClr val="FFC000"/>
              </a:buClr>
              <a:buFont typeface="Wingdings" panose="05000000000000000000" pitchFamily="2" charset="2"/>
              <a:buChar char="Ø"/>
              <a:defRPr/>
            </a:pPr>
            <a:r>
              <a:rPr altLang="fr-FR" dirty="0">
                <a:solidFill>
                  <a:srgbClr val="002060"/>
                </a:solidFill>
              </a:rPr>
              <a:t>Définition d’un service</a:t>
            </a:r>
          </a:p>
          <a:p>
            <a:pPr>
              <a:buClr>
                <a:srgbClr val="FFC000"/>
              </a:buClr>
              <a:buFont typeface="Wingdings" panose="05000000000000000000" pitchFamily="2" charset="2"/>
              <a:buChar char="Ø"/>
              <a:defRPr/>
            </a:pPr>
            <a:endParaRPr altLang="fr-FR" dirty="0">
              <a:solidFill>
                <a:srgbClr val="002060"/>
              </a:solidFill>
            </a:endParaRPr>
          </a:p>
          <a:p>
            <a:pPr>
              <a:buClr>
                <a:srgbClr val="FFC000"/>
              </a:buClr>
              <a:buFont typeface="Wingdings" panose="05000000000000000000" pitchFamily="2" charset="2"/>
              <a:buChar char="Ø"/>
              <a:defRPr/>
            </a:pPr>
            <a:r>
              <a:rPr altLang="fr-FR" b="1" dirty="0">
                <a:solidFill>
                  <a:srgbClr val="002060"/>
                </a:solidFill>
                <a:effectLst>
                  <a:outerShdw blurRad="38100" dist="38100" dir="2700000" algn="tl">
                    <a:srgbClr val="000000">
                      <a:alpha val="43137"/>
                    </a:srgbClr>
                  </a:outerShdw>
                </a:effectLst>
              </a:rPr>
              <a:t>Services Web étendus et REST</a:t>
            </a:r>
          </a:p>
          <a:p>
            <a:pPr>
              <a:buClr>
                <a:srgbClr val="FFC000"/>
              </a:buClr>
              <a:buFont typeface="Wingdings" panose="05000000000000000000" pitchFamily="2" charset="2"/>
              <a:buChar char="Ø"/>
              <a:defRPr/>
            </a:pPr>
            <a:endParaRPr altLang="fr-FR" dirty="0">
              <a:solidFill>
                <a:srgbClr val="002060"/>
              </a:solidFill>
            </a:endParaRPr>
          </a:p>
          <a:p>
            <a:pPr>
              <a:buClr>
                <a:srgbClr val="FFC000"/>
              </a:buClr>
              <a:buFont typeface="Wingdings" panose="05000000000000000000" pitchFamily="2" charset="2"/>
              <a:buChar char="Ø"/>
              <a:defRPr/>
            </a:pPr>
            <a:r>
              <a:rPr altLang="fr-FR" dirty="0">
                <a:solidFill>
                  <a:srgbClr val="002060"/>
                </a:solidFill>
              </a:rPr>
              <a:t>Plateformes de développement</a:t>
            </a:r>
          </a:p>
        </p:txBody>
      </p:sp>
      <p:sp>
        <p:nvSpPr>
          <p:cNvPr id="5" name="Titre 4"/>
          <p:cNvSpPr>
            <a:spLocks noGrp="1"/>
          </p:cNvSpPr>
          <p:nvPr>
            <p:ph type="title"/>
          </p:nvPr>
        </p:nvSpPr>
        <p:spPr/>
        <p:txBody>
          <a:bodyPr/>
          <a:lstStyle/>
          <a:p>
            <a:r>
              <a:rPr lang="fr-FR" dirty="0"/>
              <a:t>Objectif du chapitre</a:t>
            </a:r>
          </a:p>
        </p:txBody>
      </p:sp>
    </p:spTree>
  </p:cSld>
  <p:clrMapOvr>
    <a:masterClrMapping/>
  </p:clrMapOvr>
  <p:transition spd="slow">
    <p:push/>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p:cNvSpPr>
            <a:spLocks noGrp="1"/>
          </p:cNvSpPr>
          <p:nvPr>
            <p:ph type="title"/>
          </p:nvPr>
        </p:nvSpPr>
        <p:spPr/>
        <p:txBody>
          <a:bodyPr/>
          <a:lstStyle/>
          <a:p>
            <a:r>
              <a:rPr altLang="fr-FR"/>
              <a:t>REST : Méthode POST</a:t>
            </a:r>
          </a:p>
        </p:txBody>
      </p:sp>
      <p:sp>
        <p:nvSpPr>
          <p:cNvPr id="22531" name="Espace réservé du contenu 2"/>
          <p:cNvSpPr>
            <a:spLocks noGrp="1"/>
          </p:cNvSpPr>
          <p:nvPr>
            <p:ph sz="half" idx="1"/>
          </p:nvPr>
        </p:nvSpPr>
        <p:spPr/>
        <p:txBody>
          <a:bodyPr/>
          <a:lstStyle/>
          <a:p>
            <a:r>
              <a:rPr altLang="fr-FR" sz="2800"/>
              <a:t>Méthode POST crée une ressource</a:t>
            </a:r>
          </a:p>
          <a:p>
            <a:pPr lvl="1"/>
            <a:r>
              <a:rPr altLang="fr-FR" sz="2400"/>
              <a:t>Nom idempotente ( plusieurs création de la même ressource )</a:t>
            </a:r>
          </a:p>
        </p:txBody>
      </p:sp>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504" y="2997352"/>
            <a:ext cx="6396992"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5650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re 1"/>
          <p:cNvSpPr>
            <a:spLocks noGrp="1"/>
          </p:cNvSpPr>
          <p:nvPr>
            <p:ph type="title"/>
          </p:nvPr>
        </p:nvSpPr>
        <p:spPr/>
        <p:txBody>
          <a:bodyPr/>
          <a:lstStyle/>
          <a:p>
            <a:r>
              <a:rPr altLang="fr-FR"/>
              <a:t>REST : Méthode DELETE</a:t>
            </a:r>
          </a:p>
        </p:txBody>
      </p:sp>
      <p:sp>
        <p:nvSpPr>
          <p:cNvPr id="23555" name="Espace réservé du contenu 2"/>
          <p:cNvSpPr>
            <a:spLocks noGrp="1"/>
          </p:cNvSpPr>
          <p:nvPr>
            <p:ph sz="half" idx="1"/>
          </p:nvPr>
        </p:nvSpPr>
        <p:spPr/>
        <p:txBody>
          <a:bodyPr/>
          <a:lstStyle/>
          <a:p>
            <a:r>
              <a:rPr altLang="fr-FR"/>
              <a:t>Méthode DELETE supprime une ressource </a:t>
            </a:r>
          </a:p>
          <a:p>
            <a:pPr lvl="1"/>
            <a:r>
              <a:rPr altLang="fr-FR"/>
              <a:t>Idempotent</a:t>
            </a:r>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852738"/>
            <a:ext cx="6848475"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92923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r>
              <a:rPr altLang="fr-FR"/>
              <a:t>REST : Méthode PUT</a:t>
            </a:r>
          </a:p>
        </p:txBody>
      </p:sp>
      <p:sp>
        <p:nvSpPr>
          <p:cNvPr id="24579" name="Espace réservé du contenu 2"/>
          <p:cNvSpPr>
            <a:spLocks noGrp="1"/>
          </p:cNvSpPr>
          <p:nvPr>
            <p:ph sz="half" idx="1"/>
          </p:nvPr>
        </p:nvSpPr>
        <p:spPr/>
        <p:txBody>
          <a:bodyPr/>
          <a:lstStyle/>
          <a:p>
            <a:r>
              <a:rPr altLang="fr-FR"/>
              <a:t>Méthode PUT met à jour une ressource </a:t>
            </a:r>
          </a:p>
          <a:p>
            <a:pPr lvl="1"/>
            <a:r>
              <a:rPr altLang="fr-FR"/>
              <a:t>Idempotent</a:t>
            </a:r>
          </a:p>
        </p:txBody>
      </p:sp>
      <p:pic>
        <p:nvPicPr>
          <p:cNvPr id="245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864" y="2673344"/>
            <a:ext cx="6586273" cy="38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20832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p:txBody>
          <a:bodyPr/>
          <a:lstStyle/>
          <a:p>
            <a:r>
              <a:rPr altLang="fr-FR"/>
              <a:t>REST : Méthode </a:t>
            </a:r>
          </a:p>
        </p:txBody>
      </p:sp>
      <p:sp>
        <p:nvSpPr>
          <p:cNvPr id="3" name="Espace réservé du contenu 2"/>
          <p:cNvSpPr>
            <a:spLocks noGrp="1"/>
          </p:cNvSpPr>
          <p:nvPr>
            <p:ph sz="half" idx="1"/>
          </p:nvPr>
        </p:nvSpPr>
        <p:spPr/>
        <p:txBody>
          <a:bodyPr>
            <a:normAutofit fontScale="85000" lnSpcReduction="20000"/>
          </a:bodyPr>
          <a:lstStyle/>
          <a:p>
            <a:pPr>
              <a:defRPr/>
            </a:pPr>
            <a:r>
              <a:rPr dirty="0"/>
              <a:t>Exemple d’URL pour une ressource donnée (un livre par exemple) :</a:t>
            </a:r>
          </a:p>
          <a:p>
            <a:pPr>
              <a:defRPr/>
            </a:pPr>
            <a:r>
              <a:rPr dirty="0"/>
              <a:t> </a:t>
            </a:r>
            <a:r>
              <a:rPr b="1" dirty="0"/>
              <a:t>Créer un livre</a:t>
            </a:r>
          </a:p>
          <a:p>
            <a:pPr lvl="1">
              <a:defRPr/>
            </a:pPr>
            <a:r>
              <a:rPr dirty="0"/>
              <a:t>NOK : GET http://mywebsite.com/books/create</a:t>
            </a:r>
          </a:p>
          <a:p>
            <a:pPr lvl="1">
              <a:defRPr/>
            </a:pPr>
            <a:r>
              <a:rPr dirty="0"/>
              <a:t>OK : POST http://mywebsite.com/books</a:t>
            </a:r>
          </a:p>
          <a:p>
            <a:pPr>
              <a:defRPr/>
            </a:pPr>
            <a:r>
              <a:rPr dirty="0"/>
              <a:t> </a:t>
            </a:r>
            <a:r>
              <a:rPr b="1" dirty="0"/>
              <a:t>Afficher</a:t>
            </a:r>
          </a:p>
          <a:p>
            <a:pPr lvl="1">
              <a:defRPr/>
            </a:pPr>
            <a:r>
              <a:rPr dirty="0"/>
              <a:t>NOK : GET http://mywebsite.com/books/display/87</a:t>
            </a:r>
          </a:p>
          <a:p>
            <a:pPr lvl="1">
              <a:defRPr/>
            </a:pPr>
            <a:r>
              <a:rPr dirty="0"/>
              <a:t>OK : GET http://mywebsite.com/books/87</a:t>
            </a:r>
          </a:p>
          <a:p>
            <a:pPr>
              <a:defRPr/>
            </a:pPr>
            <a:r>
              <a:rPr dirty="0"/>
              <a:t> </a:t>
            </a:r>
            <a:r>
              <a:rPr b="1" dirty="0"/>
              <a:t>Mettre à jour</a:t>
            </a:r>
          </a:p>
          <a:p>
            <a:pPr lvl="1">
              <a:defRPr/>
            </a:pPr>
            <a:r>
              <a:rPr dirty="0"/>
              <a:t>NOK : POST http://mywebsite.com/books/editer/87</a:t>
            </a:r>
          </a:p>
          <a:p>
            <a:pPr lvl="1">
              <a:defRPr/>
            </a:pPr>
            <a:r>
              <a:rPr dirty="0"/>
              <a:t>OK : PUT http://mywebsite.com/books/87</a:t>
            </a:r>
          </a:p>
          <a:p>
            <a:pPr>
              <a:defRPr/>
            </a:pPr>
            <a:r>
              <a:rPr dirty="0"/>
              <a:t> </a:t>
            </a:r>
            <a:r>
              <a:rPr b="1" dirty="0"/>
              <a:t>Supprimer</a:t>
            </a:r>
          </a:p>
          <a:p>
            <a:pPr lvl="1">
              <a:defRPr/>
            </a:pPr>
            <a:r>
              <a:rPr dirty="0"/>
              <a:t>NOK : GET http://mywebsite.com/books/87/delete</a:t>
            </a:r>
          </a:p>
          <a:p>
            <a:pPr lvl="1">
              <a:defRPr/>
            </a:pPr>
            <a:r>
              <a:rPr dirty="0"/>
              <a:t>OK :DELETE http://mywebsite.com/books/87</a:t>
            </a:r>
          </a:p>
        </p:txBody>
      </p:sp>
    </p:spTree>
    <p:extLst>
      <p:ext uri="{BB962C8B-B14F-4D97-AF65-F5344CB8AC3E}">
        <p14:creationId xmlns:p14="http://schemas.microsoft.com/office/powerpoint/2010/main" val="33034100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p:txBody>
          <a:bodyPr/>
          <a:lstStyle/>
          <a:p>
            <a:r>
              <a:rPr altLang="fr-FR"/>
              <a:t>REST : Représentation</a:t>
            </a:r>
          </a:p>
        </p:txBody>
      </p:sp>
      <p:sp>
        <p:nvSpPr>
          <p:cNvPr id="3" name="Espace réservé du contenu 2"/>
          <p:cNvSpPr>
            <a:spLocks noGrp="1"/>
          </p:cNvSpPr>
          <p:nvPr>
            <p:ph sz="half" idx="1"/>
          </p:nvPr>
        </p:nvSpPr>
        <p:spPr/>
        <p:txBody>
          <a:bodyPr>
            <a:normAutofit/>
          </a:bodyPr>
          <a:lstStyle/>
          <a:p>
            <a:pPr>
              <a:defRPr/>
            </a:pPr>
            <a:r>
              <a:rPr dirty="0"/>
              <a:t>Fournir les données suivant une </a:t>
            </a:r>
            <a:r>
              <a:rPr dirty="0" err="1"/>
              <a:t>représentation</a:t>
            </a:r>
            <a:r>
              <a:rPr dirty="0"/>
              <a:t> pour</a:t>
            </a:r>
            <a:r>
              <a:rPr lang="fr-FR" dirty="0"/>
              <a:t>:</a:t>
            </a:r>
            <a:r>
              <a:rPr dirty="0"/>
              <a:t> </a:t>
            </a:r>
          </a:p>
          <a:p>
            <a:pPr lvl="1">
              <a:defRPr/>
            </a:pPr>
            <a:r>
              <a:rPr dirty="0"/>
              <a:t>Le client (GET)</a:t>
            </a:r>
          </a:p>
          <a:p>
            <a:pPr lvl="1">
              <a:defRPr/>
            </a:pPr>
            <a:r>
              <a:rPr lang="fr-FR" dirty="0"/>
              <a:t>L</a:t>
            </a:r>
            <a:r>
              <a:rPr dirty="0"/>
              <a:t>e serveur ( PUT et POST)</a:t>
            </a:r>
          </a:p>
          <a:p>
            <a:pPr>
              <a:defRPr/>
            </a:pPr>
            <a:r>
              <a:rPr dirty="0"/>
              <a:t>Données retournées sous différents formats</a:t>
            </a:r>
          </a:p>
          <a:p>
            <a:pPr lvl="1">
              <a:defRPr/>
            </a:pPr>
            <a:r>
              <a:rPr dirty="0"/>
              <a:t>XML</a:t>
            </a:r>
          </a:p>
          <a:p>
            <a:pPr lvl="1">
              <a:defRPr/>
            </a:pPr>
            <a:r>
              <a:rPr dirty="0"/>
              <a:t>JSON</a:t>
            </a:r>
          </a:p>
          <a:p>
            <a:pPr lvl="1">
              <a:defRPr/>
            </a:pPr>
            <a:r>
              <a:rPr dirty="0"/>
              <a:t>XHTML</a:t>
            </a:r>
          </a:p>
          <a:p>
            <a:pPr lvl="1">
              <a:defRPr/>
            </a:pPr>
            <a:r>
              <a:rPr dirty="0"/>
              <a:t>CSV</a:t>
            </a:r>
          </a:p>
          <a:p>
            <a:pPr>
              <a:defRPr/>
            </a:pPr>
            <a:r>
              <a:rPr dirty="0"/>
              <a:t>Le format d’entrée (POST) et le format de sortie (GET) d’un service Web d’une ressource peuvent être différents</a:t>
            </a:r>
          </a:p>
        </p:txBody>
      </p:sp>
    </p:spTree>
    <p:extLst>
      <p:ext uri="{BB962C8B-B14F-4D97-AF65-F5344CB8AC3E}">
        <p14:creationId xmlns:p14="http://schemas.microsoft.com/office/powerpoint/2010/main" val="30816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p:txBody>
          <a:bodyPr>
            <a:normAutofit/>
          </a:bodyPr>
          <a:lstStyle/>
          <a:p>
            <a:pPr>
              <a:defRPr/>
            </a:pPr>
            <a:r>
              <a:rPr dirty="0"/>
              <a:t>Il est important d’avoir à l’esprit que la réponse envoyée n’est pas une ressource, c’est la représentation d’une ressource.</a:t>
            </a:r>
          </a:p>
          <a:p>
            <a:pPr>
              <a:defRPr/>
            </a:pPr>
            <a:r>
              <a:rPr dirty="0"/>
              <a:t>Ainsi, une ressource peut avoir plusieurs représentations dans des formats divers :</a:t>
            </a:r>
            <a:r>
              <a:rPr b="1" dirty="0"/>
              <a:t>HTML, XML, CSV, JSON, etc.</a:t>
            </a:r>
          </a:p>
          <a:p>
            <a:pPr>
              <a:defRPr/>
            </a:pPr>
            <a:r>
              <a:rPr dirty="0"/>
              <a:t>C’est au client de définir quel format de réponse il souhaite recevoir via l’entête </a:t>
            </a:r>
            <a:r>
              <a:rPr b="1" dirty="0" err="1"/>
              <a:t>Accept</a:t>
            </a:r>
            <a:r>
              <a:rPr dirty="0"/>
              <a:t>.</a:t>
            </a:r>
          </a:p>
        </p:txBody>
      </p:sp>
    </p:spTree>
    <p:extLst>
      <p:ext uri="{BB962C8B-B14F-4D97-AF65-F5344CB8AC3E}">
        <p14:creationId xmlns:p14="http://schemas.microsoft.com/office/powerpoint/2010/main" val="14660645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p:txBody>
          <a:bodyPr/>
          <a:lstStyle/>
          <a:p>
            <a:r>
              <a:rPr altLang="fr-FR"/>
              <a:t>REST : Représentation</a:t>
            </a:r>
          </a:p>
        </p:txBody>
      </p:sp>
      <p:sp>
        <p:nvSpPr>
          <p:cNvPr id="28675" name="Espace réservé du contenu 2"/>
          <p:cNvSpPr>
            <a:spLocks noGrp="1"/>
          </p:cNvSpPr>
          <p:nvPr>
            <p:ph sz="half" idx="1"/>
          </p:nvPr>
        </p:nvSpPr>
        <p:spPr/>
        <p:txBody>
          <a:bodyPr/>
          <a:lstStyle/>
          <a:p>
            <a:r>
              <a:rPr altLang="fr-FR"/>
              <a:t>Exemples : format JSON et XML</a:t>
            </a: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12" y="2385352"/>
            <a:ext cx="6717176" cy="42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1742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a:xfrm>
            <a:off x="388056" y="285750"/>
            <a:ext cx="8216391" cy="1320800"/>
          </a:xfrm>
        </p:spPr>
        <p:txBody>
          <a:bodyPr/>
          <a:lstStyle/>
          <a:p>
            <a:r>
              <a:rPr altLang="fr-FR" dirty="0" err="1"/>
              <a:t>Exemple</a:t>
            </a:r>
            <a:r>
              <a:rPr altLang="fr-FR" dirty="0"/>
              <a:t> : Google URL </a:t>
            </a:r>
            <a:r>
              <a:rPr altLang="fr-FR" dirty="0" err="1"/>
              <a:t>Shortener</a:t>
            </a:r>
            <a:endParaRPr altLang="fr-FR" dirty="0"/>
          </a:p>
        </p:txBody>
      </p:sp>
      <p:sp>
        <p:nvSpPr>
          <p:cNvPr id="3" name="Espace réservé du contenu 2"/>
          <p:cNvSpPr>
            <a:spLocks noGrp="1"/>
          </p:cNvSpPr>
          <p:nvPr>
            <p:ph sz="half" idx="1"/>
          </p:nvPr>
        </p:nvSpPr>
        <p:spPr/>
        <p:txBody>
          <a:bodyPr>
            <a:normAutofit fontScale="92500" lnSpcReduction="10000"/>
          </a:bodyPr>
          <a:lstStyle/>
          <a:p>
            <a:pPr>
              <a:defRPr/>
            </a:pPr>
            <a:r>
              <a:rPr dirty="0"/>
              <a:t>Google maps API est un service gratuit de </a:t>
            </a:r>
            <a:r>
              <a:rPr dirty="0" err="1"/>
              <a:t>cartographi</a:t>
            </a:r>
            <a:r>
              <a:rPr lang="fr-FR" dirty="0"/>
              <a:t>e</a:t>
            </a:r>
            <a:r>
              <a:rPr dirty="0"/>
              <a:t> en ligne</a:t>
            </a:r>
          </a:p>
          <a:p>
            <a:pPr lvl="1">
              <a:defRPr/>
            </a:pPr>
            <a:r>
              <a:rPr b="1" dirty="0">
                <a:hlinkClick r:id="rId3"/>
              </a:rPr>
              <a:t>http://maps.googleapis.com/maps/api/geocode/</a:t>
            </a:r>
            <a:endParaRPr dirty="0"/>
          </a:p>
          <a:p>
            <a:pPr>
              <a:defRPr/>
            </a:pPr>
            <a:r>
              <a:rPr dirty="0"/>
              <a:t>Les actions proposées sont les suivantes</a:t>
            </a:r>
          </a:p>
          <a:p>
            <a:pPr lvl="1">
              <a:defRPr/>
            </a:pPr>
            <a:r>
              <a:rPr dirty="0"/>
              <a:t>Rechercher une adresse (GET)</a:t>
            </a:r>
          </a:p>
          <a:p>
            <a:pPr lvl="1">
              <a:defRPr/>
            </a:pPr>
            <a:r>
              <a:rPr dirty="0"/>
              <a:t>Recherche itinéraire ( GET)</a:t>
            </a:r>
          </a:p>
          <a:p>
            <a:pPr lvl="1">
              <a:defRPr/>
            </a:pPr>
            <a:r>
              <a:rPr dirty="0"/>
              <a:t>…</a:t>
            </a:r>
          </a:p>
          <a:p>
            <a:pPr>
              <a:defRPr/>
            </a:pPr>
            <a:r>
              <a:rPr dirty="0"/>
              <a:t>Service gratuit et proposant une API REST pour le développement</a:t>
            </a:r>
          </a:p>
          <a:p>
            <a:pPr>
              <a:defRPr/>
            </a:pPr>
            <a:r>
              <a:rPr dirty="0"/>
              <a:t>Pour utiliser l’API, nécessite l’utilisation d’une clé pour un certain </a:t>
            </a:r>
            <a:r>
              <a:rPr dirty="0" err="1"/>
              <a:t>nombre</a:t>
            </a:r>
            <a:r>
              <a:rPr dirty="0"/>
              <a:t> </a:t>
            </a:r>
            <a:r>
              <a:rPr dirty="0" err="1"/>
              <a:t>d’action</a:t>
            </a:r>
            <a:r>
              <a:rPr lang="fr-FR" dirty="0"/>
              <a:t>s</a:t>
            </a:r>
            <a:r>
              <a:rPr dirty="0"/>
              <a:t> </a:t>
            </a:r>
            <a:r>
              <a:rPr dirty="0" err="1"/>
              <a:t>journali</a:t>
            </a:r>
            <a:r>
              <a:rPr lang="fr-FR" dirty="0"/>
              <a:t>è</a:t>
            </a:r>
            <a:r>
              <a:rPr dirty="0"/>
              <a:t>r</a:t>
            </a:r>
            <a:r>
              <a:rPr lang="fr-FR" dirty="0"/>
              <a:t>es</a:t>
            </a:r>
            <a:endParaRPr dirty="0"/>
          </a:p>
          <a:p>
            <a:pPr>
              <a:defRPr/>
            </a:pPr>
            <a:r>
              <a:rPr dirty="0"/>
              <a:t>Utilisation de SOAPUI pour les tests</a:t>
            </a:r>
          </a:p>
          <a:p>
            <a:pPr marL="452438" lvl="1" indent="0">
              <a:buNone/>
              <a:defRPr/>
            </a:pPr>
            <a:endParaRPr dirty="0"/>
          </a:p>
        </p:txBody>
      </p:sp>
    </p:spTree>
    <p:extLst>
      <p:ext uri="{BB962C8B-B14F-4D97-AF65-F5344CB8AC3E}">
        <p14:creationId xmlns:p14="http://schemas.microsoft.com/office/powerpoint/2010/main" val="27908074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6"/>
          <p:cNvSpPr txBox="1">
            <a:spLocks noChangeArrowheads="1"/>
          </p:cNvSpPr>
          <p:nvPr/>
        </p:nvSpPr>
        <p:spPr bwMode="auto">
          <a:xfrm>
            <a:off x="1181100" y="2132856"/>
            <a:ext cx="6781800"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6600" dirty="0"/>
              <a:t>Pratique : </a:t>
            </a:r>
          </a:p>
          <a:p>
            <a:pPr algn="ctr" eaLnBrk="1" hangingPunct="1">
              <a:spcBef>
                <a:spcPct val="0"/>
              </a:spcBef>
              <a:buFontTx/>
              <a:buNone/>
            </a:pPr>
            <a:r>
              <a:rPr lang="fr-FR" altLang="fr-FR" sz="6600" dirty="0"/>
              <a:t>Comment tester un </a:t>
            </a:r>
            <a:r>
              <a:rPr lang="fr-FR" altLang="fr-FR" sz="6600" dirty="0" err="1"/>
              <a:t>Webservice</a:t>
            </a:r>
            <a:r>
              <a:rPr lang="fr-FR" altLang="fr-FR" sz="6600" dirty="0"/>
              <a:t> type</a:t>
            </a:r>
            <a:r>
              <a:rPr lang="fr-FR" altLang="fr-FR" sz="6600" b="1" dirty="0"/>
              <a:t> </a:t>
            </a:r>
            <a:r>
              <a:rPr lang="fr-FR" altLang="fr-FR" sz="6600" dirty="0"/>
              <a:t>REST</a:t>
            </a:r>
          </a:p>
        </p:txBody>
      </p:sp>
      <p:sp>
        <p:nvSpPr>
          <p:cNvPr id="2" name="Rectangle 1">
            <a:extLst>
              <a:ext uri="{FF2B5EF4-FFF2-40B4-BE49-F238E27FC236}">
                <a16:creationId xmlns:a16="http://schemas.microsoft.com/office/drawing/2014/main" id="{A2982B99-20D1-4286-A89B-9C65DA450A0E}"/>
              </a:ext>
            </a:extLst>
          </p:cNvPr>
          <p:cNvSpPr>
            <a:spLocks noChangeArrowheads="1"/>
          </p:cNvSpPr>
          <p:nvPr/>
        </p:nvSpPr>
        <p:spPr bwMode="auto">
          <a:xfrm>
            <a:off x="251520" y="398286"/>
            <a:ext cx="8820472" cy="10310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chemeClr val="tx1">
                    <a:lumMod val="75000"/>
                  </a:schemeClr>
                </a:solidFill>
                <a:effectLst/>
                <a:latin typeface="Menlo"/>
                <a:hlinkClick r:id="rId3"/>
              </a:rPr>
              <a:t>http://services.groupkt.com/country/get/all</a:t>
            </a:r>
            <a:endParaRPr kumimoji="0" lang="fr-FR" altLang="fr-FR" sz="3200" b="0" i="0" u="none" strike="noStrike" cap="none" normalizeH="0" baseline="0" dirty="0">
              <a:ln>
                <a:noFill/>
              </a:ln>
              <a:solidFill>
                <a:schemeClr val="tx1">
                  <a:lumMod val="75000"/>
                </a:schemeClr>
              </a:solidFill>
              <a:effectLst/>
              <a:latin typeface="Menlo"/>
            </a:endParaRPr>
          </a:p>
          <a:p>
            <a:pPr eaLnBrk="0" hangingPunct="0"/>
            <a:r>
              <a:rPr lang="fr-FR" altLang="fr-FR" sz="3000" u="sng" dirty="0">
                <a:solidFill>
                  <a:srgbClr val="23527C"/>
                </a:solidFill>
                <a:latin typeface="Menlo"/>
                <a:hlinkClick r:id="rId4"/>
              </a:rPr>
              <a:t>http://services.groupkt.com/country/get/iso2code/</a:t>
            </a:r>
            <a:r>
              <a:rPr lang="fr-FR" altLang="fr-FR" sz="3000" u="sng" dirty="0">
                <a:solidFill>
                  <a:srgbClr val="23527C"/>
                </a:solidFill>
                <a:latin typeface="Menlo"/>
              </a:rPr>
              <a:t>FR</a:t>
            </a:r>
            <a:r>
              <a:rPr lang="fr-FR" altLang="fr-FR" sz="3000" dirty="0"/>
              <a:t> </a:t>
            </a:r>
            <a:endParaRPr lang="fr-FR" altLang="fr-FR" sz="3000" dirty="0">
              <a:latin typeface="Arial" panose="020B0604020202020204" pitchFamily="34" charset="0"/>
            </a:endParaRPr>
          </a:p>
        </p:txBody>
      </p:sp>
      <p:sp>
        <p:nvSpPr>
          <p:cNvPr id="3" name="Rectangle 1">
            <a:extLst>
              <a:ext uri="{FF2B5EF4-FFF2-40B4-BE49-F238E27FC236}">
                <a16:creationId xmlns:a16="http://schemas.microsoft.com/office/drawing/2014/main" id="{693507FA-4FC0-4E6E-A2E7-9B247FE0B499}"/>
              </a:ext>
            </a:extLst>
          </p:cNvPr>
          <p:cNvSpPr>
            <a:spLocks noChangeArrowheads="1"/>
          </p:cNvSpPr>
          <p:nvPr/>
        </p:nvSpPr>
        <p:spPr bwMode="auto">
          <a:xfrm>
            <a:off x="0" y="51640"/>
            <a:ext cx="65" cy="353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6703306"/>
      </p:ext>
    </p:extLst>
  </p:cSld>
  <p:clrMapOvr>
    <a:masterClrMapping/>
  </p:clrMapOvr>
  <p:transition spd="slow">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1"/>
          <p:cNvSpPr>
            <a:spLocks noGrp="1"/>
          </p:cNvSpPr>
          <p:nvPr>
            <p:ph type="title"/>
          </p:nvPr>
        </p:nvSpPr>
        <p:spPr/>
        <p:txBody>
          <a:bodyPr/>
          <a:lstStyle/>
          <a:p>
            <a:r>
              <a:rPr altLang="fr-FR"/>
              <a:t>SOAP VS REST</a:t>
            </a:r>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42" y="1881352"/>
            <a:ext cx="7943716" cy="47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20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6"/>
          <p:cNvSpPr txBox="1">
            <a:spLocks noChangeArrowheads="1"/>
          </p:cNvSpPr>
          <p:nvPr/>
        </p:nvSpPr>
        <p:spPr bwMode="auto">
          <a:xfrm>
            <a:off x="1440000" y="2277419"/>
            <a:ext cx="6264000" cy="35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Services Web étendus et REST</a:t>
            </a:r>
          </a:p>
        </p:txBody>
      </p:sp>
    </p:spTree>
  </p:cSld>
  <p:clrMapOvr>
    <a:masterClrMapping/>
  </p:clrMapOvr>
  <p:transition spd="slow">
    <p:push dir="u"/>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p:txBody>
          <a:bodyPr/>
          <a:lstStyle/>
          <a:p>
            <a:r>
              <a:rPr altLang="fr-FR"/>
              <a:t>SOAP VS REST</a:t>
            </a:r>
          </a:p>
        </p:txBody>
      </p:sp>
      <p:sp>
        <p:nvSpPr>
          <p:cNvPr id="3" name="Espace réservé du contenu 2"/>
          <p:cNvSpPr>
            <a:spLocks noGrp="1"/>
          </p:cNvSpPr>
          <p:nvPr>
            <p:ph sz="half" idx="1"/>
          </p:nvPr>
        </p:nvSpPr>
        <p:spPr/>
        <p:txBody>
          <a:bodyPr>
            <a:normAutofit fontScale="92500" lnSpcReduction="10000"/>
          </a:bodyPr>
          <a:lstStyle/>
          <a:p>
            <a:pPr>
              <a:defRPr/>
            </a:pPr>
            <a:r>
              <a:rPr dirty="0"/>
              <a:t>Les Services Web étendus (SOAP) et les Services Web REST diffèrent par le fait que :</a:t>
            </a:r>
          </a:p>
          <a:p>
            <a:pPr lvl="1">
              <a:defRPr/>
            </a:pPr>
            <a:r>
              <a:rPr dirty="0"/>
              <a:t>Les Services Web étendus reposent sur des standards</a:t>
            </a:r>
          </a:p>
          <a:p>
            <a:pPr lvl="1">
              <a:defRPr/>
            </a:pPr>
            <a:r>
              <a:rPr dirty="0"/>
              <a:t>REST est un style d’architecture </a:t>
            </a:r>
          </a:p>
          <a:p>
            <a:pPr>
              <a:defRPr/>
            </a:pPr>
            <a:r>
              <a:rPr dirty="0"/>
              <a:t>Services Web étendus (SOAP)</a:t>
            </a:r>
          </a:p>
          <a:p>
            <a:pPr lvl="1">
              <a:defRPr/>
            </a:pPr>
            <a:r>
              <a:rPr dirty="0"/>
              <a:t>Avantages :</a:t>
            </a:r>
          </a:p>
          <a:p>
            <a:pPr lvl="2">
              <a:defRPr/>
            </a:pPr>
            <a:r>
              <a:rPr dirty="0"/>
              <a:t>Standardisé</a:t>
            </a:r>
          </a:p>
          <a:p>
            <a:pPr lvl="2">
              <a:defRPr/>
            </a:pPr>
            <a:r>
              <a:rPr dirty="0"/>
              <a:t>Interopérabilité</a:t>
            </a:r>
          </a:p>
          <a:p>
            <a:pPr lvl="2">
              <a:defRPr/>
            </a:pPr>
            <a:r>
              <a:rPr dirty="0"/>
              <a:t>Sécurité (WS-Security)</a:t>
            </a:r>
          </a:p>
          <a:p>
            <a:pPr lvl="2">
              <a:defRPr/>
            </a:pPr>
            <a:r>
              <a:rPr dirty="0"/>
              <a:t>Outillé</a:t>
            </a:r>
          </a:p>
          <a:p>
            <a:pPr lvl="1">
              <a:defRPr/>
            </a:pPr>
            <a:r>
              <a:rPr dirty="0"/>
              <a:t>Inconvénients</a:t>
            </a:r>
          </a:p>
          <a:p>
            <a:pPr lvl="2">
              <a:defRPr/>
            </a:pPr>
            <a:r>
              <a:rPr dirty="0"/>
              <a:t>Performances (Enveloppe SOAP supplémentaire)</a:t>
            </a:r>
          </a:p>
          <a:p>
            <a:pPr lvl="2">
              <a:defRPr/>
            </a:pPr>
            <a:r>
              <a:rPr dirty="0"/>
              <a:t>Complexité, lourdeur</a:t>
            </a:r>
          </a:p>
          <a:p>
            <a:pPr lvl="2">
              <a:defRPr/>
            </a:pPr>
            <a:r>
              <a:rPr dirty="0"/>
              <a:t>Cible l’appel de service</a:t>
            </a:r>
          </a:p>
        </p:txBody>
      </p:sp>
    </p:spTree>
    <p:extLst>
      <p:ext uri="{BB962C8B-B14F-4D97-AF65-F5344CB8AC3E}">
        <p14:creationId xmlns:p14="http://schemas.microsoft.com/office/powerpoint/2010/main" val="34325253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p:txBody>
          <a:bodyPr/>
          <a:lstStyle/>
          <a:p>
            <a:r>
              <a:rPr altLang="fr-FR"/>
              <a:t>SOAP VS REST</a:t>
            </a:r>
          </a:p>
        </p:txBody>
      </p:sp>
      <p:sp>
        <p:nvSpPr>
          <p:cNvPr id="33795" name="Espace réservé du contenu 2"/>
          <p:cNvSpPr>
            <a:spLocks noGrp="1"/>
          </p:cNvSpPr>
          <p:nvPr>
            <p:ph sz="half" idx="1"/>
          </p:nvPr>
        </p:nvSpPr>
        <p:spPr/>
        <p:txBody>
          <a:bodyPr/>
          <a:lstStyle/>
          <a:p>
            <a:r>
              <a:rPr altLang="fr-FR"/>
              <a:t>Services Web REST</a:t>
            </a:r>
          </a:p>
          <a:p>
            <a:pPr lvl="1"/>
            <a:r>
              <a:rPr altLang="fr-FR"/>
              <a:t>Avantages</a:t>
            </a:r>
          </a:p>
          <a:p>
            <a:pPr lvl="2"/>
            <a:r>
              <a:rPr altLang="fr-FR"/>
              <a:t>Simplicité de mise en œuvre</a:t>
            </a:r>
          </a:p>
          <a:p>
            <a:pPr lvl="2"/>
            <a:r>
              <a:rPr altLang="fr-FR"/>
              <a:t>Lisibilité par l’humain</a:t>
            </a:r>
          </a:p>
          <a:p>
            <a:pPr lvl="2"/>
            <a:r>
              <a:rPr altLang="fr-FR"/>
              <a:t>Evolutivité</a:t>
            </a:r>
          </a:p>
          <a:p>
            <a:pPr lvl="2"/>
            <a:r>
              <a:rPr altLang="fr-FR"/>
              <a:t>Repose sur les principes du Web</a:t>
            </a:r>
          </a:p>
          <a:p>
            <a:pPr lvl="2"/>
            <a:r>
              <a:rPr altLang="fr-FR"/>
              <a:t>Représentations multiples</a:t>
            </a:r>
          </a:p>
          <a:p>
            <a:pPr lvl="1"/>
            <a:r>
              <a:rPr altLang="fr-FR"/>
              <a:t>Inconvénients</a:t>
            </a:r>
          </a:p>
          <a:p>
            <a:pPr lvl="2"/>
            <a:r>
              <a:rPr altLang="fr-FR"/>
              <a:t>Sécurité restreinte par l’emploi des méthodes HTTP</a:t>
            </a:r>
          </a:p>
          <a:p>
            <a:pPr lvl="2"/>
            <a:r>
              <a:rPr altLang="fr-FR"/>
              <a:t>Cible uniquement l’appel de ressource</a:t>
            </a:r>
          </a:p>
        </p:txBody>
      </p:sp>
    </p:spTree>
    <p:extLst>
      <p:ext uri="{BB962C8B-B14F-4D97-AF65-F5344CB8AC3E}">
        <p14:creationId xmlns:p14="http://schemas.microsoft.com/office/powerpoint/2010/main" val="1528653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p:txBody>
          <a:bodyPr/>
          <a:lstStyle/>
          <a:p>
            <a:r>
              <a:rPr altLang="fr-FR" dirty="0"/>
              <a:t>WADL : Web Application</a:t>
            </a:r>
            <a:br>
              <a:rPr altLang="fr-FR" dirty="0"/>
            </a:br>
            <a:r>
              <a:rPr altLang="fr-FR" dirty="0"/>
              <a:t>Description Language</a:t>
            </a: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16" y="1917352"/>
            <a:ext cx="7410768" cy="46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8307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p:txBody>
          <a:bodyPr/>
          <a:lstStyle/>
          <a:p>
            <a:r>
              <a:rPr altLang="fr-FR"/>
              <a:t>WADL</a:t>
            </a:r>
          </a:p>
        </p:txBody>
      </p:sp>
      <p:sp>
        <p:nvSpPr>
          <p:cNvPr id="3" name="Espace réservé du contenu 2"/>
          <p:cNvSpPr>
            <a:spLocks noGrp="1"/>
          </p:cNvSpPr>
          <p:nvPr>
            <p:ph sz="half" idx="1"/>
          </p:nvPr>
        </p:nvSpPr>
        <p:spPr/>
        <p:txBody>
          <a:bodyPr>
            <a:normAutofit fontScale="92500"/>
          </a:bodyPr>
          <a:lstStyle/>
          <a:p>
            <a:pPr>
              <a:defRPr/>
            </a:pPr>
            <a:r>
              <a:rPr dirty="0"/>
              <a:t>WADL est un fichier XML qui permet de faire la description des services web d’une application basée sur REST.</a:t>
            </a:r>
          </a:p>
          <a:p>
            <a:pPr>
              <a:defRPr/>
            </a:pPr>
            <a:r>
              <a:rPr dirty="0"/>
              <a:t>Le WADL est généré automatiquement par le conteneur REST.</a:t>
            </a:r>
          </a:p>
          <a:p>
            <a:pPr>
              <a:defRPr/>
            </a:pPr>
            <a:r>
              <a:rPr dirty="0"/>
              <a:t>Les types de </a:t>
            </a:r>
            <a:r>
              <a:rPr dirty="0" err="1"/>
              <a:t>données</a:t>
            </a:r>
            <a:r>
              <a:rPr dirty="0"/>
              <a:t> </a:t>
            </a:r>
            <a:r>
              <a:rPr dirty="0" err="1"/>
              <a:t>structuré</a:t>
            </a:r>
            <a:r>
              <a:rPr lang="fr-FR" dirty="0"/>
              <a:t>e</a:t>
            </a:r>
            <a:r>
              <a:rPr dirty="0"/>
              <a:t>s </a:t>
            </a:r>
            <a:r>
              <a:rPr dirty="0" err="1"/>
              <a:t>échangé</a:t>
            </a:r>
            <a:r>
              <a:rPr lang="fr-FR" dirty="0"/>
              <a:t>e</a:t>
            </a:r>
            <a:r>
              <a:rPr dirty="0"/>
              <a:t>s via ce web service </a:t>
            </a:r>
            <a:r>
              <a:rPr dirty="0" err="1"/>
              <a:t>sont</a:t>
            </a:r>
            <a:r>
              <a:rPr dirty="0"/>
              <a:t> </a:t>
            </a:r>
            <a:r>
              <a:rPr dirty="0" err="1"/>
              <a:t>décrit</a:t>
            </a:r>
            <a:r>
              <a:rPr lang="fr-FR" dirty="0"/>
              <a:t>e</a:t>
            </a:r>
            <a:r>
              <a:rPr dirty="0"/>
              <a:t>s par un schéma XML lié au WADL.</a:t>
            </a:r>
          </a:p>
          <a:p>
            <a:pPr>
              <a:defRPr/>
            </a:pPr>
            <a:r>
              <a:rPr dirty="0"/>
              <a:t>L’objectif est de pouvoir générer automatiquement les APIs clientes d’accès aux services REST</a:t>
            </a:r>
          </a:p>
          <a:p>
            <a:pPr>
              <a:defRPr/>
            </a:pPr>
            <a:r>
              <a:rPr dirty="0"/>
              <a:t>Remarques</a:t>
            </a:r>
          </a:p>
          <a:p>
            <a:pPr lvl="1">
              <a:defRPr/>
            </a:pPr>
            <a:r>
              <a:rPr dirty="0"/>
              <a:t>Peu </a:t>
            </a:r>
            <a:r>
              <a:rPr dirty="0" err="1"/>
              <a:t>d’outils</a:t>
            </a:r>
            <a:r>
              <a:rPr dirty="0"/>
              <a:t> </a:t>
            </a:r>
            <a:r>
              <a:rPr dirty="0" err="1"/>
              <a:t>exploite</a:t>
            </a:r>
            <a:r>
              <a:rPr lang="fr-FR" dirty="0"/>
              <a:t>nt</a:t>
            </a:r>
            <a:r>
              <a:rPr dirty="0"/>
              <a:t> la description WADL</a:t>
            </a:r>
          </a:p>
          <a:p>
            <a:pPr lvl="1">
              <a:defRPr/>
            </a:pPr>
            <a:r>
              <a:rPr dirty="0"/>
              <a:t>Apparu bien plus tard</a:t>
            </a:r>
          </a:p>
        </p:txBody>
      </p:sp>
    </p:spTree>
    <p:extLst>
      <p:ext uri="{BB962C8B-B14F-4D97-AF65-F5344CB8AC3E}">
        <p14:creationId xmlns:p14="http://schemas.microsoft.com/office/powerpoint/2010/main" val="23171881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p:txBody>
          <a:bodyPr/>
          <a:lstStyle/>
          <a:p>
            <a:r>
              <a:rPr altLang="fr-FR"/>
              <a:t>WADL</a:t>
            </a:r>
          </a:p>
        </p:txBody>
      </p:sp>
      <p:sp>
        <p:nvSpPr>
          <p:cNvPr id="36867" name="Espace réservé du contenu 2"/>
          <p:cNvSpPr>
            <a:spLocks noGrp="1"/>
          </p:cNvSpPr>
          <p:nvPr>
            <p:ph sz="half" idx="1"/>
          </p:nvPr>
        </p:nvSpPr>
        <p:spPr/>
        <p:txBody>
          <a:bodyPr/>
          <a:lstStyle/>
          <a:p>
            <a:r>
              <a:rPr altLang="fr-FR"/>
              <a:t>Exemple : </a:t>
            </a:r>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69" y="2348880"/>
            <a:ext cx="8018463" cy="426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8054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p:txBody>
          <a:bodyPr/>
          <a:lstStyle/>
          <a:p>
            <a:r>
              <a:rPr altLang="fr-FR"/>
              <a:t>Outils</a:t>
            </a:r>
          </a:p>
        </p:txBody>
      </p:sp>
      <p:sp>
        <p:nvSpPr>
          <p:cNvPr id="3" name="Espace réservé du contenu 2"/>
          <p:cNvSpPr>
            <a:spLocks noGrp="1"/>
          </p:cNvSpPr>
          <p:nvPr>
            <p:ph sz="half" idx="1"/>
          </p:nvPr>
        </p:nvSpPr>
        <p:spPr/>
        <p:txBody>
          <a:bodyPr>
            <a:normAutofit/>
          </a:bodyPr>
          <a:lstStyle/>
          <a:p>
            <a:pPr>
              <a:defRPr/>
            </a:pPr>
            <a:r>
              <a:rPr dirty="0"/>
              <a:t>Des outils pour appeler des services REST</a:t>
            </a:r>
          </a:p>
          <a:p>
            <a:pPr lvl="1">
              <a:defRPr/>
            </a:pPr>
            <a:r>
              <a:rPr dirty="0"/>
              <a:t>CURL : curl.haxx.se</a:t>
            </a:r>
          </a:p>
          <a:p>
            <a:pPr lvl="1">
              <a:defRPr/>
            </a:pPr>
            <a:r>
              <a:rPr dirty="0"/>
              <a:t>Poster ( plugin Firefox)</a:t>
            </a:r>
          </a:p>
          <a:p>
            <a:pPr lvl="1">
              <a:defRPr/>
            </a:pPr>
            <a:r>
              <a:rPr b="1" dirty="0"/>
              <a:t>SOAPUI</a:t>
            </a:r>
          </a:p>
          <a:p>
            <a:pPr>
              <a:defRPr/>
            </a:pPr>
            <a:r>
              <a:rPr dirty="0"/>
              <a:t>Des plateformes pour développer (serveur) et appeler ( client) des service</a:t>
            </a:r>
            <a:r>
              <a:rPr lang="fr-FR" dirty="0"/>
              <a:t>s</a:t>
            </a:r>
            <a:r>
              <a:rPr dirty="0"/>
              <a:t> REST</a:t>
            </a:r>
          </a:p>
          <a:p>
            <a:pPr lvl="1">
              <a:defRPr/>
            </a:pPr>
            <a:r>
              <a:rPr dirty="0"/>
              <a:t>JAX-RS (Jersey) pour la plateforme Java</a:t>
            </a:r>
          </a:p>
          <a:p>
            <a:pPr lvl="1">
              <a:defRPr/>
            </a:pPr>
            <a:r>
              <a:rPr dirty="0"/>
              <a:t>.NET</a:t>
            </a:r>
          </a:p>
          <a:p>
            <a:pPr lvl="1">
              <a:defRPr/>
            </a:pPr>
            <a:r>
              <a:rPr dirty="0"/>
              <a:t>PHP</a:t>
            </a:r>
          </a:p>
          <a:p>
            <a:pPr lvl="1">
              <a:defRPr/>
            </a:pPr>
            <a:r>
              <a:rPr dirty="0"/>
              <a:t>Python</a:t>
            </a:r>
          </a:p>
        </p:txBody>
      </p:sp>
    </p:spTree>
    <p:extLst>
      <p:ext uri="{BB962C8B-B14F-4D97-AF65-F5344CB8AC3E}">
        <p14:creationId xmlns:p14="http://schemas.microsoft.com/office/powerpoint/2010/main" val="36755029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dirty="0" err="1"/>
              <a:t>Sommaire</a:t>
            </a:r>
            <a:r>
              <a:rPr altLang="fr-FR" dirty="0"/>
              <a:t> </a:t>
            </a:r>
          </a:p>
        </p:txBody>
      </p:sp>
      <p:sp>
        <p:nvSpPr>
          <p:cNvPr id="3" name="Espace réservé du contenu 2"/>
          <p:cNvSpPr>
            <a:spLocks noGrp="1"/>
          </p:cNvSpPr>
          <p:nvPr>
            <p:ph sz="half" idx="1"/>
          </p:nvPr>
        </p:nvSpPr>
        <p:spPr>
          <a:xfrm>
            <a:off x="388055" y="1772816"/>
            <a:ext cx="8389056" cy="4749800"/>
          </a:xfrm>
        </p:spPr>
        <p:txBody>
          <a:bodyPr rtlCol="0">
            <a:normAutofit lnSpcReduction="10000"/>
          </a:bodyPr>
          <a:lstStyle/>
          <a:p>
            <a:pPr fontAlgn="auto">
              <a:spcAft>
                <a:spcPts val="0"/>
              </a:spcAft>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a:t>
            </a:r>
            <a:r>
              <a:rPr b="1" dirty="0">
                <a:effectLst>
                  <a:outerShdw blurRad="38100" dist="38100" dir="2700000" algn="tl">
                    <a:srgbClr val="000000">
                      <a:alpha val="43137"/>
                    </a:srgbClr>
                  </a:outerShdw>
                </a:effectLst>
              </a:rPr>
              <a:t>Développement de service web REST </a:t>
            </a:r>
            <a:r>
              <a:rPr b="1" dirty="0" err="1">
                <a:effectLst>
                  <a:outerShdw blurRad="38100" dist="38100" dir="2700000" algn="tl">
                    <a:srgbClr val="000000">
                      <a:alpha val="43137"/>
                    </a:srgbClr>
                  </a:outerShdw>
                </a:effectLst>
              </a:rPr>
              <a:t>av</a:t>
            </a:r>
            <a:r>
              <a:rPr lang="fr-FR" b="1" dirty="0">
                <a:effectLst>
                  <a:outerShdw blurRad="38100" dist="38100" dir="2700000" algn="tl">
                    <a:srgbClr val="000000">
                      <a:alpha val="43137"/>
                    </a:srgbClr>
                  </a:outerShdw>
                </a:effectLst>
              </a:rPr>
              <a:t>e</a:t>
            </a:r>
            <a:r>
              <a:rPr b="1" dirty="0">
                <a:effectLst>
                  <a:outerShdw blurRad="38100" dist="38100" dir="2700000" algn="tl">
                    <a:srgbClr val="000000">
                      <a:alpha val="43137"/>
                    </a:srgbClr>
                  </a:outerShdw>
                </a:effectLst>
              </a:rPr>
              <a:t>c 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la gestion des </a:t>
            </a:r>
            <a:r>
              <a:rPr dirty="0" err="1"/>
              <a:t>Persistance</a:t>
            </a:r>
            <a:r>
              <a:rPr lang="fr-FR" dirty="0"/>
              <a:t>s</a:t>
            </a:r>
            <a:r>
              <a:rPr dirty="0"/>
              <a:t> dans 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extLst>
      <p:ext uri="{BB962C8B-B14F-4D97-AF65-F5344CB8AC3E}">
        <p14:creationId xmlns:p14="http://schemas.microsoft.com/office/powerpoint/2010/main" val="843742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6"/>
          <p:cNvSpPr txBox="1">
            <a:spLocks noChangeArrowheads="1"/>
          </p:cNvSpPr>
          <p:nvPr/>
        </p:nvSpPr>
        <p:spPr bwMode="auto">
          <a:xfrm>
            <a:off x="1181100" y="2068513"/>
            <a:ext cx="67818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Chapitre 4 </a:t>
            </a:r>
          </a:p>
          <a:p>
            <a:pPr algn="ctr" eaLnBrk="1" hangingPunct="1">
              <a:spcBef>
                <a:spcPct val="0"/>
              </a:spcBef>
              <a:buFontTx/>
              <a:buNone/>
            </a:pPr>
            <a:r>
              <a:rPr lang="fr-FR" altLang="fr-FR" sz="7200" dirty="0"/>
              <a:t>Développement d’un service Web avec JAX-RS</a:t>
            </a:r>
          </a:p>
          <a:p>
            <a:pPr algn="ctr" eaLnBrk="1" hangingPunct="1">
              <a:spcBef>
                <a:spcPct val="0"/>
              </a:spcBef>
              <a:buFontTx/>
              <a:buNone/>
            </a:pPr>
            <a:endParaRPr lang="fr-FR" altLang="fr-FR" sz="7200" dirty="0"/>
          </a:p>
        </p:txBody>
      </p:sp>
    </p:spTree>
    <p:extLst>
      <p:ext uri="{BB962C8B-B14F-4D97-AF65-F5344CB8AC3E}">
        <p14:creationId xmlns:p14="http://schemas.microsoft.com/office/powerpoint/2010/main" val="1792076595"/>
      </p:ext>
    </p:extLst>
  </p:cSld>
  <p:clrMapOvr>
    <a:masterClrMapping/>
  </p:clrMapOvr>
  <p:transition spd="slow">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466056" y="1772816"/>
            <a:ext cx="6211888" cy="4824536"/>
          </a:xfrm>
          <a:prstGeom prst="rect">
            <a:avLst/>
          </a:prstGeom>
        </p:spPr>
        <p:txBody>
          <a:bodyPr>
            <a:normAutofit fontScale="2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defRPr/>
            </a:pPr>
            <a:endParaRPr altLang="fr-FR" dirty="0"/>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Généralité JAX-RS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Premier service Web JAX-RS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Rappels http </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Développement Serveur</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Chemin de ressource @Path</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Paramètres des requêtes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Gestion du contenu, </a:t>
            </a:r>
            <a:r>
              <a:rPr altLang="fr-FR" sz="8000" dirty="0" err="1">
                <a:solidFill>
                  <a:srgbClr val="002060"/>
                </a:solidFill>
                <a:latin typeface="Arial" panose="020B0604020202020204" pitchFamily="34" charset="0"/>
                <a:cs typeface="Arial" panose="020B0604020202020204" pitchFamily="34" charset="0"/>
              </a:rPr>
              <a:t>Response</a:t>
            </a:r>
            <a:r>
              <a:rPr altLang="fr-FR" sz="8000" dirty="0">
                <a:solidFill>
                  <a:srgbClr val="002060"/>
                </a:solidFill>
                <a:latin typeface="Arial" panose="020B0604020202020204" pitchFamily="34" charset="0"/>
                <a:cs typeface="Arial" panose="020B0604020202020204" pitchFamily="34" charset="0"/>
              </a:rPr>
              <a:t> et </a:t>
            </a:r>
            <a:r>
              <a:rPr altLang="fr-FR" sz="8000" dirty="0" err="1">
                <a:solidFill>
                  <a:srgbClr val="002060"/>
                </a:solidFill>
                <a:latin typeface="Arial" panose="020B0604020202020204" pitchFamily="34" charset="0"/>
                <a:cs typeface="Arial" panose="020B0604020202020204" pitchFamily="34" charset="0"/>
              </a:rPr>
              <a:t>UriBuilder</a:t>
            </a: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Déploiement</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 Développement Client</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1877633962"/>
      </p:ext>
    </p:extLst>
  </p:cSld>
  <p:clrMapOvr>
    <a:masterClrMapping/>
  </p:clrMapOvr>
  <p:transition spd="slow">
    <p:push/>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6"/>
          <p:cNvSpPr txBox="1">
            <a:spLocks noChangeArrowheads="1"/>
          </p:cNvSpPr>
          <p:nvPr/>
        </p:nvSpPr>
        <p:spPr bwMode="auto">
          <a:xfrm>
            <a:off x="1635125" y="2780990"/>
            <a:ext cx="5873750" cy="28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a:t>JAX-RS</a:t>
            </a:r>
          </a:p>
        </p:txBody>
      </p:sp>
    </p:spTree>
    <p:extLst>
      <p:ext uri="{BB962C8B-B14F-4D97-AF65-F5344CB8AC3E}">
        <p14:creationId xmlns:p14="http://schemas.microsoft.com/office/powerpoint/2010/main" val="36926901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1"/>
          <p:cNvSpPr>
            <a:spLocks noGrp="1"/>
          </p:cNvSpPr>
          <p:nvPr>
            <p:ph type="title"/>
          </p:nvPr>
        </p:nvSpPr>
        <p:spPr/>
        <p:txBody>
          <a:bodyPr/>
          <a:lstStyle/>
          <a:p>
            <a:r>
              <a:rPr altLang="fr-FR"/>
              <a:t>Solutions pour une SOA</a:t>
            </a:r>
          </a:p>
        </p:txBody>
      </p:sp>
      <p:sp>
        <p:nvSpPr>
          <p:cNvPr id="3" name="Espace réservé du contenu 2"/>
          <p:cNvSpPr>
            <a:spLocks noGrp="1"/>
          </p:cNvSpPr>
          <p:nvPr>
            <p:ph sz="half" idx="1"/>
          </p:nvPr>
        </p:nvSpPr>
        <p:spPr/>
        <p:txBody>
          <a:bodyPr>
            <a:normAutofit fontScale="92500" lnSpcReduction="20000"/>
          </a:bodyPr>
          <a:lstStyle/>
          <a:p>
            <a:pPr>
              <a:defRPr/>
            </a:pPr>
            <a:r>
              <a:rPr dirty="0"/>
              <a:t>Plusieurs solutions technologiques sont adaptées pour développer une architecture orientée service</a:t>
            </a:r>
          </a:p>
          <a:p>
            <a:pPr lvl="1">
              <a:defRPr/>
            </a:pPr>
            <a:r>
              <a:rPr dirty="0"/>
              <a:t>Services Web (le plus courant)</a:t>
            </a:r>
          </a:p>
          <a:p>
            <a:pPr lvl="1">
              <a:defRPr/>
            </a:pPr>
            <a:r>
              <a:rPr dirty="0"/>
              <a:t>Framework </a:t>
            </a:r>
            <a:r>
              <a:rPr dirty="0" err="1"/>
              <a:t>OSGi</a:t>
            </a:r>
            <a:r>
              <a:rPr dirty="0"/>
              <a:t>, …</a:t>
            </a:r>
          </a:p>
          <a:p>
            <a:pPr>
              <a:defRPr/>
            </a:pPr>
            <a:r>
              <a:rPr dirty="0"/>
              <a:t>Un point sur </a:t>
            </a:r>
            <a:r>
              <a:rPr dirty="0" err="1"/>
              <a:t>OSGi</a:t>
            </a:r>
            <a:r>
              <a:rPr dirty="0"/>
              <a:t> (</a:t>
            </a:r>
            <a:r>
              <a:rPr b="1" dirty="0"/>
              <a:t>O</a:t>
            </a:r>
            <a:r>
              <a:rPr dirty="0"/>
              <a:t>pen </a:t>
            </a:r>
            <a:r>
              <a:rPr b="1" dirty="0"/>
              <a:t>S</a:t>
            </a:r>
            <a:r>
              <a:rPr dirty="0"/>
              <a:t>ervice </a:t>
            </a:r>
            <a:r>
              <a:rPr b="1" dirty="0"/>
              <a:t>G</a:t>
            </a:r>
            <a:r>
              <a:rPr dirty="0"/>
              <a:t>ateway </a:t>
            </a:r>
            <a:r>
              <a:rPr b="1" dirty="0"/>
              <a:t>I</a:t>
            </a:r>
            <a:r>
              <a:rPr dirty="0"/>
              <a:t>nitiative)</a:t>
            </a:r>
          </a:p>
          <a:p>
            <a:pPr lvl="1">
              <a:defRPr/>
            </a:pPr>
            <a:r>
              <a:rPr dirty="0"/>
              <a:t>Spécification définie par l’</a:t>
            </a:r>
            <a:r>
              <a:rPr dirty="0" err="1"/>
              <a:t>OSGi</a:t>
            </a:r>
            <a:r>
              <a:rPr dirty="0"/>
              <a:t> Alliance (http://www.osgi.org)</a:t>
            </a:r>
          </a:p>
          <a:p>
            <a:pPr lvl="1">
              <a:defRPr/>
            </a:pPr>
            <a:r>
              <a:rPr dirty="0"/>
              <a:t>Longtemps exploité dans le monde de l’embarqué, utilisé dans les serveurs (</a:t>
            </a:r>
            <a:r>
              <a:rPr dirty="0" err="1"/>
              <a:t>GlassFish</a:t>
            </a:r>
            <a:r>
              <a:rPr dirty="0"/>
              <a:t> 3, </a:t>
            </a:r>
            <a:r>
              <a:rPr dirty="0" err="1"/>
              <a:t>Spring</a:t>
            </a:r>
            <a:r>
              <a:rPr dirty="0"/>
              <a:t> DM) et application (Eclipse)</a:t>
            </a:r>
          </a:p>
          <a:p>
            <a:pPr lvl="1">
              <a:defRPr/>
            </a:pPr>
            <a:r>
              <a:rPr dirty="0"/>
              <a:t>Concepts …</a:t>
            </a:r>
          </a:p>
          <a:p>
            <a:pPr lvl="2">
              <a:defRPr/>
            </a:pPr>
            <a:r>
              <a:rPr b="1" dirty="0"/>
              <a:t>Dynamique </a:t>
            </a:r>
            <a:r>
              <a:rPr dirty="0"/>
              <a:t>: installé, arrêté, mise à jour, désinstallé</a:t>
            </a:r>
          </a:p>
          <a:p>
            <a:pPr lvl="2">
              <a:defRPr/>
            </a:pPr>
            <a:r>
              <a:rPr b="1" dirty="0" err="1"/>
              <a:t>Découvrabilité</a:t>
            </a:r>
            <a:r>
              <a:rPr b="1" dirty="0"/>
              <a:t> </a:t>
            </a:r>
            <a:r>
              <a:rPr dirty="0"/>
              <a:t>: registre des services</a:t>
            </a:r>
          </a:p>
          <a:p>
            <a:pPr lvl="2">
              <a:defRPr/>
            </a:pPr>
            <a:r>
              <a:rPr b="1" dirty="0"/>
              <a:t>Abstraction </a:t>
            </a:r>
            <a:r>
              <a:rPr dirty="0"/>
              <a:t>: gestion détaillée des classes à exposer</a:t>
            </a:r>
          </a:p>
          <a:p>
            <a:pPr lvl="1">
              <a:defRPr/>
            </a:pPr>
            <a:r>
              <a:rPr dirty="0"/>
              <a:t>Pour aller plus loin : </a:t>
            </a:r>
            <a:r>
              <a:rPr dirty="0">
                <a:hlinkClick r:id="rId3"/>
              </a:rPr>
              <a:t>http://mbaron.developpez.com/eclipse/introplugin</a:t>
            </a:r>
            <a:endParaRPr dirty="0"/>
          </a:p>
          <a:p>
            <a:pPr lvl="1">
              <a:defRPr/>
            </a:pPr>
            <a:endParaRPr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re 1"/>
          <p:cNvSpPr>
            <a:spLocks noGrp="1"/>
          </p:cNvSpPr>
          <p:nvPr>
            <p:ph type="title"/>
          </p:nvPr>
        </p:nvSpPr>
        <p:spPr>
          <a:xfrm>
            <a:off x="388057" y="285750"/>
            <a:ext cx="8352000" cy="1320800"/>
          </a:xfrm>
        </p:spPr>
        <p:txBody>
          <a:bodyPr/>
          <a:lstStyle/>
          <a:p>
            <a:r>
              <a:rPr altLang="fr-FR" sz="4000" dirty="0" err="1"/>
              <a:t>Généralités</a:t>
            </a:r>
            <a:r>
              <a:rPr altLang="fr-FR" sz="4000" dirty="0"/>
              <a:t> JAX-RS : la </a:t>
            </a:r>
            <a:r>
              <a:rPr altLang="fr-FR" sz="4000" dirty="0" err="1"/>
              <a:t>spécification</a:t>
            </a:r>
            <a:endParaRPr altLang="fr-FR" sz="4000" dirty="0"/>
          </a:p>
        </p:txBody>
      </p:sp>
      <p:sp>
        <p:nvSpPr>
          <p:cNvPr id="3" name="Espace réservé du contenu 2"/>
          <p:cNvSpPr>
            <a:spLocks noGrp="1"/>
          </p:cNvSpPr>
          <p:nvPr>
            <p:ph sz="half" idx="1"/>
          </p:nvPr>
        </p:nvSpPr>
        <p:spPr/>
        <p:txBody>
          <a:bodyPr rtlCol="0">
            <a:normAutofit/>
          </a:bodyPr>
          <a:lstStyle/>
          <a:p>
            <a:pPr>
              <a:defRPr/>
            </a:pPr>
            <a:r>
              <a:rPr dirty="0"/>
              <a:t>JAX-RS est l’acronyme </a:t>
            </a:r>
            <a:r>
              <a:rPr b="1" dirty="0">
                <a:effectLst>
                  <a:outerShdw blurRad="38100" dist="38100" dir="2700000" algn="tl">
                    <a:srgbClr val="000000">
                      <a:alpha val="43137"/>
                    </a:srgbClr>
                  </a:outerShdw>
                </a:effectLst>
              </a:rPr>
              <a:t>J</a:t>
            </a:r>
            <a:r>
              <a:rPr dirty="0"/>
              <a:t>ava </a:t>
            </a:r>
            <a:r>
              <a:rPr b="1" dirty="0">
                <a:effectLst>
                  <a:outerShdw blurRad="38100" dist="38100" dir="2700000" algn="tl">
                    <a:srgbClr val="000000">
                      <a:alpha val="43137"/>
                    </a:srgbClr>
                  </a:outerShdw>
                </a:effectLst>
              </a:rPr>
              <a:t>API</a:t>
            </a:r>
            <a:r>
              <a:rPr dirty="0"/>
              <a:t> for </a:t>
            </a:r>
            <a:r>
              <a:rPr b="1" dirty="0" err="1">
                <a:effectLst>
                  <a:outerShdw blurRad="38100" dist="38100" dir="2700000" algn="tl">
                    <a:srgbClr val="000000">
                      <a:alpha val="43137"/>
                    </a:srgbClr>
                  </a:outerShdw>
                </a:effectLst>
              </a:rPr>
              <a:t>R</a:t>
            </a:r>
            <a:r>
              <a:rPr dirty="0" err="1"/>
              <a:t>ESTful</a:t>
            </a:r>
            <a:r>
              <a:rPr dirty="0"/>
              <a:t> Web </a:t>
            </a:r>
            <a:r>
              <a:rPr b="1" dirty="0">
                <a:effectLst>
                  <a:outerShdw blurRad="38100" dist="38100" dir="2700000" algn="tl">
                    <a:srgbClr val="000000">
                      <a:alpha val="43137"/>
                    </a:srgbClr>
                  </a:outerShdw>
                </a:effectLst>
              </a:rPr>
              <a:t>S</a:t>
            </a:r>
            <a:r>
              <a:rPr dirty="0"/>
              <a:t>ervices</a:t>
            </a:r>
          </a:p>
          <a:p>
            <a:pPr>
              <a:defRPr/>
            </a:pPr>
            <a:r>
              <a:rPr dirty="0"/>
              <a:t>Version courante de la spécification est la 2.0</a:t>
            </a:r>
          </a:p>
          <a:p>
            <a:pPr>
              <a:defRPr/>
            </a:pPr>
            <a:r>
              <a:rPr dirty="0"/>
              <a:t>Depuis la version 1.1, JAX-RS fait partie intégrante de la spécification Java EE 6 au niveau de la pile Service Web</a:t>
            </a:r>
          </a:p>
          <a:p>
            <a:pPr>
              <a:defRPr/>
            </a:pPr>
            <a:r>
              <a:rPr dirty="0"/>
              <a:t>Cette spécification décrit uniquement la mise en œuvre de services Web REST côté serveur </a:t>
            </a:r>
          </a:p>
          <a:p>
            <a:pPr>
              <a:defRPr/>
            </a:pPr>
            <a:r>
              <a:rPr dirty="0"/>
              <a:t>Le développement des Services Web REST repose sur l’utilisation de classes Java et d’annotations</a:t>
            </a:r>
          </a:p>
        </p:txBody>
      </p:sp>
    </p:spTree>
    <p:extLst>
      <p:ext uri="{BB962C8B-B14F-4D97-AF65-F5344CB8AC3E}">
        <p14:creationId xmlns:p14="http://schemas.microsoft.com/office/powerpoint/2010/main" val="42273717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p:cNvSpPr>
            <a:spLocks noGrp="1"/>
          </p:cNvSpPr>
          <p:nvPr>
            <p:ph type="title"/>
          </p:nvPr>
        </p:nvSpPr>
        <p:spPr>
          <a:xfrm>
            <a:off x="388057" y="285750"/>
            <a:ext cx="8352000" cy="1320800"/>
          </a:xfrm>
        </p:spPr>
        <p:txBody>
          <a:bodyPr/>
          <a:lstStyle/>
          <a:p>
            <a:r>
              <a:rPr altLang="fr-FR" sz="4000" dirty="0" err="1"/>
              <a:t>Généralités</a:t>
            </a:r>
            <a:r>
              <a:rPr altLang="fr-FR" sz="4000" dirty="0"/>
              <a:t> JAX-RS : la </a:t>
            </a:r>
            <a:r>
              <a:rPr altLang="fr-FR" sz="4000" dirty="0" err="1"/>
              <a:t>spécification</a:t>
            </a:r>
            <a:endParaRPr altLang="fr-FR" sz="4000" dirty="0"/>
          </a:p>
        </p:txBody>
      </p:sp>
      <p:sp>
        <p:nvSpPr>
          <p:cNvPr id="3" name="Espace réservé du contenu 2"/>
          <p:cNvSpPr>
            <a:spLocks noGrp="1"/>
          </p:cNvSpPr>
          <p:nvPr>
            <p:ph sz="half" idx="1"/>
          </p:nvPr>
        </p:nvSpPr>
        <p:spPr/>
        <p:txBody>
          <a:bodyPr>
            <a:normAutofit lnSpcReduction="10000"/>
          </a:bodyPr>
          <a:lstStyle/>
          <a:p>
            <a:pPr>
              <a:defRPr/>
            </a:pPr>
            <a:r>
              <a:rPr dirty="0"/>
              <a:t>Différentes implémentations de la spécification JAX-RS sont disponibles </a:t>
            </a:r>
          </a:p>
          <a:p>
            <a:pPr>
              <a:defRPr/>
            </a:pPr>
            <a:r>
              <a:rPr dirty="0"/>
              <a:t>JERSEY : Implémentation de référence fournie par Oracle</a:t>
            </a:r>
          </a:p>
          <a:p>
            <a:pPr lvl="1">
              <a:defRPr/>
            </a:pPr>
            <a:r>
              <a:rPr dirty="0"/>
              <a:t>Site projet : jersey.java.net</a:t>
            </a:r>
          </a:p>
          <a:p>
            <a:pPr>
              <a:defRPr/>
            </a:pPr>
            <a:r>
              <a:rPr dirty="0"/>
              <a:t>CXF : fournie par Apache (fusion entre </a:t>
            </a:r>
            <a:r>
              <a:rPr dirty="0" err="1"/>
              <a:t>Xfire</a:t>
            </a:r>
            <a:r>
              <a:rPr dirty="0"/>
              <a:t> et </a:t>
            </a:r>
            <a:r>
              <a:rPr dirty="0" err="1"/>
              <a:t>Celtix</a:t>
            </a:r>
            <a:r>
              <a:rPr dirty="0"/>
              <a:t>)</a:t>
            </a:r>
          </a:p>
          <a:p>
            <a:pPr lvl="1">
              <a:defRPr/>
            </a:pPr>
            <a:r>
              <a:rPr dirty="0"/>
              <a:t>Site projet : cxf.apache.org</a:t>
            </a:r>
          </a:p>
          <a:p>
            <a:pPr>
              <a:defRPr/>
            </a:pPr>
            <a:r>
              <a:rPr dirty="0" err="1"/>
              <a:t>RESTEasy</a:t>
            </a:r>
            <a:r>
              <a:rPr dirty="0"/>
              <a:t> : fournie par </a:t>
            </a:r>
            <a:r>
              <a:rPr dirty="0" err="1"/>
              <a:t>Jboss</a:t>
            </a:r>
            <a:endParaRPr dirty="0"/>
          </a:p>
          <a:p>
            <a:pPr lvl="1">
              <a:defRPr/>
            </a:pPr>
            <a:r>
              <a:rPr dirty="0"/>
              <a:t>Site projet : www.jboss.org/resteasy</a:t>
            </a:r>
          </a:p>
          <a:p>
            <a:pPr>
              <a:defRPr/>
            </a:pPr>
            <a:r>
              <a:rPr dirty="0" err="1"/>
              <a:t>RESTlet</a:t>
            </a:r>
            <a:r>
              <a:rPr dirty="0"/>
              <a:t> : un des premiers </a:t>
            </a:r>
            <a:r>
              <a:rPr dirty="0" err="1"/>
              <a:t>framework</a:t>
            </a:r>
            <a:r>
              <a:rPr dirty="0"/>
              <a:t> implémentant REST pour Java</a:t>
            </a:r>
          </a:p>
          <a:p>
            <a:pPr lvl="1">
              <a:defRPr/>
            </a:pPr>
            <a:r>
              <a:rPr dirty="0"/>
              <a:t>Site projet : www.restlet.org</a:t>
            </a:r>
          </a:p>
        </p:txBody>
      </p:sp>
    </p:spTree>
    <p:extLst>
      <p:ext uri="{BB962C8B-B14F-4D97-AF65-F5344CB8AC3E}">
        <p14:creationId xmlns:p14="http://schemas.microsoft.com/office/powerpoint/2010/main" val="1405079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re 1"/>
          <p:cNvSpPr>
            <a:spLocks noGrp="1"/>
          </p:cNvSpPr>
          <p:nvPr>
            <p:ph type="title"/>
          </p:nvPr>
        </p:nvSpPr>
        <p:spPr>
          <a:xfrm>
            <a:off x="388057" y="285750"/>
            <a:ext cx="8388000" cy="1320800"/>
          </a:xfrm>
        </p:spPr>
        <p:txBody>
          <a:bodyPr/>
          <a:lstStyle/>
          <a:p>
            <a:r>
              <a:rPr altLang="fr-FR" sz="4000" dirty="0" err="1"/>
              <a:t>Généralités</a:t>
            </a:r>
            <a:r>
              <a:rPr altLang="fr-FR" sz="4000" dirty="0"/>
              <a:t> JAX-RS : la </a:t>
            </a:r>
            <a:r>
              <a:rPr altLang="fr-FR" sz="4000" dirty="0" err="1"/>
              <a:t>spécification</a:t>
            </a:r>
            <a:endParaRPr altLang="fr-FR" sz="4000" dirty="0"/>
          </a:p>
        </p:txBody>
      </p:sp>
      <p:sp>
        <p:nvSpPr>
          <p:cNvPr id="3" name="Espace réservé du contenu 2"/>
          <p:cNvSpPr>
            <a:spLocks noGrp="1"/>
          </p:cNvSpPr>
          <p:nvPr>
            <p:ph sz="half" idx="1"/>
          </p:nvPr>
        </p:nvSpPr>
        <p:spPr/>
        <p:txBody>
          <a:bodyPr>
            <a:normAutofit/>
          </a:bodyPr>
          <a:lstStyle/>
          <a:p>
            <a:pPr>
              <a:defRPr/>
            </a:pPr>
            <a:r>
              <a:rPr dirty="0"/>
              <a:t>Comme la spécification JAX-RS ne décrit pas la couche cliente, chaque implémentation fournit une API spécifique </a:t>
            </a:r>
          </a:p>
          <a:p>
            <a:pPr>
              <a:defRPr/>
            </a:pPr>
            <a:r>
              <a:rPr dirty="0"/>
              <a:t>Dans la suite du support nous utiliserons l’implémentation de référence </a:t>
            </a:r>
            <a:r>
              <a:rPr b="1" dirty="0"/>
              <a:t>JERSEY</a:t>
            </a:r>
          </a:p>
          <a:p>
            <a:pPr lvl="1">
              <a:defRPr/>
            </a:pPr>
            <a:r>
              <a:rPr dirty="0"/>
              <a:t>Version 1.18 respectant la spécification JAX-RS 1.1</a:t>
            </a:r>
          </a:p>
          <a:p>
            <a:pPr lvl="1">
              <a:defRPr/>
            </a:pPr>
            <a:r>
              <a:rPr dirty="0"/>
              <a:t>Intégré dans </a:t>
            </a:r>
            <a:r>
              <a:rPr dirty="0" err="1"/>
              <a:t>GlassFish</a:t>
            </a:r>
            <a:r>
              <a:rPr dirty="0"/>
              <a:t> et l’implémentation Java EE 6</a:t>
            </a:r>
          </a:p>
          <a:p>
            <a:pPr lvl="1">
              <a:defRPr/>
            </a:pPr>
            <a:r>
              <a:rPr dirty="0"/>
              <a:t>Supporté dans Eclipse</a:t>
            </a:r>
          </a:p>
          <a:p>
            <a:pPr lvl="1">
              <a:defRPr/>
            </a:pPr>
            <a:r>
              <a:rPr dirty="0"/>
              <a:t>Description </a:t>
            </a:r>
            <a:r>
              <a:rPr dirty="0" err="1"/>
              <a:t>Maven</a:t>
            </a:r>
            <a:endParaRPr dirty="0"/>
          </a:p>
          <a:p>
            <a:pPr lvl="2">
              <a:defRPr/>
            </a:pPr>
            <a:r>
              <a:rPr dirty="0" err="1"/>
              <a:t>groupId</a:t>
            </a:r>
            <a:r>
              <a:rPr dirty="0"/>
              <a:t> : </a:t>
            </a:r>
            <a:r>
              <a:rPr dirty="0" err="1"/>
              <a:t>com.sun.jersey</a:t>
            </a:r>
            <a:endParaRPr dirty="0"/>
          </a:p>
          <a:p>
            <a:pPr lvl="2">
              <a:defRPr/>
            </a:pPr>
            <a:r>
              <a:rPr dirty="0" err="1"/>
              <a:t>artifactId</a:t>
            </a:r>
            <a:r>
              <a:rPr dirty="0"/>
              <a:t> : jersey-server</a:t>
            </a:r>
          </a:p>
          <a:p>
            <a:pPr lvl="2">
              <a:defRPr/>
            </a:pPr>
            <a:r>
              <a:rPr dirty="0"/>
              <a:t>Version : 1.18</a:t>
            </a:r>
          </a:p>
        </p:txBody>
      </p:sp>
    </p:spTree>
    <p:extLst>
      <p:ext uri="{BB962C8B-B14F-4D97-AF65-F5344CB8AC3E}">
        <p14:creationId xmlns:p14="http://schemas.microsoft.com/office/powerpoint/2010/main" val="368222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re 1"/>
          <p:cNvSpPr>
            <a:spLocks noGrp="1"/>
          </p:cNvSpPr>
          <p:nvPr>
            <p:ph type="title"/>
          </p:nvPr>
        </p:nvSpPr>
        <p:spPr>
          <a:xfrm>
            <a:off x="388057" y="285750"/>
            <a:ext cx="8532000" cy="1320800"/>
          </a:xfrm>
        </p:spPr>
        <p:txBody>
          <a:bodyPr/>
          <a:lstStyle/>
          <a:p>
            <a:r>
              <a:rPr altLang="fr-FR" sz="4000" dirty="0" err="1"/>
              <a:t>Généralités</a:t>
            </a:r>
            <a:r>
              <a:rPr altLang="fr-FR" sz="4000" dirty="0"/>
              <a:t> JAX-RS : </a:t>
            </a:r>
            <a:r>
              <a:rPr altLang="fr-FR" sz="4000" dirty="0" err="1"/>
              <a:t>fonctionnement</a:t>
            </a:r>
            <a:endParaRPr altLang="fr-FR" sz="4000" dirty="0"/>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87" y="1772816"/>
            <a:ext cx="7326427"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6792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re 1"/>
          <p:cNvSpPr>
            <a:spLocks noGrp="1"/>
          </p:cNvSpPr>
          <p:nvPr>
            <p:ph type="title"/>
          </p:nvPr>
        </p:nvSpPr>
        <p:spPr>
          <a:xfrm>
            <a:off x="388057" y="285750"/>
            <a:ext cx="8496000" cy="1320800"/>
          </a:xfrm>
        </p:spPr>
        <p:txBody>
          <a:bodyPr/>
          <a:lstStyle/>
          <a:p>
            <a:r>
              <a:rPr altLang="fr-FR" sz="4000" dirty="0" err="1"/>
              <a:t>Généralités</a:t>
            </a:r>
            <a:r>
              <a:rPr altLang="fr-FR" sz="4000" dirty="0"/>
              <a:t> JAX-RS : </a:t>
            </a:r>
            <a:r>
              <a:rPr altLang="fr-FR" sz="4000" dirty="0" err="1"/>
              <a:t>fonctionnement</a:t>
            </a:r>
            <a:endParaRPr altLang="fr-FR" sz="4000" dirty="0"/>
          </a:p>
        </p:txBody>
      </p:sp>
      <p:sp>
        <p:nvSpPr>
          <p:cNvPr id="3" name="Espace réservé du contenu 2"/>
          <p:cNvSpPr>
            <a:spLocks noGrp="1"/>
          </p:cNvSpPr>
          <p:nvPr>
            <p:ph sz="half" idx="1"/>
          </p:nvPr>
        </p:nvSpPr>
        <p:spPr/>
        <p:txBody>
          <a:bodyPr>
            <a:normAutofit/>
          </a:bodyPr>
          <a:lstStyle/>
          <a:p>
            <a:pPr>
              <a:defRPr/>
            </a:pPr>
            <a:r>
              <a:rPr dirty="0"/>
              <a:t>Le développement de Services Web avec JAX-RS est basé sur des POJO (Plain Old Java Object) en utilisant des annotations spécifiques à JAX-RS</a:t>
            </a:r>
          </a:p>
          <a:p>
            <a:pPr>
              <a:defRPr/>
            </a:pPr>
            <a:r>
              <a:rPr dirty="0"/>
              <a:t>Pas </a:t>
            </a:r>
            <a:r>
              <a:rPr lang="fr-FR" dirty="0"/>
              <a:t>de </a:t>
            </a:r>
            <a:r>
              <a:rPr dirty="0"/>
              <a:t>description requise dans des fichiers de configuration</a:t>
            </a:r>
          </a:p>
          <a:p>
            <a:pPr>
              <a:defRPr/>
            </a:pPr>
            <a:r>
              <a:rPr dirty="0"/>
              <a:t>Seule la configuration de la Servlet « JAX-RS » est requise pour réaliser le pont entre les requetés HTTP et les classes Java annotées</a:t>
            </a:r>
          </a:p>
          <a:p>
            <a:pPr>
              <a:defRPr/>
            </a:pPr>
            <a:r>
              <a:rPr dirty="0"/>
              <a:t>Un Service Web REST est déployé dans une application Web</a:t>
            </a:r>
          </a:p>
        </p:txBody>
      </p:sp>
    </p:spTree>
    <p:extLst>
      <p:ext uri="{BB962C8B-B14F-4D97-AF65-F5344CB8AC3E}">
        <p14:creationId xmlns:p14="http://schemas.microsoft.com/office/powerpoint/2010/main" val="7489487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p:cNvSpPr>
            <a:spLocks noGrp="1"/>
          </p:cNvSpPr>
          <p:nvPr>
            <p:ph type="title"/>
          </p:nvPr>
        </p:nvSpPr>
        <p:spPr>
          <a:xfrm>
            <a:off x="388057" y="285750"/>
            <a:ext cx="8496000" cy="1320800"/>
          </a:xfrm>
        </p:spPr>
        <p:txBody>
          <a:bodyPr/>
          <a:lstStyle/>
          <a:p>
            <a:r>
              <a:rPr altLang="fr-FR" sz="4000" dirty="0" err="1"/>
              <a:t>Généralités</a:t>
            </a:r>
            <a:r>
              <a:rPr altLang="fr-FR" sz="4000" dirty="0"/>
              <a:t> JAX-RS : </a:t>
            </a:r>
            <a:r>
              <a:rPr altLang="fr-FR" sz="4000" dirty="0" err="1"/>
              <a:t>fonctionnement</a:t>
            </a:r>
            <a:endParaRPr altLang="fr-FR" sz="4000" dirty="0"/>
          </a:p>
        </p:txBody>
      </p:sp>
      <p:sp>
        <p:nvSpPr>
          <p:cNvPr id="3" name="Espace réservé du contenu 2"/>
          <p:cNvSpPr>
            <a:spLocks noGrp="1"/>
          </p:cNvSpPr>
          <p:nvPr>
            <p:ph sz="half" idx="1"/>
          </p:nvPr>
        </p:nvSpPr>
        <p:spPr/>
        <p:txBody>
          <a:bodyPr>
            <a:normAutofit/>
          </a:bodyPr>
          <a:lstStyle/>
          <a:p>
            <a:pPr>
              <a:defRPr/>
            </a:pPr>
            <a:r>
              <a:rPr dirty="0"/>
              <a:t>Contrairement aux Services Web entendus il n’y a pas de possibilité de développer un service REST à partir du fichier de description WADL</a:t>
            </a:r>
          </a:p>
          <a:p>
            <a:pPr>
              <a:defRPr/>
            </a:pPr>
            <a:r>
              <a:rPr dirty="0"/>
              <a:t>Seule l’approche Botton / Up est disponible</a:t>
            </a:r>
          </a:p>
          <a:p>
            <a:pPr lvl="1">
              <a:defRPr/>
            </a:pPr>
            <a:r>
              <a:rPr dirty="0"/>
              <a:t>Créer et annoter un POJO</a:t>
            </a:r>
          </a:p>
          <a:p>
            <a:pPr lvl="1">
              <a:defRPr/>
            </a:pPr>
            <a:r>
              <a:rPr dirty="0"/>
              <a:t>Compiler, Déployer et Tester</a:t>
            </a:r>
          </a:p>
          <a:p>
            <a:pPr lvl="1">
              <a:defRPr/>
            </a:pPr>
            <a:r>
              <a:rPr dirty="0"/>
              <a:t>Possibilité d’accéder au document WADL</a:t>
            </a:r>
          </a:p>
          <a:p>
            <a:pPr>
              <a:defRPr/>
            </a:pPr>
            <a:r>
              <a:rPr dirty="0"/>
              <a:t>Le fichier de description WADL </a:t>
            </a:r>
            <a:r>
              <a:rPr dirty="0" err="1"/>
              <a:t>est</a:t>
            </a:r>
            <a:r>
              <a:rPr dirty="0"/>
              <a:t> </a:t>
            </a:r>
            <a:r>
              <a:rPr dirty="0" err="1"/>
              <a:t>gén</a:t>
            </a:r>
            <a:r>
              <a:rPr lang="fr-FR" dirty="0"/>
              <a:t>é</a:t>
            </a:r>
            <a:r>
              <a:rPr dirty="0" err="1"/>
              <a:t>ré</a:t>
            </a:r>
            <a:r>
              <a:rPr dirty="0"/>
              <a:t> automatiquement par JAX-RS (exemple :</a:t>
            </a:r>
          </a:p>
          <a:p>
            <a:pPr>
              <a:defRPr/>
            </a:pPr>
            <a:r>
              <a:rPr dirty="0"/>
              <a:t>http://host/context/application.wadl)</a:t>
            </a:r>
          </a:p>
        </p:txBody>
      </p:sp>
    </p:spTree>
    <p:extLst>
      <p:ext uri="{BB962C8B-B14F-4D97-AF65-F5344CB8AC3E}">
        <p14:creationId xmlns:p14="http://schemas.microsoft.com/office/powerpoint/2010/main" val="1353096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791518" y="1844824"/>
            <a:ext cx="7560965" cy="4824000"/>
          </a:xfrm>
          <a:prstGeom prst="rect">
            <a:avLst/>
          </a:prstGeom>
        </p:spPr>
        <p:txBody>
          <a:bodyPr>
            <a:normAutofit fontScale="2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defRPr/>
            </a:pPr>
            <a:endParaRPr altLang="fr-FR" dirty="0"/>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Généralité JAX-RS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Premier service Web JAX-RS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Rappels http </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Développement Serveur</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Chemin de ressource @Path</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Paramètres des requêtes</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Gestion du contenu, </a:t>
            </a:r>
            <a:r>
              <a:rPr altLang="fr-FR" sz="8000" dirty="0" err="1">
                <a:solidFill>
                  <a:srgbClr val="002060"/>
                </a:solidFill>
                <a:latin typeface="Arial" panose="020B0604020202020204" pitchFamily="34" charset="0"/>
                <a:cs typeface="Arial" panose="020B0604020202020204" pitchFamily="34" charset="0"/>
              </a:rPr>
              <a:t>Response</a:t>
            </a:r>
            <a:r>
              <a:rPr altLang="fr-FR" sz="8000" dirty="0">
                <a:solidFill>
                  <a:srgbClr val="002060"/>
                </a:solidFill>
                <a:latin typeface="Arial" panose="020B0604020202020204" pitchFamily="34" charset="0"/>
                <a:cs typeface="Arial" panose="020B0604020202020204" pitchFamily="34" charset="0"/>
              </a:rPr>
              <a:t> et </a:t>
            </a:r>
            <a:r>
              <a:rPr altLang="fr-FR" sz="8000" dirty="0" err="1">
                <a:solidFill>
                  <a:srgbClr val="002060"/>
                </a:solidFill>
                <a:latin typeface="Arial" panose="020B0604020202020204" pitchFamily="34" charset="0"/>
                <a:cs typeface="Arial" panose="020B0604020202020204" pitchFamily="34" charset="0"/>
              </a:rPr>
              <a:t>UriBuilder</a:t>
            </a: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Déploiement</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 Développement Client</a:t>
            </a:r>
          </a:p>
          <a:p>
            <a:pPr>
              <a:spcBef>
                <a:spcPct val="0"/>
              </a:spcBef>
              <a:buClr>
                <a:schemeClr val="accent2"/>
              </a:buClr>
              <a:buFont typeface="Wingdings" panose="05000000000000000000" pitchFamily="2" charset="2"/>
              <a:buChar char="Ø"/>
              <a:defRPr/>
            </a:pPr>
            <a:endParaRPr altLang="fr-FR" sz="80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8000"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78011384"/>
      </p:ext>
    </p:extLst>
  </p:cSld>
  <p:clrMapOvr>
    <a:masterClrMapping/>
  </p:clrMapOvr>
  <p:transition spd="slow">
    <p:push/>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6"/>
          <p:cNvSpPr txBox="1">
            <a:spLocks noChangeArrowheads="1"/>
          </p:cNvSpPr>
          <p:nvPr/>
        </p:nvSpPr>
        <p:spPr bwMode="auto">
          <a:xfrm>
            <a:off x="1635125" y="2204864"/>
            <a:ext cx="5873750"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Premier Service Web </a:t>
            </a:r>
            <a:r>
              <a:rPr lang="fr-FR" altLang="fr-FR" sz="7200" dirty="0" err="1"/>
              <a:t>Jax</a:t>
            </a:r>
            <a:r>
              <a:rPr lang="fr-FR" altLang="fr-FR" sz="7200" dirty="0"/>
              <a:t>-RS</a:t>
            </a:r>
          </a:p>
        </p:txBody>
      </p:sp>
    </p:spTree>
    <p:extLst>
      <p:ext uri="{BB962C8B-B14F-4D97-AF65-F5344CB8AC3E}">
        <p14:creationId xmlns:p14="http://schemas.microsoft.com/office/powerpoint/2010/main" val="2943500984"/>
      </p:ext>
    </p:extLst>
  </p:cSld>
  <p:clrMapOvr>
    <a:masterClrMapping/>
  </p:clrMapOvr>
  <p:transition spd="slow">
    <p:push dir="u"/>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p:txBody>
          <a:bodyPr/>
          <a:lstStyle/>
          <a:p>
            <a:r>
              <a:rPr altLang="fr-FR" dirty="0" err="1"/>
              <a:t>Exemple</a:t>
            </a:r>
            <a:r>
              <a:rPr altLang="fr-FR" dirty="0"/>
              <a:t> </a:t>
            </a:r>
            <a:r>
              <a:rPr altLang="fr-FR" dirty="0" err="1"/>
              <a:t>ServiceWeb</a:t>
            </a:r>
            <a:r>
              <a:rPr altLang="fr-FR" dirty="0"/>
              <a:t> </a:t>
            </a:r>
            <a:r>
              <a:rPr altLang="fr-FR" dirty="0" err="1"/>
              <a:t>Jax</a:t>
            </a:r>
            <a:r>
              <a:rPr altLang="fr-FR" dirty="0"/>
              <a:t>-RS</a:t>
            </a:r>
          </a:p>
        </p:txBody>
      </p:sp>
      <p:sp>
        <p:nvSpPr>
          <p:cNvPr id="51203" name="Espace réservé du contenu 2"/>
          <p:cNvSpPr>
            <a:spLocks noGrp="1"/>
          </p:cNvSpPr>
          <p:nvPr>
            <p:ph sz="half" idx="1"/>
          </p:nvPr>
        </p:nvSpPr>
        <p:spPr/>
        <p:txBody>
          <a:bodyPr/>
          <a:lstStyle/>
          <a:p>
            <a:r>
              <a:rPr altLang="fr-FR"/>
              <a:t>Service Hello</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9" y="2695587"/>
            <a:ext cx="7637463"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37876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p:txBody>
          <a:bodyPr/>
          <a:lstStyle/>
          <a:p>
            <a:r>
              <a:rPr altLang="fr-FR"/>
              <a:t>Exemple ServiceWeb Jax-RS</a:t>
            </a:r>
          </a:p>
        </p:txBody>
      </p:sp>
      <p:sp>
        <p:nvSpPr>
          <p:cNvPr id="3" name="Espace réservé du contenu 2"/>
          <p:cNvSpPr>
            <a:spLocks noGrp="1"/>
          </p:cNvSpPr>
          <p:nvPr>
            <p:ph sz="half" idx="1"/>
          </p:nvPr>
        </p:nvSpPr>
        <p:spPr/>
        <p:txBody>
          <a:bodyPr>
            <a:normAutofit lnSpcReduction="10000"/>
          </a:bodyPr>
          <a:lstStyle/>
          <a:p>
            <a:pPr>
              <a:defRPr/>
            </a:pPr>
            <a:r>
              <a:rPr dirty="0"/>
              <a:t>Fichier&gt;New&gt;</a:t>
            </a:r>
            <a:r>
              <a:rPr dirty="0" err="1"/>
              <a:t>Dynamic</a:t>
            </a:r>
            <a:r>
              <a:rPr dirty="0"/>
              <a:t> Web Project</a:t>
            </a:r>
          </a:p>
          <a:p>
            <a:pPr lvl="1">
              <a:defRPr/>
            </a:pPr>
            <a:r>
              <a:rPr dirty="0" err="1"/>
              <a:t>ProjectName</a:t>
            </a:r>
            <a:r>
              <a:rPr dirty="0"/>
              <a:t> : </a:t>
            </a:r>
            <a:r>
              <a:rPr dirty="0" err="1"/>
              <a:t>FirstRestWebService</a:t>
            </a:r>
            <a:endParaRPr dirty="0"/>
          </a:p>
          <a:p>
            <a:pPr lvl="1">
              <a:defRPr/>
            </a:pPr>
            <a:r>
              <a:rPr dirty="0"/>
              <a:t>Target </a:t>
            </a:r>
            <a:r>
              <a:rPr dirty="0" err="1"/>
              <a:t>RunTime</a:t>
            </a:r>
            <a:r>
              <a:rPr dirty="0"/>
              <a:t> : </a:t>
            </a:r>
            <a:r>
              <a:rPr dirty="0" err="1"/>
              <a:t>Tomcat</a:t>
            </a:r>
            <a:r>
              <a:rPr dirty="0"/>
              <a:t> 7</a:t>
            </a:r>
          </a:p>
          <a:p>
            <a:pPr lvl="1">
              <a:defRPr/>
            </a:pPr>
            <a:r>
              <a:rPr dirty="0" err="1"/>
              <a:t>Dynamic</a:t>
            </a:r>
            <a:r>
              <a:rPr dirty="0"/>
              <a:t> Web Module version : 2.5</a:t>
            </a:r>
          </a:p>
          <a:p>
            <a:pPr>
              <a:defRPr/>
            </a:pPr>
            <a:r>
              <a:rPr dirty="0" err="1"/>
              <a:t>Next</a:t>
            </a:r>
            <a:r>
              <a:rPr dirty="0"/>
              <a:t> &gt; </a:t>
            </a:r>
            <a:r>
              <a:rPr dirty="0" err="1"/>
              <a:t>Next</a:t>
            </a:r>
            <a:r>
              <a:rPr dirty="0"/>
              <a:t> &gt; Finish</a:t>
            </a:r>
          </a:p>
          <a:p>
            <a:pPr>
              <a:defRPr/>
            </a:pPr>
            <a:r>
              <a:rPr dirty="0">
                <a:sym typeface="Wingdings" panose="05000000000000000000" pitchFamily="2" charset="2"/>
              </a:rPr>
              <a:t> vérifiez si le fichier web.xml </a:t>
            </a:r>
            <a:r>
              <a:rPr dirty="0" err="1">
                <a:sym typeface="Wingdings" panose="05000000000000000000" pitchFamily="2" charset="2"/>
              </a:rPr>
              <a:t>est</a:t>
            </a:r>
            <a:r>
              <a:rPr dirty="0">
                <a:sym typeface="Wingdings" panose="05000000000000000000" pitchFamily="2" charset="2"/>
              </a:rPr>
              <a:t> </a:t>
            </a:r>
            <a:r>
              <a:rPr dirty="0" err="1">
                <a:sym typeface="Wingdings" panose="05000000000000000000" pitchFamily="2" charset="2"/>
              </a:rPr>
              <a:t>cré</a:t>
            </a:r>
            <a:r>
              <a:rPr lang="fr-FR" dirty="0">
                <a:sym typeface="Wingdings" panose="05000000000000000000" pitchFamily="2" charset="2"/>
              </a:rPr>
              <a:t>é</a:t>
            </a:r>
            <a:r>
              <a:rPr dirty="0">
                <a:sym typeface="Wingdings" panose="05000000000000000000" pitchFamily="2" charset="2"/>
              </a:rPr>
              <a:t> sous </a:t>
            </a:r>
            <a:r>
              <a:rPr dirty="0" err="1">
                <a:sym typeface="Wingdings" panose="05000000000000000000" pitchFamily="2" charset="2"/>
              </a:rPr>
              <a:t>WebCentent</a:t>
            </a:r>
            <a:r>
              <a:rPr dirty="0">
                <a:sym typeface="Wingdings" panose="05000000000000000000" pitchFamily="2" charset="2"/>
              </a:rPr>
              <a:t>&gt;WEB-INF</a:t>
            </a:r>
            <a:endParaRPr dirty="0"/>
          </a:p>
          <a:p>
            <a:pPr>
              <a:defRPr/>
            </a:pPr>
            <a:r>
              <a:rPr dirty="0" err="1"/>
              <a:t>Copie</a:t>
            </a:r>
            <a:r>
              <a:rPr lang="fr-FR" dirty="0"/>
              <a:t>z</a:t>
            </a:r>
            <a:r>
              <a:rPr dirty="0"/>
              <a:t> manuellement les lib</a:t>
            </a:r>
            <a:r>
              <a:rPr lang="fr-FR" dirty="0"/>
              <a:t>.</a:t>
            </a:r>
            <a:r>
              <a:rPr dirty="0"/>
              <a:t> de Jersey vers le projet web ( dans la suite du cour en utilisera Maven pour récupérer automatiquement les librairie)</a:t>
            </a:r>
          </a:p>
          <a:p>
            <a:pPr>
              <a:defRPr/>
            </a:pPr>
            <a:r>
              <a:rPr dirty="0">
                <a:sym typeface="Wingdings" panose="05000000000000000000" pitchFamily="2" charset="2"/>
              </a:rPr>
              <a:t> maintenant la structure du projet est prête </a:t>
            </a:r>
            <a:endParaRPr dirty="0"/>
          </a:p>
        </p:txBody>
      </p:sp>
    </p:spTree>
    <p:extLst>
      <p:ext uri="{BB962C8B-B14F-4D97-AF65-F5344CB8AC3E}">
        <p14:creationId xmlns:p14="http://schemas.microsoft.com/office/powerpoint/2010/main" val="207181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p:txBody>
          <a:bodyPr/>
          <a:lstStyle/>
          <a:p>
            <a:r>
              <a:rPr altLang="fr-FR"/>
              <a:t>Services Web : réponses au SOA</a:t>
            </a:r>
          </a:p>
        </p:txBody>
      </p:sp>
      <p:sp>
        <p:nvSpPr>
          <p:cNvPr id="3" name="Espace réservé du contenu 2"/>
          <p:cNvSpPr>
            <a:spLocks noGrp="1"/>
          </p:cNvSpPr>
          <p:nvPr>
            <p:ph sz="half" idx="1"/>
          </p:nvPr>
        </p:nvSpPr>
        <p:spPr/>
        <p:txBody>
          <a:bodyPr>
            <a:normAutofit fontScale="92500" lnSpcReduction="20000"/>
          </a:bodyPr>
          <a:lstStyle/>
          <a:p>
            <a:pPr>
              <a:defRPr/>
            </a:pPr>
            <a:r>
              <a:rPr dirty="0"/>
              <a:t>Les Services Web sont basés sur les protocoles et les langages du Web</a:t>
            </a:r>
          </a:p>
          <a:p>
            <a:pPr lvl="1">
              <a:defRPr/>
            </a:pPr>
            <a:r>
              <a:rPr dirty="0"/>
              <a:t>HTTP, XML, TCP/IP pour la couche réseau</a:t>
            </a:r>
          </a:p>
          <a:p>
            <a:pPr lvl="1">
              <a:defRPr/>
            </a:pPr>
            <a:r>
              <a:rPr dirty="0"/>
              <a:t>Ne nécessite pas une configuration réseau particulière</a:t>
            </a:r>
          </a:p>
          <a:p>
            <a:pPr>
              <a:defRPr/>
            </a:pPr>
            <a:r>
              <a:rPr dirty="0"/>
              <a:t>Les Services Web sont auto-suffisants puisqu’ils contiennent toutes les informations à leurs utilisations</a:t>
            </a:r>
          </a:p>
          <a:p>
            <a:pPr lvl="1">
              <a:defRPr/>
            </a:pPr>
            <a:r>
              <a:rPr dirty="0"/>
              <a:t>Chercher, publier et consommer</a:t>
            </a:r>
          </a:p>
          <a:p>
            <a:pPr lvl="1">
              <a:defRPr/>
            </a:pPr>
            <a:r>
              <a:rPr dirty="0"/>
              <a:t>Annuaire, contrat de fonctionnement et un client pour les consommer</a:t>
            </a:r>
          </a:p>
          <a:p>
            <a:pPr>
              <a:defRPr/>
            </a:pPr>
            <a:r>
              <a:rPr dirty="0"/>
              <a:t>Les Services Web sont modulaires</a:t>
            </a:r>
          </a:p>
          <a:p>
            <a:pPr lvl="1">
              <a:defRPr/>
            </a:pPr>
            <a:r>
              <a:rPr dirty="0"/>
              <a:t>Une application doit être décomposée en un ensemble de services</a:t>
            </a:r>
          </a:p>
          <a:p>
            <a:pPr lvl="1">
              <a:defRPr/>
            </a:pPr>
            <a:r>
              <a:rPr dirty="0"/>
              <a:t>Utilisation d’une orchestration</a:t>
            </a:r>
          </a:p>
          <a:p>
            <a:pPr>
              <a:defRPr/>
            </a:pPr>
            <a:r>
              <a:rPr dirty="0"/>
              <a:t>Les Services Web peuvent être définis par des standards</a:t>
            </a:r>
          </a:p>
          <a:p>
            <a:pPr lvl="1">
              <a:defRPr/>
            </a:pPr>
            <a:r>
              <a:rPr dirty="0"/>
              <a:t>OASIS, W3C, WS-I et IETF</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re 1"/>
          <p:cNvSpPr>
            <a:spLocks noGrp="1"/>
          </p:cNvSpPr>
          <p:nvPr>
            <p:ph type="title"/>
          </p:nvPr>
        </p:nvSpPr>
        <p:spPr/>
        <p:txBody>
          <a:bodyPr/>
          <a:lstStyle/>
          <a:p>
            <a:r>
              <a:rPr altLang="fr-FR"/>
              <a:t>Exemple ServiceWeb Jax-RS</a:t>
            </a:r>
          </a:p>
        </p:txBody>
      </p:sp>
      <p:sp>
        <p:nvSpPr>
          <p:cNvPr id="3" name="Espace réservé du contenu 2"/>
          <p:cNvSpPr>
            <a:spLocks noGrp="1"/>
          </p:cNvSpPr>
          <p:nvPr>
            <p:ph sz="half" idx="1"/>
          </p:nvPr>
        </p:nvSpPr>
        <p:spPr>
          <a:xfrm>
            <a:off x="168805" y="1822450"/>
            <a:ext cx="8389056" cy="4749800"/>
          </a:xfrm>
        </p:spPr>
        <p:txBody>
          <a:bodyPr>
            <a:normAutofit/>
          </a:bodyPr>
          <a:lstStyle/>
          <a:p>
            <a:pPr>
              <a:defRPr/>
            </a:pPr>
            <a:r>
              <a:rPr dirty="0"/>
              <a:t>Dans web.xml</a:t>
            </a:r>
          </a:p>
          <a:p>
            <a:pPr lvl="1">
              <a:defRPr/>
            </a:pPr>
            <a:r>
              <a:rPr dirty="0" err="1"/>
              <a:t>Vire</a:t>
            </a:r>
            <a:r>
              <a:rPr lang="fr-FR" dirty="0"/>
              <a:t>z</a:t>
            </a:r>
            <a:r>
              <a:rPr dirty="0"/>
              <a:t> tous le Tag &lt;welcome-file-list&gt;</a:t>
            </a:r>
          </a:p>
          <a:p>
            <a:pPr lvl="1">
              <a:defRPr/>
            </a:pPr>
            <a:r>
              <a:rPr dirty="0"/>
              <a:t>En mode design renseigner les informations suivantes :</a:t>
            </a:r>
          </a:p>
          <a:p>
            <a:pPr marL="0" indent="0">
              <a:buFont typeface="Arial" panose="020B0604020202020204" pitchFamily="34" charset="0"/>
              <a:buNone/>
              <a:defRPr/>
            </a:pPr>
            <a:r>
              <a:rPr dirty="0"/>
              <a:t> </a:t>
            </a:r>
          </a:p>
        </p:txBody>
      </p:sp>
      <p:sp>
        <p:nvSpPr>
          <p:cNvPr id="2" name="Rectangle 1">
            <a:extLst>
              <a:ext uri="{FF2B5EF4-FFF2-40B4-BE49-F238E27FC236}">
                <a16:creationId xmlns:a16="http://schemas.microsoft.com/office/drawing/2014/main" id="{B63201C3-6752-42F9-99B3-2C18261C9C69}"/>
              </a:ext>
            </a:extLst>
          </p:cNvPr>
          <p:cNvSpPr/>
          <p:nvPr/>
        </p:nvSpPr>
        <p:spPr>
          <a:xfrm>
            <a:off x="366889" y="3009805"/>
            <a:ext cx="7992888"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buFont typeface="Arial" panose="020B0604020202020204" pitchFamily="34" charset="0"/>
              <a:buNone/>
              <a:defRPr/>
            </a:pPr>
            <a:r>
              <a:rPr lang="fr-FR" sz="1600" dirty="0"/>
              <a:t>&lt;servlet&gt;</a:t>
            </a:r>
          </a:p>
          <a:p>
            <a:pPr marL="0" indent="0">
              <a:buFont typeface="Arial" panose="020B0604020202020204" pitchFamily="34" charset="0"/>
              <a:buNone/>
              <a:defRPr/>
            </a:pPr>
            <a:r>
              <a:rPr lang="fr-FR" sz="1600" dirty="0"/>
              <a:t>   &lt;display-</a:t>
            </a:r>
            <a:r>
              <a:rPr lang="fr-FR" sz="1600" dirty="0" err="1"/>
              <a:t>name</a:t>
            </a:r>
            <a:r>
              <a:rPr lang="fr-FR" sz="1600" dirty="0"/>
              <a:t>&gt;</a:t>
            </a:r>
            <a:r>
              <a:rPr lang="fr-FR" sz="1600" dirty="0" err="1"/>
              <a:t>Rest</a:t>
            </a:r>
            <a:r>
              <a:rPr lang="fr-FR" sz="1600" dirty="0"/>
              <a:t> </a:t>
            </a:r>
            <a:r>
              <a:rPr lang="fr-FR" sz="1600" u="sng" dirty="0"/>
              <a:t>Servlet&lt;/display-</a:t>
            </a:r>
            <a:r>
              <a:rPr lang="fr-FR" sz="1600" u="sng" dirty="0" err="1"/>
              <a:t>name</a:t>
            </a:r>
            <a:r>
              <a:rPr lang="fr-FR" sz="1600" u="sng" dirty="0"/>
              <a:t>&gt;</a:t>
            </a:r>
          </a:p>
          <a:p>
            <a:pPr marL="0" indent="0">
              <a:buFont typeface="Arial" panose="020B0604020202020204" pitchFamily="34" charset="0"/>
              <a:buNone/>
              <a:defRPr/>
            </a:pPr>
            <a:r>
              <a:rPr lang="fr-FR" sz="1600" dirty="0"/>
              <a:t>   &lt;servlet-</a:t>
            </a:r>
            <a:r>
              <a:rPr lang="fr-FR" sz="1600" dirty="0" err="1"/>
              <a:t>name</a:t>
            </a:r>
            <a:r>
              <a:rPr lang="fr-FR" sz="1600" dirty="0"/>
              <a:t>&gt;</a:t>
            </a:r>
            <a:r>
              <a:rPr lang="fr-FR" sz="1600" dirty="0" err="1"/>
              <a:t>RestServlet</a:t>
            </a:r>
            <a:r>
              <a:rPr lang="fr-FR" sz="1600" dirty="0"/>
              <a:t>&lt;/servlet-</a:t>
            </a:r>
            <a:r>
              <a:rPr lang="fr-FR" sz="1600" dirty="0" err="1"/>
              <a:t>name</a:t>
            </a:r>
            <a:r>
              <a:rPr lang="fr-FR" sz="1600" dirty="0"/>
              <a:t>&gt;</a:t>
            </a:r>
          </a:p>
          <a:p>
            <a:pPr marL="0" indent="0">
              <a:buFont typeface="Arial" panose="020B0604020202020204" pitchFamily="34" charset="0"/>
              <a:buNone/>
              <a:defRPr/>
            </a:pPr>
            <a:r>
              <a:rPr lang="fr-FR" sz="1600" dirty="0"/>
              <a:t>   &lt;servlet-class&gt;</a:t>
            </a:r>
            <a:r>
              <a:rPr lang="fr-FR" sz="1600" dirty="0" err="1"/>
              <a:t>com.sun.jersey.spi.container.servlet.ServletContainer</a:t>
            </a:r>
            <a:r>
              <a:rPr lang="fr-FR" sz="1600" dirty="0"/>
              <a:t>&lt;/servlet-class&gt;</a:t>
            </a:r>
          </a:p>
          <a:p>
            <a:pPr marL="0" indent="0">
              <a:buFont typeface="Arial" panose="020B0604020202020204" pitchFamily="34" charset="0"/>
              <a:buNone/>
              <a:defRPr/>
            </a:pPr>
            <a:r>
              <a:rPr lang="fr-FR" sz="1600" dirty="0"/>
              <a:t>  &lt;init-param&gt;</a:t>
            </a:r>
          </a:p>
          <a:p>
            <a:pPr marL="0" indent="0">
              <a:buFont typeface="Arial" panose="020B0604020202020204" pitchFamily="34" charset="0"/>
              <a:buNone/>
              <a:defRPr/>
            </a:pPr>
            <a:r>
              <a:rPr lang="fr-FR" sz="1600" dirty="0"/>
              <a:t>     &lt;param-</a:t>
            </a:r>
            <a:r>
              <a:rPr lang="fr-FR" sz="1600" dirty="0" err="1"/>
              <a:t>name</a:t>
            </a:r>
            <a:r>
              <a:rPr lang="fr-FR" sz="1600" dirty="0"/>
              <a:t>&gt;</a:t>
            </a:r>
            <a:r>
              <a:rPr lang="fr-FR" sz="1600" dirty="0" err="1"/>
              <a:t>com.sun.jersey.config.property.packages</a:t>
            </a:r>
            <a:r>
              <a:rPr lang="fr-FR" sz="1600" dirty="0"/>
              <a:t>&lt;/param-</a:t>
            </a:r>
            <a:r>
              <a:rPr lang="fr-FR" sz="1600" dirty="0" err="1"/>
              <a:t>name</a:t>
            </a:r>
            <a:r>
              <a:rPr lang="fr-FR" sz="1600" dirty="0"/>
              <a:t>&gt;</a:t>
            </a:r>
          </a:p>
          <a:p>
            <a:pPr marL="0" indent="0">
              <a:buFont typeface="Arial" panose="020B0604020202020204" pitchFamily="34" charset="0"/>
              <a:buNone/>
              <a:defRPr/>
            </a:pPr>
            <a:r>
              <a:rPr lang="fr-FR" sz="1600" dirty="0"/>
              <a:t>     &lt;param-value&gt;</a:t>
            </a:r>
            <a:r>
              <a:rPr lang="fr-FR" sz="1600" dirty="0" err="1"/>
              <a:t>com.wsformation.ressources</a:t>
            </a:r>
            <a:r>
              <a:rPr lang="fr-FR" sz="1600" dirty="0"/>
              <a:t>&lt;/param-value&gt;</a:t>
            </a:r>
          </a:p>
          <a:p>
            <a:pPr marL="0" indent="0">
              <a:buFont typeface="Arial" panose="020B0604020202020204" pitchFamily="34" charset="0"/>
              <a:buNone/>
              <a:defRPr/>
            </a:pPr>
            <a:r>
              <a:rPr lang="fr-FR" sz="1600" dirty="0"/>
              <a:t>  &lt;/init-param&gt;</a:t>
            </a:r>
          </a:p>
          <a:p>
            <a:pPr marL="0" indent="0">
              <a:buFont typeface="Arial" panose="020B0604020202020204" pitchFamily="34" charset="0"/>
              <a:buNone/>
              <a:defRPr/>
            </a:pPr>
            <a:r>
              <a:rPr lang="fr-FR" sz="1600" dirty="0"/>
              <a:t>&lt;/servlet&gt;</a:t>
            </a:r>
          </a:p>
          <a:p>
            <a:pPr marL="0" indent="0">
              <a:buFont typeface="Arial" panose="020B0604020202020204" pitchFamily="34" charset="0"/>
              <a:buNone/>
              <a:defRPr/>
            </a:pPr>
            <a:r>
              <a:rPr lang="fr-FR" sz="1600" dirty="0"/>
              <a:t>&lt;servlet-mapping&gt;</a:t>
            </a:r>
          </a:p>
          <a:p>
            <a:pPr marL="0" indent="0">
              <a:buFont typeface="Arial" panose="020B0604020202020204" pitchFamily="34" charset="0"/>
              <a:buNone/>
              <a:defRPr/>
            </a:pPr>
            <a:r>
              <a:rPr lang="fr-FR" sz="1600" dirty="0"/>
              <a:t>   &lt;servlet-</a:t>
            </a:r>
            <a:r>
              <a:rPr lang="fr-FR" sz="1600" dirty="0" err="1"/>
              <a:t>name</a:t>
            </a:r>
            <a:r>
              <a:rPr lang="fr-FR" sz="1600" dirty="0"/>
              <a:t>&gt;</a:t>
            </a:r>
            <a:r>
              <a:rPr lang="fr-FR" sz="1600" dirty="0" err="1"/>
              <a:t>RestServlet</a:t>
            </a:r>
            <a:r>
              <a:rPr lang="fr-FR" sz="1600" dirty="0"/>
              <a:t>&lt;/servlet-</a:t>
            </a:r>
            <a:r>
              <a:rPr lang="fr-FR" sz="1600" dirty="0" err="1"/>
              <a:t>name</a:t>
            </a:r>
            <a:r>
              <a:rPr lang="fr-FR" sz="1600" dirty="0"/>
              <a:t>&gt;</a:t>
            </a:r>
          </a:p>
          <a:p>
            <a:pPr marL="0" indent="0">
              <a:buFont typeface="Arial" panose="020B0604020202020204" pitchFamily="34" charset="0"/>
              <a:buNone/>
              <a:defRPr/>
            </a:pPr>
            <a:r>
              <a:rPr lang="fr-FR" sz="1600" dirty="0"/>
              <a:t>  &lt;url-pattern&gt;/</a:t>
            </a:r>
            <a:r>
              <a:rPr lang="fr-FR" sz="1600" dirty="0" err="1"/>
              <a:t>rest</a:t>
            </a:r>
            <a:r>
              <a:rPr lang="fr-FR" sz="1600" dirty="0"/>
              <a:t>/*&lt;/url-pattern&gt;</a:t>
            </a:r>
          </a:p>
          <a:p>
            <a:pPr marL="0" indent="0">
              <a:buFont typeface="Arial" panose="020B0604020202020204" pitchFamily="34" charset="0"/>
              <a:buNone/>
              <a:defRPr/>
            </a:pPr>
            <a:r>
              <a:rPr lang="fr-FR" sz="1600" dirty="0"/>
              <a:t>&lt;/servlet-mapping&gt;</a:t>
            </a:r>
          </a:p>
        </p:txBody>
      </p:sp>
      <p:pic>
        <p:nvPicPr>
          <p:cNvPr id="532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013" y="3471430"/>
            <a:ext cx="3989987" cy="2493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2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fade">
                                      <p:cBhvr>
                                        <p:cTn id="7" dur="1000"/>
                                        <p:tgtEl>
                                          <p:spTgt spid="53252"/>
                                        </p:tgtEl>
                                      </p:cBhvr>
                                    </p:animEffect>
                                    <p:anim calcmode="lin" valueType="num">
                                      <p:cBhvr>
                                        <p:cTn id="8" dur="1000" fill="hold"/>
                                        <p:tgtEl>
                                          <p:spTgt spid="53252"/>
                                        </p:tgtEl>
                                        <p:attrNameLst>
                                          <p:attrName>ppt_x</p:attrName>
                                        </p:attrNameLst>
                                      </p:cBhvr>
                                      <p:tavLst>
                                        <p:tav tm="0">
                                          <p:val>
                                            <p:strVal val="#ppt_x"/>
                                          </p:val>
                                        </p:tav>
                                        <p:tav tm="100000">
                                          <p:val>
                                            <p:strVal val="#ppt_x"/>
                                          </p:val>
                                        </p:tav>
                                      </p:tavLst>
                                    </p:anim>
                                    <p:anim calcmode="lin" valueType="num">
                                      <p:cBhvr>
                                        <p:cTn id="9" dur="1000" fill="hold"/>
                                        <p:tgtEl>
                                          <p:spTgt spid="53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p:txBody>
          <a:bodyPr/>
          <a:lstStyle/>
          <a:p>
            <a:r>
              <a:rPr altLang="fr-FR"/>
              <a:t>Exemple ServiceWeb Jax-RS</a:t>
            </a:r>
          </a:p>
        </p:txBody>
      </p:sp>
      <p:sp>
        <p:nvSpPr>
          <p:cNvPr id="3" name="Espace réservé du contenu 2"/>
          <p:cNvSpPr>
            <a:spLocks noGrp="1"/>
          </p:cNvSpPr>
          <p:nvPr>
            <p:ph sz="half" idx="1"/>
          </p:nvPr>
        </p:nvSpPr>
        <p:spPr/>
        <p:txBody>
          <a:bodyPr>
            <a:normAutofit lnSpcReduction="10000"/>
          </a:bodyPr>
          <a:lstStyle/>
          <a:p>
            <a:pPr>
              <a:defRPr/>
            </a:pPr>
            <a:r>
              <a:rPr dirty="0"/>
              <a:t>Vérifiez que le contexte est bien renseigné dans Web Project Setting ( en cliquant sur le projet puis </a:t>
            </a:r>
            <a:r>
              <a:rPr dirty="0" err="1"/>
              <a:t>properties</a:t>
            </a:r>
            <a:r>
              <a:rPr dirty="0"/>
              <a:t>)</a:t>
            </a:r>
          </a:p>
          <a:p>
            <a:pPr>
              <a:defRPr/>
            </a:pPr>
            <a:r>
              <a:rPr dirty="0"/>
              <a:t>C’est grâce a ce contexte qu’on va appeler l’url en tapant :</a:t>
            </a:r>
          </a:p>
          <a:p>
            <a:pPr marL="0" indent="0">
              <a:buFont typeface="Arial" panose="020B0604020202020204" pitchFamily="34" charset="0"/>
              <a:buNone/>
              <a:defRPr/>
            </a:pPr>
            <a:r>
              <a:rPr dirty="0">
                <a:hlinkClick r:id="rId3"/>
              </a:rPr>
              <a:t>http://localhost:8080/FirstRestWebService/rest/</a:t>
            </a:r>
            <a:endParaRPr dirty="0"/>
          </a:p>
          <a:p>
            <a:pPr>
              <a:defRPr/>
            </a:pPr>
            <a:r>
              <a:rPr dirty="0"/>
              <a:t>Passant à la création du </a:t>
            </a:r>
            <a:r>
              <a:rPr dirty="0" err="1"/>
              <a:t>WebService</a:t>
            </a:r>
            <a:endParaRPr dirty="0"/>
          </a:p>
          <a:p>
            <a:pPr>
              <a:defRPr/>
            </a:pPr>
            <a:r>
              <a:rPr dirty="0"/>
              <a:t>Créez une nouvelle classe comme suit :</a:t>
            </a:r>
          </a:p>
          <a:p>
            <a:pPr lvl="1">
              <a:defRPr/>
            </a:pPr>
            <a:r>
              <a:rPr dirty="0"/>
              <a:t>Package : </a:t>
            </a:r>
            <a:r>
              <a:rPr dirty="0" err="1"/>
              <a:t>com.wsformation.ressources</a:t>
            </a:r>
            <a:endParaRPr dirty="0"/>
          </a:p>
          <a:p>
            <a:pPr lvl="1">
              <a:defRPr/>
            </a:pPr>
            <a:r>
              <a:rPr dirty="0"/>
              <a:t>Nom : Hello</a:t>
            </a:r>
          </a:p>
          <a:p>
            <a:pPr lvl="1">
              <a:defRPr/>
            </a:pPr>
            <a:r>
              <a:rPr dirty="0"/>
              <a:t>Décochez </a:t>
            </a:r>
            <a:r>
              <a:rPr dirty="0" err="1"/>
              <a:t>inherit</a:t>
            </a:r>
            <a:r>
              <a:rPr dirty="0"/>
              <a:t> Abstract Class</a:t>
            </a:r>
          </a:p>
          <a:p>
            <a:pPr>
              <a:defRPr/>
            </a:pPr>
            <a:endParaRPr dirty="0"/>
          </a:p>
        </p:txBody>
      </p:sp>
    </p:spTree>
    <p:extLst>
      <p:ext uri="{BB962C8B-B14F-4D97-AF65-F5344CB8AC3E}">
        <p14:creationId xmlns:p14="http://schemas.microsoft.com/office/powerpoint/2010/main" val="11864892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905FFD-1D56-47B1-BA78-3DE99033494B}"/>
              </a:ext>
            </a:extLst>
          </p:cNvPr>
          <p:cNvSpPr/>
          <p:nvPr/>
        </p:nvSpPr>
        <p:spPr>
          <a:xfrm>
            <a:off x="179512" y="1659572"/>
            <a:ext cx="8288398"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buFont typeface="Arial" panose="020B0604020202020204" pitchFamily="34" charset="0"/>
              <a:buNone/>
              <a:defRPr/>
            </a:pPr>
            <a:r>
              <a:rPr lang="fr-FR" sz="1200" b="1" dirty="0"/>
              <a:t>package </a:t>
            </a:r>
            <a:r>
              <a:rPr lang="fr-FR" sz="1200" b="1" dirty="0" err="1"/>
              <a:t>com.wsformation.ressources</a:t>
            </a:r>
            <a:r>
              <a:rPr lang="fr-FR" sz="1200" b="1" dirty="0"/>
              <a:t>;</a:t>
            </a:r>
          </a:p>
          <a:p>
            <a:pPr marL="0" indent="0">
              <a:buFont typeface="Arial" panose="020B0604020202020204" pitchFamily="34" charset="0"/>
              <a:buNone/>
              <a:defRPr/>
            </a:pPr>
            <a:r>
              <a:rPr lang="fr-FR" sz="1200" b="1" dirty="0"/>
              <a:t>import </a:t>
            </a:r>
            <a:r>
              <a:rPr lang="fr-FR" sz="1200" b="1" dirty="0" err="1"/>
              <a:t>javax.ws.rs.GET</a:t>
            </a:r>
            <a:r>
              <a:rPr lang="fr-FR" sz="1200" b="1" dirty="0"/>
              <a:t>;</a:t>
            </a:r>
          </a:p>
          <a:p>
            <a:pPr marL="0" indent="0">
              <a:buFont typeface="Arial" panose="020B0604020202020204" pitchFamily="34" charset="0"/>
              <a:buNone/>
              <a:defRPr/>
            </a:pPr>
            <a:r>
              <a:rPr lang="fr-FR" sz="1200" b="1" dirty="0"/>
              <a:t>import </a:t>
            </a:r>
            <a:r>
              <a:rPr lang="fr-FR" sz="1200" b="1" dirty="0" err="1"/>
              <a:t>javax.ws.rs.Path</a:t>
            </a:r>
            <a:r>
              <a:rPr lang="fr-FR" sz="1200" b="1" dirty="0"/>
              <a:t>;</a:t>
            </a:r>
          </a:p>
          <a:p>
            <a:pPr marL="0" indent="0">
              <a:buFont typeface="Arial" panose="020B0604020202020204" pitchFamily="34" charset="0"/>
              <a:buNone/>
              <a:defRPr/>
            </a:pPr>
            <a:r>
              <a:rPr lang="fr-FR" sz="1200" b="1" dirty="0"/>
              <a:t>import </a:t>
            </a:r>
            <a:r>
              <a:rPr lang="fr-FR" sz="1200" b="1" dirty="0" err="1"/>
              <a:t>javax.ws.rs.Produces</a:t>
            </a:r>
            <a:r>
              <a:rPr lang="fr-FR" sz="1200" b="1" dirty="0"/>
              <a:t>;</a:t>
            </a:r>
          </a:p>
          <a:p>
            <a:pPr marL="0" indent="0">
              <a:buFont typeface="Arial" panose="020B0604020202020204" pitchFamily="34" charset="0"/>
              <a:buNone/>
              <a:defRPr/>
            </a:pPr>
            <a:r>
              <a:rPr lang="fr-FR" sz="1200" b="1" dirty="0"/>
              <a:t>import </a:t>
            </a:r>
            <a:r>
              <a:rPr lang="fr-FR" sz="1200" b="1" dirty="0" err="1"/>
              <a:t>javax.ws.rs.core.MediaType</a:t>
            </a:r>
            <a:r>
              <a:rPr lang="fr-FR" sz="1200" b="1" dirty="0"/>
              <a:t>;</a:t>
            </a:r>
          </a:p>
          <a:p>
            <a:pPr marL="0" indent="0">
              <a:buFont typeface="Arial" panose="020B0604020202020204" pitchFamily="34" charset="0"/>
              <a:buNone/>
              <a:defRPr/>
            </a:pPr>
            <a:endParaRPr lang="fr-FR" sz="1200" dirty="0"/>
          </a:p>
          <a:p>
            <a:pPr marL="0" indent="0">
              <a:buFont typeface="Arial" panose="020B0604020202020204" pitchFamily="34" charset="0"/>
              <a:buNone/>
              <a:defRPr/>
            </a:pPr>
            <a:r>
              <a:rPr lang="fr-FR" sz="1200" dirty="0"/>
              <a:t>@Path("/hello")</a:t>
            </a:r>
          </a:p>
          <a:p>
            <a:pPr marL="0" indent="0">
              <a:buFont typeface="Arial" panose="020B0604020202020204" pitchFamily="34" charset="0"/>
              <a:buNone/>
              <a:defRPr/>
            </a:pPr>
            <a:r>
              <a:rPr lang="fr-FR" sz="1200" b="1" dirty="0"/>
              <a:t>public class Hello {</a:t>
            </a:r>
          </a:p>
          <a:p>
            <a:pPr marL="0" indent="0">
              <a:buFont typeface="Arial" panose="020B0604020202020204" pitchFamily="34" charset="0"/>
              <a:buNone/>
              <a:defRPr/>
            </a:pPr>
            <a:r>
              <a:rPr lang="fr-FR" sz="1200" dirty="0"/>
              <a:t>  @GET</a:t>
            </a:r>
          </a:p>
          <a:p>
            <a:pPr marL="0" indent="0">
              <a:buFont typeface="Arial" panose="020B0604020202020204" pitchFamily="34" charset="0"/>
              <a:buNone/>
              <a:defRPr/>
            </a:pPr>
            <a:r>
              <a:rPr lang="fr-FR" sz="1200" dirty="0"/>
              <a:t>  @</a:t>
            </a:r>
            <a:r>
              <a:rPr lang="fr-FR" sz="1200" dirty="0" err="1"/>
              <a:t>Produces</a:t>
            </a:r>
            <a:r>
              <a:rPr lang="fr-FR" sz="1200" dirty="0"/>
              <a:t>(</a:t>
            </a:r>
            <a:r>
              <a:rPr lang="fr-FR" sz="1200" dirty="0" err="1"/>
              <a:t>MediaType.</a:t>
            </a:r>
            <a:r>
              <a:rPr lang="fr-FR" sz="1200" i="1" dirty="0" err="1"/>
              <a:t>TEXT_PLAIN</a:t>
            </a:r>
            <a:r>
              <a:rPr lang="fr-FR" sz="1200" i="1" dirty="0"/>
              <a:t>)</a:t>
            </a:r>
          </a:p>
          <a:p>
            <a:pPr marL="0" indent="0">
              <a:buFont typeface="Arial" panose="020B0604020202020204" pitchFamily="34" charset="0"/>
              <a:buNone/>
              <a:defRPr/>
            </a:pPr>
            <a:r>
              <a:rPr lang="fr-FR" sz="1200" b="1" dirty="0"/>
              <a:t>  public String </a:t>
            </a:r>
            <a:r>
              <a:rPr lang="fr-FR" sz="1200" b="1" dirty="0" err="1"/>
              <a:t>sayPlainTextHello</a:t>
            </a:r>
            <a:r>
              <a:rPr lang="fr-FR" sz="1200" b="1" dirty="0"/>
              <a:t>(){</a:t>
            </a:r>
          </a:p>
          <a:p>
            <a:pPr marL="0" indent="0">
              <a:buFont typeface="Arial" panose="020B0604020202020204" pitchFamily="34" charset="0"/>
              <a:buNone/>
              <a:defRPr/>
            </a:pPr>
            <a:r>
              <a:rPr lang="fr-FR" sz="1200" b="1" dirty="0"/>
              <a:t>     return "Hello, World";</a:t>
            </a:r>
          </a:p>
          <a:p>
            <a:pPr marL="0" indent="0">
              <a:buFont typeface="Arial" panose="020B0604020202020204" pitchFamily="34" charset="0"/>
              <a:buNone/>
              <a:defRPr/>
            </a:pPr>
            <a:r>
              <a:rPr lang="fr-FR" sz="1200" dirty="0"/>
              <a:t>  }</a:t>
            </a:r>
          </a:p>
          <a:p>
            <a:pPr marL="0" indent="0">
              <a:buFont typeface="Arial" panose="020B0604020202020204" pitchFamily="34" charset="0"/>
              <a:buNone/>
              <a:defRPr/>
            </a:pPr>
            <a:endParaRPr lang="fr-FR" sz="1200" dirty="0"/>
          </a:p>
          <a:p>
            <a:pPr marL="0" indent="0">
              <a:buFont typeface="Arial" panose="020B0604020202020204" pitchFamily="34" charset="0"/>
              <a:buNone/>
              <a:defRPr/>
            </a:pPr>
            <a:r>
              <a:rPr lang="fr-FR" sz="1200" dirty="0"/>
              <a:t>  @GET</a:t>
            </a:r>
          </a:p>
          <a:p>
            <a:pPr marL="0" indent="0">
              <a:buFont typeface="Arial" panose="020B0604020202020204" pitchFamily="34" charset="0"/>
              <a:buNone/>
              <a:defRPr/>
            </a:pPr>
            <a:r>
              <a:rPr lang="fr-FR" sz="1200" dirty="0"/>
              <a:t>  @</a:t>
            </a:r>
            <a:r>
              <a:rPr lang="fr-FR" sz="1200" dirty="0" err="1"/>
              <a:t>Produces</a:t>
            </a:r>
            <a:r>
              <a:rPr lang="fr-FR" sz="1200" dirty="0"/>
              <a:t>(</a:t>
            </a:r>
            <a:r>
              <a:rPr lang="fr-FR" sz="1200" dirty="0" err="1"/>
              <a:t>MediaType.</a:t>
            </a:r>
            <a:r>
              <a:rPr lang="fr-FR" sz="1200" i="1" dirty="0" err="1"/>
              <a:t>TEXT_XML</a:t>
            </a:r>
            <a:r>
              <a:rPr lang="fr-FR" sz="1200" i="1" dirty="0"/>
              <a:t>)</a:t>
            </a:r>
          </a:p>
          <a:p>
            <a:pPr marL="0" indent="0">
              <a:buFont typeface="Arial" panose="020B0604020202020204" pitchFamily="34" charset="0"/>
              <a:buNone/>
              <a:defRPr/>
            </a:pPr>
            <a:r>
              <a:rPr lang="fr-FR" sz="1200" b="1" dirty="0"/>
              <a:t>  public String </a:t>
            </a:r>
            <a:r>
              <a:rPr lang="fr-FR" sz="1200" b="1" dirty="0" err="1"/>
              <a:t>sayPlainXmlHello</a:t>
            </a:r>
            <a:r>
              <a:rPr lang="fr-FR" sz="1200" b="1" dirty="0"/>
              <a:t>(){</a:t>
            </a:r>
          </a:p>
          <a:p>
            <a:pPr marL="0" indent="0">
              <a:buFont typeface="Arial" panose="020B0604020202020204" pitchFamily="34" charset="0"/>
              <a:buNone/>
              <a:defRPr/>
            </a:pPr>
            <a:r>
              <a:rPr lang="fr-FR" sz="1200" b="1" dirty="0"/>
              <a:t>     return "&lt;?xml version=\"1.0\"?&gt;" + "&lt;hello&gt;Hello, World&lt;/hello&gt;";</a:t>
            </a:r>
          </a:p>
          <a:p>
            <a:pPr marL="0" indent="0">
              <a:buFont typeface="Arial" panose="020B0604020202020204" pitchFamily="34" charset="0"/>
              <a:buNone/>
              <a:defRPr/>
            </a:pPr>
            <a:r>
              <a:rPr lang="fr-FR" sz="1200" dirty="0"/>
              <a:t>  }</a:t>
            </a:r>
          </a:p>
          <a:p>
            <a:pPr marL="0" indent="0">
              <a:buFont typeface="Arial" panose="020B0604020202020204" pitchFamily="34" charset="0"/>
              <a:buNone/>
              <a:defRPr/>
            </a:pPr>
            <a:r>
              <a:rPr lang="fr-FR" sz="1200" dirty="0"/>
              <a:t>}</a:t>
            </a:r>
          </a:p>
        </p:txBody>
      </p:sp>
      <p:sp>
        <p:nvSpPr>
          <p:cNvPr id="55298" name="Titre 1"/>
          <p:cNvSpPr>
            <a:spLocks noGrp="1"/>
          </p:cNvSpPr>
          <p:nvPr>
            <p:ph type="title"/>
          </p:nvPr>
        </p:nvSpPr>
        <p:spPr/>
        <p:txBody>
          <a:bodyPr/>
          <a:lstStyle/>
          <a:p>
            <a:r>
              <a:rPr altLang="fr-FR"/>
              <a:t>Exemple ServiceWeb Jax-RS</a:t>
            </a:r>
          </a:p>
        </p:txBody>
      </p:sp>
      <p:sp>
        <p:nvSpPr>
          <p:cNvPr id="3" name="Espace réservé du contenu 2"/>
          <p:cNvSpPr>
            <a:spLocks noGrp="1"/>
          </p:cNvSpPr>
          <p:nvPr>
            <p:ph sz="half" idx="1"/>
          </p:nvPr>
        </p:nvSpPr>
        <p:spPr>
          <a:xfrm>
            <a:off x="179512" y="5517232"/>
            <a:ext cx="8597599" cy="1112168"/>
          </a:xfrm>
        </p:spPr>
        <p:txBody>
          <a:bodyPr>
            <a:normAutofit fontScale="62500" lnSpcReduction="20000"/>
          </a:bodyPr>
          <a:lstStyle/>
          <a:p>
            <a:pPr>
              <a:buFont typeface="Wingdings" pitchFamily="2" charset="2"/>
              <a:buChar char="è"/>
              <a:defRPr/>
            </a:pPr>
            <a:r>
              <a:rPr dirty="0" err="1">
                <a:sym typeface="Wingdings" panose="05000000000000000000" pitchFamily="2" charset="2"/>
              </a:rPr>
              <a:t>Vous</a:t>
            </a:r>
            <a:r>
              <a:rPr dirty="0">
                <a:sym typeface="Wingdings" panose="05000000000000000000" pitchFamily="2" charset="2"/>
              </a:rPr>
              <a:t> pouvez tester maintenant en tapant :</a:t>
            </a:r>
          </a:p>
          <a:p>
            <a:pPr marL="0" indent="0">
              <a:buFont typeface="Arial" panose="020B0604020202020204" pitchFamily="34" charset="0"/>
              <a:buNone/>
              <a:defRPr/>
            </a:pPr>
            <a:r>
              <a:rPr dirty="0">
                <a:hlinkClick r:id="rId3"/>
              </a:rPr>
              <a:t>http://localhost:8080/FirstRestWebService/rest/hello</a:t>
            </a:r>
            <a:r>
              <a:rPr dirty="0"/>
              <a:t> ou </a:t>
            </a:r>
            <a:r>
              <a:rPr dirty="0">
                <a:hlinkClick r:id="rId4"/>
              </a:rPr>
              <a:t>http://127.0.0.1:8080/FirstRestWebService/rest/hello</a:t>
            </a:r>
            <a:endParaRPr dirty="0"/>
          </a:p>
          <a:p>
            <a:pPr marL="0" indent="0">
              <a:buFont typeface="Arial" panose="020B0604020202020204" pitchFamily="34" charset="0"/>
              <a:buNone/>
              <a:defRPr/>
            </a:pPr>
            <a:r>
              <a:rPr dirty="0" err="1"/>
              <a:t>Cliquez</a:t>
            </a:r>
            <a:r>
              <a:rPr dirty="0"/>
              <a:t> sur </a:t>
            </a:r>
            <a:r>
              <a:rPr dirty="0" err="1"/>
              <a:t>runOnServer</a:t>
            </a:r>
            <a:r>
              <a:rPr dirty="0"/>
              <a:t> au niveau projet pour tester </a:t>
            </a:r>
          </a:p>
          <a:p>
            <a:pPr marL="0" indent="0">
              <a:buFont typeface="Arial" panose="020B0604020202020204" pitchFamily="34" charset="0"/>
              <a:buNone/>
              <a:defRPr/>
            </a:pPr>
            <a:endParaRPr dirty="0"/>
          </a:p>
          <a:p>
            <a:pPr marL="0" indent="0">
              <a:buFont typeface="Arial" panose="020B0604020202020204" pitchFamily="34" charset="0"/>
              <a:buNone/>
              <a:defRPr/>
            </a:pPr>
            <a:endParaRPr dirty="0">
              <a:sym typeface="Wingdings" panose="05000000000000000000" pitchFamily="2" charset="2"/>
            </a:endParaRPr>
          </a:p>
          <a:p>
            <a:pPr>
              <a:buFont typeface="Wingdings" pitchFamily="2" charset="2"/>
              <a:buChar char="è"/>
              <a:defRPr/>
            </a:pPr>
            <a:endParaRPr dirty="0"/>
          </a:p>
        </p:txBody>
      </p:sp>
      <p:pic>
        <p:nvPicPr>
          <p:cNvPr id="5530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9" y="2565412"/>
            <a:ext cx="30575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avec flèche 4"/>
          <p:cNvCxnSpPr>
            <a:cxnSpLocks/>
          </p:cNvCxnSpPr>
          <p:nvPr/>
        </p:nvCxnSpPr>
        <p:spPr>
          <a:xfrm flipH="1">
            <a:off x="1475656" y="2760675"/>
            <a:ext cx="3383689" cy="88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530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1963" y="3370263"/>
            <a:ext cx="23431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a:cxnSpLocks/>
            <a:stCxn id="55302" idx="1"/>
          </p:cNvCxnSpPr>
          <p:nvPr/>
        </p:nvCxnSpPr>
        <p:spPr>
          <a:xfrm flipH="1" flipV="1">
            <a:off x="2878138" y="3425826"/>
            <a:ext cx="2663825" cy="153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530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240" y="4076700"/>
            <a:ext cx="24288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avec flèche 9"/>
          <p:cNvCxnSpPr>
            <a:cxnSpLocks/>
          </p:cNvCxnSpPr>
          <p:nvPr/>
        </p:nvCxnSpPr>
        <p:spPr>
          <a:xfrm flipH="1">
            <a:off x="1043608" y="4276725"/>
            <a:ext cx="4339605" cy="88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571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a:xfrm>
            <a:off x="388057" y="285750"/>
            <a:ext cx="7596000" cy="1320800"/>
          </a:xfrm>
        </p:spPr>
        <p:txBody>
          <a:bodyPr/>
          <a:lstStyle/>
          <a:p>
            <a:r>
              <a:rPr altLang="fr-FR" dirty="0"/>
              <a:t>Les type Mimes </a:t>
            </a:r>
            <a:r>
              <a:rPr altLang="fr-FR" dirty="0" err="1"/>
              <a:t>réponse</a:t>
            </a:r>
            <a:r>
              <a:rPr altLang="fr-FR" dirty="0"/>
              <a:t> : JSON</a:t>
            </a:r>
          </a:p>
        </p:txBody>
      </p:sp>
      <p:sp>
        <p:nvSpPr>
          <p:cNvPr id="3" name="Espace réservé du contenu 2"/>
          <p:cNvSpPr>
            <a:spLocks noGrp="1"/>
          </p:cNvSpPr>
          <p:nvPr>
            <p:ph sz="half" idx="1"/>
          </p:nvPr>
        </p:nvSpPr>
        <p:spPr/>
        <p:txBody>
          <a:bodyPr>
            <a:normAutofit fontScale="77500" lnSpcReduction="20000"/>
          </a:bodyPr>
          <a:lstStyle/>
          <a:p>
            <a:pPr>
              <a:defRPr/>
            </a:pPr>
            <a:r>
              <a:rPr b="1" dirty="0"/>
              <a:t>JSON </a:t>
            </a:r>
            <a:r>
              <a:rPr dirty="0"/>
              <a:t>(JavaScript Object Notation – Notation Objet issue de JavaScript) est un format léger d'échange de données.</a:t>
            </a:r>
          </a:p>
          <a:p>
            <a:pPr>
              <a:defRPr/>
            </a:pPr>
            <a:r>
              <a:rPr dirty="0"/>
              <a:t>Il est facile à lire ou à écrire pour des humains. Il est aisément analysable ou </a:t>
            </a:r>
            <a:r>
              <a:rPr dirty="0" err="1"/>
              <a:t>générable</a:t>
            </a:r>
            <a:r>
              <a:rPr dirty="0"/>
              <a:t> par des machines.</a:t>
            </a:r>
          </a:p>
          <a:p>
            <a:pPr>
              <a:defRPr/>
            </a:pPr>
            <a:r>
              <a:rPr dirty="0"/>
              <a:t>JSON est un format texte complètement indépendant de tout langage, mais les conventions qu'il utilise seront familières à tout programmeur habitué aux langages descendant du C, comme par exemple : C lui-même, C++, C#, Java, JavaScript, Perl, Python et bien d'autres.</a:t>
            </a:r>
          </a:p>
          <a:p>
            <a:pPr>
              <a:defRPr/>
            </a:pPr>
            <a:r>
              <a:rPr dirty="0"/>
              <a:t>Ces propriétés font de JSON un langage d'échange de données idéal</a:t>
            </a:r>
          </a:p>
          <a:p>
            <a:pPr>
              <a:defRPr/>
            </a:pPr>
            <a:r>
              <a:rPr altLang="fr-FR" dirty="0"/>
              <a:t>Utilisé pour les services exposé</a:t>
            </a:r>
            <a:r>
              <a:rPr lang="fr-FR" altLang="fr-FR" dirty="0"/>
              <a:t>s</a:t>
            </a:r>
            <a:r>
              <a:rPr altLang="fr-FR" dirty="0"/>
              <a:t> directement vers le navigateur (Mashup)</a:t>
            </a:r>
          </a:p>
          <a:p>
            <a:pPr>
              <a:defRPr/>
            </a:pPr>
            <a:r>
              <a:rPr altLang="fr-FR" dirty="0"/>
              <a:t>Structure :</a:t>
            </a:r>
          </a:p>
          <a:p>
            <a:pPr lvl="1">
              <a:buFont typeface="Times New Roman" pitchFamily="18" charset="0"/>
              <a:buChar char="•"/>
              <a:defRPr/>
            </a:pPr>
            <a:r>
              <a:rPr altLang="fr-FR" dirty="0"/>
              <a:t>Paires clé / valeurs</a:t>
            </a:r>
          </a:p>
          <a:p>
            <a:pPr lvl="1">
              <a:buFont typeface="Times New Roman" pitchFamily="18" charset="0"/>
              <a:buChar char="•"/>
              <a:defRPr/>
            </a:pPr>
            <a:r>
              <a:rPr altLang="fr-FR" dirty="0"/>
              <a:t>Les valeurs peuvent être des listes de paires, des tableaux de paires, des objets, chaines de caractères…</a:t>
            </a:r>
          </a:p>
          <a:p>
            <a:pPr>
              <a:defRPr/>
            </a:pPr>
            <a:endParaRPr dirty="0"/>
          </a:p>
        </p:txBody>
      </p:sp>
    </p:spTree>
    <p:extLst>
      <p:ext uri="{BB962C8B-B14F-4D97-AF65-F5344CB8AC3E}">
        <p14:creationId xmlns:p14="http://schemas.microsoft.com/office/powerpoint/2010/main" val="12274407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re 1"/>
          <p:cNvSpPr>
            <a:spLocks noGrp="1"/>
          </p:cNvSpPr>
          <p:nvPr>
            <p:ph type="title"/>
          </p:nvPr>
        </p:nvSpPr>
        <p:spPr/>
        <p:txBody>
          <a:bodyPr/>
          <a:lstStyle/>
          <a:p>
            <a:r>
              <a:rPr altLang="fr-FR"/>
              <a:t>XML VS JSON</a:t>
            </a:r>
          </a:p>
        </p:txBody>
      </p:sp>
      <p:pic>
        <p:nvPicPr>
          <p:cNvPr id="573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11" y="1773352"/>
            <a:ext cx="7052579" cy="48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490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re 1"/>
          <p:cNvSpPr>
            <a:spLocks noGrp="1"/>
          </p:cNvSpPr>
          <p:nvPr>
            <p:ph type="title"/>
          </p:nvPr>
        </p:nvSpPr>
        <p:spPr/>
        <p:txBody>
          <a:bodyPr/>
          <a:lstStyle/>
          <a:p>
            <a:r>
              <a:rPr altLang="fr-FR"/>
              <a:t>XML VS JSON</a:t>
            </a:r>
          </a:p>
        </p:txBody>
      </p:sp>
      <p:sp>
        <p:nvSpPr>
          <p:cNvPr id="58371" name="Rectangle 3"/>
          <p:cNvSpPr>
            <a:spLocks noGrp="1" noChangeArrowheads="1"/>
          </p:cNvSpPr>
          <p:nvPr/>
        </p:nvSpPr>
        <p:spPr bwMode="auto">
          <a:xfrm>
            <a:off x="684219" y="2132831"/>
            <a:ext cx="3959225" cy="3168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224" rIns="0" bIns="0"/>
          <a:lstStyle>
            <a:lvl1pPr marL="342900" indent="-342900" defTabSz="449263"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49263"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49263"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49263"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49263"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a:buClr>
                <a:schemeClr val="accent2"/>
              </a:buClr>
              <a:buFont typeface="Wingdings" panose="05000000000000000000" pitchFamily="2" charset="2"/>
              <a:buChar char="Ø"/>
            </a:pPr>
            <a:r>
              <a:rPr lang="fr-FR" altLang="fr-FR" sz="3200" dirty="0">
                <a:solidFill>
                  <a:srgbClr val="002060"/>
                </a:solidFill>
              </a:rPr>
              <a:t>XML est standard</a:t>
            </a:r>
          </a:p>
          <a:p>
            <a:pPr eaLnBrk="1">
              <a:buClr>
                <a:schemeClr val="accent2"/>
              </a:buClr>
              <a:buFont typeface="Wingdings" panose="05000000000000000000" pitchFamily="2" charset="2"/>
              <a:buChar char="Ø"/>
            </a:pPr>
            <a:r>
              <a:rPr lang="fr-FR" altLang="fr-FR" sz="3200" dirty="0">
                <a:solidFill>
                  <a:srgbClr val="002060"/>
                </a:solidFill>
              </a:rPr>
              <a:t>Manipulation aisée</a:t>
            </a:r>
          </a:p>
          <a:p>
            <a:pPr eaLnBrk="1">
              <a:buClr>
                <a:schemeClr val="accent2"/>
              </a:buClr>
              <a:buFont typeface="Wingdings" panose="05000000000000000000" pitchFamily="2" charset="2"/>
              <a:buChar char="Ø"/>
            </a:pPr>
            <a:r>
              <a:rPr lang="fr-FR" altLang="fr-FR" sz="3200" dirty="0">
                <a:solidFill>
                  <a:srgbClr val="002060"/>
                </a:solidFill>
              </a:rPr>
              <a:t>Verbeux</a:t>
            </a:r>
          </a:p>
          <a:p>
            <a:pPr eaLnBrk="1">
              <a:buClr>
                <a:schemeClr val="accent2"/>
              </a:buClr>
              <a:buFont typeface="Wingdings" panose="05000000000000000000" pitchFamily="2" charset="2"/>
              <a:buChar char="Ø"/>
            </a:pPr>
            <a:endParaRPr lang="fr-FR" altLang="fr-FR" sz="3200" dirty="0">
              <a:solidFill>
                <a:srgbClr val="000000"/>
              </a:solidFill>
            </a:endParaRPr>
          </a:p>
        </p:txBody>
      </p:sp>
      <p:sp>
        <p:nvSpPr>
          <p:cNvPr id="58372" name="Rectangle 4"/>
          <p:cNvSpPr>
            <a:spLocks noGrp="1" noChangeArrowheads="1"/>
          </p:cNvSpPr>
          <p:nvPr/>
        </p:nvSpPr>
        <p:spPr bwMode="auto">
          <a:xfrm>
            <a:off x="4644008" y="2132856"/>
            <a:ext cx="4248150" cy="4103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8224" rIns="0" bIns="0"/>
          <a:lstStyle>
            <a:lvl1pPr marL="342900" indent="-342900" defTabSz="449263"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49263"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49263"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49263"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49263"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a:buClr>
                <a:schemeClr val="accent2"/>
              </a:buClr>
              <a:buFont typeface="Wingdings" panose="05000000000000000000" pitchFamily="2" charset="2"/>
              <a:buChar char="Ø"/>
            </a:pPr>
            <a:r>
              <a:rPr lang="fr-FR" altLang="fr-FR" sz="3200" dirty="0">
                <a:solidFill>
                  <a:srgbClr val="002060"/>
                </a:solidFill>
              </a:rPr>
              <a:t>JSON est créé pour les navigateurs web</a:t>
            </a:r>
          </a:p>
          <a:p>
            <a:pPr eaLnBrk="1">
              <a:buClr>
                <a:schemeClr val="accent2"/>
              </a:buClr>
              <a:buFont typeface="Wingdings" panose="05000000000000000000" pitchFamily="2" charset="2"/>
              <a:buChar char="Ø"/>
            </a:pPr>
            <a:r>
              <a:rPr lang="fr-FR" altLang="fr-FR" sz="3200" dirty="0">
                <a:solidFill>
                  <a:srgbClr val="002060"/>
                </a:solidFill>
              </a:rPr>
              <a:t>Interprété nativement, donc performant</a:t>
            </a:r>
          </a:p>
          <a:p>
            <a:pPr eaLnBrk="1">
              <a:buClr>
                <a:schemeClr val="accent2"/>
              </a:buClr>
              <a:buFont typeface="Wingdings" panose="05000000000000000000" pitchFamily="2" charset="2"/>
              <a:buChar char="Ø"/>
            </a:pPr>
            <a:r>
              <a:rPr lang="fr-FR" altLang="fr-FR" sz="3200" dirty="0">
                <a:solidFill>
                  <a:srgbClr val="002060"/>
                </a:solidFill>
              </a:rPr>
              <a:t>Supporté par la plupart des langages moyennant une API</a:t>
            </a:r>
          </a:p>
        </p:txBody>
      </p:sp>
    </p:spTree>
    <p:extLst>
      <p:ext uri="{BB962C8B-B14F-4D97-AF65-F5344CB8AC3E}">
        <p14:creationId xmlns:p14="http://schemas.microsoft.com/office/powerpoint/2010/main" val="24305280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re 1"/>
          <p:cNvSpPr>
            <a:spLocks noGrp="1"/>
          </p:cNvSpPr>
          <p:nvPr>
            <p:ph type="title"/>
          </p:nvPr>
        </p:nvSpPr>
        <p:spPr>
          <a:xfrm>
            <a:off x="388057" y="285750"/>
            <a:ext cx="7524000" cy="1320800"/>
          </a:xfrm>
        </p:spPr>
        <p:txBody>
          <a:bodyPr>
            <a:normAutofit fontScale="90000"/>
          </a:bodyPr>
          <a:lstStyle/>
          <a:p>
            <a:r>
              <a:rPr altLang="fr-FR" sz="4400" dirty="0"/>
              <a:t>Les structures de </a:t>
            </a:r>
            <a:r>
              <a:rPr altLang="fr-FR" sz="4400" dirty="0" err="1"/>
              <a:t>données</a:t>
            </a:r>
            <a:r>
              <a:rPr altLang="fr-FR" sz="4400" dirty="0"/>
              <a:t> JSON</a:t>
            </a:r>
            <a:br>
              <a:rPr altLang="fr-FR" dirty="0"/>
            </a:br>
            <a:endParaRPr altLang="fr-FR" dirty="0"/>
          </a:p>
        </p:txBody>
      </p:sp>
      <p:sp>
        <p:nvSpPr>
          <p:cNvPr id="3" name="Espace réservé du contenu 2"/>
          <p:cNvSpPr>
            <a:spLocks noGrp="1"/>
          </p:cNvSpPr>
          <p:nvPr>
            <p:ph sz="half" idx="1"/>
          </p:nvPr>
        </p:nvSpPr>
        <p:spPr/>
        <p:txBody>
          <a:bodyPr>
            <a:normAutofit fontScale="92500" lnSpcReduction="20000"/>
          </a:bodyPr>
          <a:lstStyle/>
          <a:p>
            <a:pPr>
              <a:defRPr/>
            </a:pPr>
            <a:r>
              <a:rPr dirty="0"/>
              <a:t>En JSON, les structures de données prennent les formes suivantes :</a:t>
            </a:r>
          </a:p>
          <a:p>
            <a:pPr lvl="1">
              <a:defRPr/>
            </a:pPr>
            <a:r>
              <a:rPr dirty="0"/>
              <a:t>Un </a:t>
            </a:r>
            <a:r>
              <a:rPr b="1" i="1" dirty="0"/>
              <a:t>objet</a:t>
            </a:r>
            <a:r>
              <a:rPr dirty="0"/>
              <a:t>, qui est un ensemble de couples nom/valeur non ordonnés. Un objet commence par { (accolade gauche) et se termine par } (accolade droite). Chaque nom est suivi de : (</a:t>
            </a:r>
            <a:r>
              <a:rPr dirty="0" err="1"/>
              <a:t>deux</a:t>
            </a:r>
            <a:r>
              <a:rPr lang="fr-FR" dirty="0"/>
              <a:t> </a:t>
            </a:r>
            <a:r>
              <a:rPr dirty="0"/>
              <a:t>points) et les couples nom/valeur sont séparés par , (virgule).</a:t>
            </a:r>
          </a:p>
          <a:p>
            <a:pPr lvl="1">
              <a:defRPr/>
            </a:pPr>
            <a:r>
              <a:rPr dirty="0"/>
              <a:t>Un </a:t>
            </a:r>
            <a:r>
              <a:rPr b="1" i="1" dirty="0"/>
              <a:t>tableau </a:t>
            </a:r>
            <a:r>
              <a:rPr dirty="0"/>
              <a:t>est une collection de valeurs ordonnées. Un tableau commence par [ (crochet gauche) et se termine par ] (crochet droit). Les valeurs sont séparées par , (virgule).</a:t>
            </a:r>
          </a:p>
          <a:p>
            <a:pPr lvl="1">
              <a:defRPr/>
            </a:pPr>
            <a:r>
              <a:rPr dirty="0"/>
              <a:t>Une </a:t>
            </a:r>
            <a:r>
              <a:rPr b="1" i="1" dirty="0"/>
              <a:t>valeur </a:t>
            </a:r>
            <a:r>
              <a:rPr dirty="0"/>
              <a:t>peut être soit une </a:t>
            </a:r>
            <a:r>
              <a:rPr i="1" dirty="0"/>
              <a:t>chaîne de caractères </a:t>
            </a:r>
            <a:r>
              <a:rPr dirty="0"/>
              <a:t>entre guillemets, soit un </a:t>
            </a:r>
            <a:r>
              <a:rPr i="1" dirty="0"/>
              <a:t>nombre</a:t>
            </a:r>
            <a:r>
              <a:rPr dirty="0"/>
              <a:t>, soit </a:t>
            </a:r>
            <a:r>
              <a:rPr dirty="0" err="1"/>
              <a:t>true</a:t>
            </a:r>
            <a:r>
              <a:rPr dirty="0"/>
              <a:t> ou false ou </a:t>
            </a:r>
            <a:r>
              <a:rPr dirty="0" err="1"/>
              <a:t>null</a:t>
            </a:r>
            <a:r>
              <a:rPr dirty="0"/>
              <a:t>, soit un </a:t>
            </a:r>
            <a:r>
              <a:rPr i="1" dirty="0"/>
              <a:t>objet </a:t>
            </a:r>
            <a:r>
              <a:rPr dirty="0"/>
              <a:t>soit un </a:t>
            </a:r>
            <a:r>
              <a:rPr i="1" dirty="0"/>
              <a:t>tableau</a:t>
            </a:r>
            <a:r>
              <a:rPr dirty="0"/>
              <a:t>. Ces structures peuvent être imbriquées.</a:t>
            </a:r>
          </a:p>
          <a:p>
            <a:pPr lvl="1">
              <a:defRPr/>
            </a:pPr>
            <a:r>
              <a:rPr dirty="0"/>
              <a:t>Une </a:t>
            </a:r>
            <a:r>
              <a:rPr b="1" i="1" dirty="0"/>
              <a:t>chaîne de caractères </a:t>
            </a:r>
            <a:r>
              <a:rPr dirty="0"/>
              <a:t>est une suite de zéro ou plus caractères Unicode, entre guillemets, et utilisant les échappements avec antislash. Un </a:t>
            </a:r>
            <a:r>
              <a:rPr dirty="0" err="1"/>
              <a:t>caratère</a:t>
            </a:r>
            <a:r>
              <a:rPr dirty="0"/>
              <a:t> est représenté par une chaîne d'un seul caractère.</a:t>
            </a:r>
          </a:p>
        </p:txBody>
      </p:sp>
    </p:spTree>
    <p:extLst>
      <p:ext uri="{BB962C8B-B14F-4D97-AF65-F5344CB8AC3E}">
        <p14:creationId xmlns:p14="http://schemas.microsoft.com/office/powerpoint/2010/main" val="13007871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p:txBody>
          <a:bodyPr>
            <a:normAutofit fontScale="90000"/>
          </a:bodyPr>
          <a:lstStyle/>
          <a:p>
            <a:r>
              <a:rPr altLang="fr-FR" sz="4400" dirty="0"/>
              <a:t>Les structures de </a:t>
            </a:r>
            <a:r>
              <a:rPr altLang="fr-FR" sz="4400" dirty="0" err="1"/>
              <a:t>données</a:t>
            </a:r>
            <a:r>
              <a:rPr altLang="fr-FR" sz="4400" dirty="0"/>
              <a:t> JSON</a:t>
            </a:r>
            <a:br>
              <a:rPr altLang="fr-FR" dirty="0"/>
            </a:br>
            <a:endParaRPr altLang="fr-FR" dirty="0"/>
          </a:p>
        </p:txBody>
      </p:sp>
      <p:sp>
        <p:nvSpPr>
          <p:cNvPr id="2" name="Espace réservé du contenu 1">
            <a:extLst>
              <a:ext uri="{FF2B5EF4-FFF2-40B4-BE49-F238E27FC236}">
                <a16:creationId xmlns:a16="http://schemas.microsoft.com/office/drawing/2014/main" id="{8C6C68D8-6787-4C07-9A22-FCDDE61E28E3}"/>
              </a:ext>
            </a:extLst>
          </p:cNvPr>
          <p:cNvSpPr>
            <a:spLocks noGrp="1"/>
          </p:cNvSpPr>
          <p:nvPr>
            <p:ph sz="half" idx="1"/>
          </p:nvPr>
        </p:nvSpPr>
        <p:spPr>
          <a:xfrm>
            <a:off x="388055" y="1879600"/>
            <a:ext cx="8389056" cy="2053456"/>
          </a:xfrm>
        </p:spPr>
        <p:txBody>
          <a:bodyPr>
            <a:normAutofit fontScale="92500" lnSpcReduction="10000"/>
          </a:bodyPr>
          <a:lstStyle/>
          <a:p>
            <a:r>
              <a:rPr lang="fr-FR" sz="2800" dirty="0">
                <a:solidFill>
                  <a:schemeClr val="tx1">
                    <a:lumMod val="75000"/>
                  </a:schemeClr>
                </a:solidFill>
              </a:rPr>
              <a:t>Un </a:t>
            </a:r>
            <a:r>
              <a:rPr lang="fr-FR" sz="2800" i="1" dirty="0">
                <a:solidFill>
                  <a:schemeClr val="tx1">
                    <a:lumMod val="75000"/>
                  </a:schemeClr>
                </a:solidFill>
              </a:rPr>
              <a:t>objet</a:t>
            </a:r>
            <a:r>
              <a:rPr lang="fr-FR" sz="2800" dirty="0">
                <a:solidFill>
                  <a:schemeClr val="tx1">
                    <a:lumMod val="75000"/>
                  </a:schemeClr>
                </a:solidFill>
              </a:rPr>
              <a:t>, qui est un ensemble de couples nom/valeur non ordonnés. </a:t>
            </a:r>
          </a:p>
          <a:p>
            <a:pPr lvl="1"/>
            <a:r>
              <a:rPr lang="fr-FR" sz="2600" dirty="0">
                <a:solidFill>
                  <a:schemeClr val="tx1">
                    <a:lumMod val="75000"/>
                  </a:schemeClr>
                </a:solidFill>
              </a:rPr>
              <a:t>Un objet commence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(accolade gauche)</a:t>
            </a:r>
            <a:r>
              <a:rPr lang="fr-FR" sz="2600" dirty="0">
                <a:solidFill>
                  <a:schemeClr val="tx1">
                    <a:lumMod val="75000"/>
                  </a:schemeClr>
                </a:solidFill>
              </a:rPr>
              <a:t> et se termine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(accolade droite)</a:t>
            </a:r>
            <a:r>
              <a:rPr lang="fr-FR" sz="2600" dirty="0">
                <a:solidFill>
                  <a:schemeClr val="tx1">
                    <a:lumMod val="75000"/>
                  </a:schemeClr>
                </a:solidFill>
              </a:rPr>
              <a:t>. </a:t>
            </a:r>
          </a:p>
          <a:p>
            <a:pPr lvl="1"/>
            <a:r>
              <a:rPr lang="fr-FR" sz="2600" dirty="0">
                <a:solidFill>
                  <a:schemeClr val="tx1">
                    <a:lumMod val="75000"/>
                  </a:schemeClr>
                </a:solidFill>
              </a:rPr>
              <a:t>Chaque nom est suivi de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(deux-points)</a:t>
            </a:r>
            <a:r>
              <a:rPr lang="fr-FR" sz="2600" dirty="0">
                <a:solidFill>
                  <a:schemeClr val="tx1">
                    <a:lumMod val="75000"/>
                  </a:schemeClr>
                </a:solidFill>
              </a:rPr>
              <a:t> et les couples nom/valeur sont séparés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(virgule)</a:t>
            </a:r>
            <a:r>
              <a:rPr lang="fr-FR" sz="2600" dirty="0">
                <a:solidFill>
                  <a:schemeClr val="tx1">
                    <a:lumMod val="75000"/>
                  </a:schemeClr>
                </a:solidFill>
              </a:rPr>
              <a:t>.</a:t>
            </a:r>
            <a:endParaRPr lang="en-GB" dirty="0">
              <a:solidFill>
                <a:schemeClr val="tx1">
                  <a:lumMod val="75000"/>
                </a:schemeClr>
              </a:solidFill>
            </a:endParaRPr>
          </a:p>
          <a:p>
            <a:endParaRPr lang="fr-FR" dirty="0">
              <a:solidFill>
                <a:schemeClr val="tx1">
                  <a:lumMod val="75000"/>
                </a:schemeClr>
              </a:solidFill>
            </a:endParaRPr>
          </a:p>
        </p:txBody>
      </p:sp>
      <p:pic>
        <p:nvPicPr>
          <p:cNvPr id="1026" name="Picture 2" descr="http://www.json.org/object.gif">
            <a:extLst>
              <a:ext uri="{FF2B5EF4-FFF2-40B4-BE49-F238E27FC236}">
                <a16:creationId xmlns:a16="http://schemas.microsoft.com/office/drawing/2014/main" id="{8B1AA47F-63B1-41EB-A830-D3706331A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188090"/>
            <a:ext cx="6458088" cy="122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114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p:txBody>
          <a:bodyPr>
            <a:normAutofit fontScale="90000"/>
          </a:bodyPr>
          <a:lstStyle/>
          <a:p>
            <a:r>
              <a:rPr altLang="fr-FR" sz="4400" dirty="0"/>
              <a:t>Les structures de </a:t>
            </a:r>
            <a:r>
              <a:rPr altLang="fr-FR" sz="4400" dirty="0" err="1"/>
              <a:t>données</a:t>
            </a:r>
            <a:r>
              <a:rPr altLang="fr-FR" sz="4400" dirty="0"/>
              <a:t> JSON</a:t>
            </a:r>
            <a:br>
              <a:rPr altLang="fr-FR" dirty="0"/>
            </a:br>
            <a:endParaRPr altLang="fr-FR" dirty="0"/>
          </a:p>
        </p:txBody>
      </p:sp>
      <p:sp>
        <p:nvSpPr>
          <p:cNvPr id="2" name="Espace réservé du contenu 1">
            <a:extLst>
              <a:ext uri="{FF2B5EF4-FFF2-40B4-BE49-F238E27FC236}">
                <a16:creationId xmlns:a16="http://schemas.microsoft.com/office/drawing/2014/main" id="{4FDDCF6A-5A23-4BD2-AEE0-2E344AA7F780}"/>
              </a:ext>
            </a:extLst>
          </p:cNvPr>
          <p:cNvSpPr>
            <a:spLocks noGrp="1"/>
          </p:cNvSpPr>
          <p:nvPr>
            <p:ph sz="half" idx="1"/>
          </p:nvPr>
        </p:nvSpPr>
        <p:spPr>
          <a:xfrm>
            <a:off x="179512" y="1844824"/>
            <a:ext cx="8640960" cy="2952328"/>
          </a:xfrm>
        </p:spPr>
        <p:txBody>
          <a:bodyPr>
            <a:normAutofit fontScale="70000" lnSpcReduction="20000"/>
          </a:bodyPr>
          <a:lstStyle/>
          <a:p>
            <a:r>
              <a:rPr lang="fr-FR" sz="2800" dirty="0">
                <a:solidFill>
                  <a:schemeClr val="tx1">
                    <a:lumMod val="75000"/>
                  </a:schemeClr>
                </a:solidFill>
              </a:rPr>
              <a:t>Un </a:t>
            </a:r>
            <a:r>
              <a:rPr lang="fr-FR" sz="2800" i="1" dirty="0">
                <a:solidFill>
                  <a:schemeClr val="tx1">
                    <a:lumMod val="75000"/>
                  </a:schemeClr>
                </a:solidFill>
              </a:rPr>
              <a:t>tableau</a:t>
            </a:r>
            <a:r>
              <a:rPr lang="fr-FR" sz="2800" dirty="0">
                <a:solidFill>
                  <a:schemeClr val="tx1">
                    <a:lumMod val="75000"/>
                  </a:schemeClr>
                </a:solidFill>
              </a:rPr>
              <a:t> est une collection de valeurs ordonnées. </a:t>
            </a:r>
          </a:p>
          <a:p>
            <a:pPr lvl="1"/>
            <a:r>
              <a:rPr lang="fr-FR" sz="2600" dirty="0">
                <a:solidFill>
                  <a:schemeClr val="tx1">
                    <a:lumMod val="75000"/>
                  </a:schemeClr>
                </a:solidFill>
              </a:rPr>
              <a:t>Un tableau commence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(crochet gauche)</a:t>
            </a:r>
            <a:r>
              <a:rPr lang="fr-FR" sz="2600" dirty="0">
                <a:solidFill>
                  <a:schemeClr val="tx1">
                    <a:lumMod val="75000"/>
                  </a:schemeClr>
                </a:solidFill>
              </a:rPr>
              <a:t> et se termine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(crochet droit)</a:t>
            </a:r>
            <a:r>
              <a:rPr lang="fr-FR" sz="2600" dirty="0">
                <a:solidFill>
                  <a:schemeClr val="tx1">
                    <a:lumMod val="75000"/>
                  </a:schemeClr>
                </a:solidFill>
              </a:rPr>
              <a:t>.</a:t>
            </a:r>
          </a:p>
          <a:p>
            <a:pPr lvl="1"/>
            <a:r>
              <a:rPr lang="fr-FR" sz="2600" dirty="0">
                <a:solidFill>
                  <a:schemeClr val="tx1">
                    <a:lumMod val="75000"/>
                  </a:schemeClr>
                </a:solidFill>
              </a:rPr>
              <a:t>Les valeurs sont séparées par </a:t>
            </a:r>
            <a:r>
              <a:rPr lang="fr-FR" dirty="0">
                <a:solidFill>
                  <a:schemeClr val="tx1">
                    <a:lumMod val="75000"/>
                  </a:schemeClr>
                </a:solidFill>
              </a:rPr>
              <a:t>,</a:t>
            </a:r>
            <a:r>
              <a:rPr lang="fr-FR" sz="2600" dirty="0">
                <a:solidFill>
                  <a:schemeClr val="tx1">
                    <a:lumMod val="75000"/>
                  </a:schemeClr>
                </a:solidFill>
              </a:rPr>
              <a:t> </a:t>
            </a:r>
            <a:r>
              <a:rPr lang="fr-FR" dirty="0">
                <a:solidFill>
                  <a:schemeClr val="tx1">
                    <a:lumMod val="75000"/>
                  </a:schemeClr>
                </a:solidFill>
              </a:rPr>
              <a:t>(virgule)</a:t>
            </a:r>
          </a:p>
          <a:p>
            <a:pPr marL="452438" lvl="1" indent="0">
              <a:buNone/>
            </a:pPr>
            <a:endParaRPr lang="fr-FR" sz="2600" dirty="0">
              <a:solidFill>
                <a:schemeClr val="tx1">
                  <a:lumMod val="75000"/>
                </a:schemeClr>
              </a:solidFill>
            </a:endParaRPr>
          </a:p>
          <a:p>
            <a:pPr marL="452438" lvl="1" indent="0">
              <a:buNone/>
            </a:pPr>
            <a:endParaRPr lang="en-GB" dirty="0">
              <a:solidFill>
                <a:schemeClr val="tx1">
                  <a:lumMod val="75000"/>
                </a:schemeClr>
              </a:solidFill>
            </a:endParaRPr>
          </a:p>
          <a:p>
            <a:pPr marL="452438" lvl="1" indent="0">
              <a:buNone/>
            </a:pPr>
            <a:endParaRPr lang="en-GB" dirty="0">
              <a:solidFill>
                <a:schemeClr val="tx1">
                  <a:lumMod val="75000"/>
                </a:schemeClr>
              </a:solidFill>
            </a:endParaRPr>
          </a:p>
          <a:p>
            <a:pPr marL="452438" lvl="1" indent="0">
              <a:buNone/>
            </a:pPr>
            <a:endParaRPr lang="en-GB" dirty="0">
              <a:solidFill>
                <a:schemeClr val="tx1">
                  <a:lumMod val="75000"/>
                </a:schemeClr>
              </a:solidFill>
            </a:endParaRPr>
          </a:p>
          <a:p>
            <a:r>
              <a:rPr lang="fr-FR" sz="2800" dirty="0">
                <a:solidFill>
                  <a:schemeClr val="tx1">
                    <a:lumMod val="75000"/>
                  </a:schemeClr>
                </a:solidFill>
              </a:rPr>
              <a:t>Une </a:t>
            </a:r>
            <a:r>
              <a:rPr lang="fr-FR" sz="2800" i="1" dirty="0">
                <a:solidFill>
                  <a:schemeClr val="tx1">
                    <a:lumMod val="75000"/>
                  </a:schemeClr>
                </a:solidFill>
              </a:rPr>
              <a:t>valeur</a:t>
            </a:r>
            <a:r>
              <a:rPr lang="fr-FR" sz="2800" dirty="0">
                <a:solidFill>
                  <a:schemeClr val="tx1">
                    <a:lumMod val="75000"/>
                  </a:schemeClr>
                </a:solidFill>
              </a:rPr>
              <a:t> peut être soit une </a:t>
            </a:r>
            <a:r>
              <a:rPr lang="fr-FR" sz="2800" i="1" dirty="0">
                <a:solidFill>
                  <a:schemeClr val="tx1">
                    <a:lumMod val="75000"/>
                  </a:schemeClr>
                </a:solidFill>
              </a:rPr>
              <a:t>chaîne de caractères</a:t>
            </a:r>
            <a:r>
              <a:rPr lang="fr-FR" sz="2800" dirty="0">
                <a:solidFill>
                  <a:schemeClr val="tx1">
                    <a:lumMod val="75000"/>
                  </a:schemeClr>
                </a:solidFill>
              </a:rPr>
              <a:t> entre guillemets, soit un </a:t>
            </a:r>
            <a:r>
              <a:rPr lang="fr-FR" sz="2800" i="1" dirty="0">
                <a:solidFill>
                  <a:schemeClr val="tx1">
                    <a:lumMod val="75000"/>
                  </a:schemeClr>
                </a:solidFill>
              </a:rPr>
              <a:t>nombre</a:t>
            </a:r>
            <a:r>
              <a:rPr lang="fr-FR" sz="2800" dirty="0">
                <a:solidFill>
                  <a:schemeClr val="tx1">
                    <a:lumMod val="75000"/>
                  </a:schemeClr>
                </a:solidFill>
              </a:rPr>
              <a:t>, soit </a:t>
            </a:r>
            <a:r>
              <a:rPr lang="fr-FR" sz="2800" dirty="0" err="1">
                <a:solidFill>
                  <a:schemeClr val="tx1">
                    <a:lumMod val="75000"/>
                  </a:schemeClr>
                </a:solidFill>
              </a:rPr>
              <a:t>true</a:t>
            </a:r>
            <a:r>
              <a:rPr lang="fr-FR" sz="2800" dirty="0">
                <a:solidFill>
                  <a:schemeClr val="tx1">
                    <a:lumMod val="75000"/>
                  </a:schemeClr>
                </a:solidFill>
              </a:rPr>
              <a:t> ou false ou </a:t>
            </a:r>
            <a:r>
              <a:rPr lang="fr-FR" sz="2800" dirty="0" err="1">
                <a:solidFill>
                  <a:schemeClr val="tx1">
                    <a:lumMod val="75000"/>
                  </a:schemeClr>
                </a:solidFill>
              </a:rPr>
              <a:t>null</a:t>
            </a:r>
            <a:r>
              <a:rPr lang="fr-FR" sz="2800" dirty="0">
                <a:solidFill>
                  <a:schemeClr val="tx1">
                    <a:lumMod val="75000"/>
                  </a:schemeClr>
                </a:solidFill>
              </a:rPr>
              <a:t>, soit un </a:t>
            </a:r>
            <a:r>
              <a:rPr lang="fr-FR" sz="2800" i="1" dirty="0">
                <a:solidFill>
                  <a:schemeClr val="tx1">
                    <a:lumMod val="75000"/>
                  </a:schemeClr>
                </a:solidFill>
              </a:rPr>
              <a:t>objet</a:t>
            </a:r>
            <a:r>
              <a:rPr lang="fr-FR" sz="2800" dirty="0">
                <a:solidFill>
                  <a:schemeClr val="tx1">
                    <a:lumMod val="75000"/>
                  </a:schemeClr>
                </a:solidFill>
              </a:rPr>
              <a:t> soit un </a:t>
            </a:r>
            <a:r>
              <a:rPr lang="fr-FR" sz="2800" i="1" dirty="0">
                <a:solidFill>
                  <a:schemeClr val="tx1">
                    <a:lumMod val="75000"/>
                  </a:schemeClr>
                </a:solidFill>
              </a:rPr>
              <a:t>tableau</a:t>
            </a:r>
            <a:r>
              <a:rPr lang="fr-FR" sz="2800" dirty="0">
                <a:solidFill>
                  <a:schemeClr val="tx1">
                    <a:lumMod val="75000"/>
                  </a:schemeClr>
                </a:solidFill>
              </a:rPr>
              <a:t>. Ces structures peuvent être imbriquées.</a:t>
            </a:r>
            <a:endParaRPr lang="en-GB" dirty="0">
              <a:solidFill>
                <a:schemeClr val="tx1">
                  <a:lumMod val="75000"/>
                </a:schemeClr>
              </a:solidFill>
            </a:endParaRPr>
          </a:p>
        </p:txBody>
      </p:sp>
      <p:pic>
        <p:nvPicPr>
          <p:cNvPr id="1028" name="Picture 4" descr="http://www.json.org/array.gif">
            <a:extLst>
              <a:ext uri="{FF2B5EF4-FFF2-40B4-BE49-F238E27FC236}">
                <a16:creationId xmlns:a16="http://schemas.microsoft.com/office/drawing/2014/main" id="{B18B36C9-BD14-4ECF-91AE-C6850C402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6912"/>
            <a:ext cx="5954032" cy="11250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json.org/value.gif">
            <a:extLst>
              <a:ext uri="{FF2B5EF4-FFF2-40B4-BE49-F238E27FC236}">
                <a16:creationId xmlns:a16="http://schemas.microsoft.com/office/drawing/2014/main" id="{DAAA8C1D-352A-4788-A421-BF1ACE9E9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681" y="4365105"/>
            <a:ext cx="5362418" cy="249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388057" y="285750"/>
            <a:ext cx="7524000" cy="1320800"/>
          </a:xfrm>
        </p:spPr>
        <p:txBody>
          <a:bodyPr>
            <a:normAutofit fontScale="90000"/>
          </a:bodyPr>
          <a:lstStyle/>
          <a:p>
            <a:r>
              <a:rPr altLang="fr-FR" sz="4400" dirty="0"/>
              <a:t>Les structures de </a:t>
            </a:r>
            <a:r>
              <a:rPr altLang="fr-FR" sz="4400" dirty="0" err="1"/>
              <a:t>données</a:t>
            </a:r>
            <a:r>
              <a:rPr altLang="fr-FR" sz="4400" dirty="0"/>
              <a:t> JSON</a:t>
            </a:r>
            <a:br>
              <a:rPr altLang="fr-FR" dirty="0"/>
            </a:br>
            <a:endParaRPr altLang="fr-FR" dirty="0"/>
          </a:p>
        </p:txBody>
      </p:sp>
      <p:pic>
        <p:nvPicPr>
          <p:cNvPr id="2050" name="Picture 2" descr="http://www.json.org/string.gif">
            <a:extLst>
              <a:ext uri="{FF2B5EF4-FFF2-40B4-BE49-F238E27FC236}">
                <a16:creationId xmlns:a16="http://schemas.microsoft.com/office/drawing/2014/main" id="{A9D07E62-FC23-4D2E-8608-D5740FE3D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636912"/>
            <a:ext cx="5004643" cy="3456384"/>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1">
            <a:extLst>
              <a:ext uri="{FF2B5EF4-FFF2-40B4-BE49-F238E27FC236}">
                <a16:creationId xmlns:a16="http://schemas.microsoft.com/office/drawing/2014/main" id="{C9DFEFE3-A5F4-4A97-BD31-FD0BE4C471CB}"/>
              </a:ext>
            </a:extLst>
          </p:cNvPr>
          <p:cNvSpPr>
            <a:spLocks noGrp="1"/>
          </p:cNvSpPr>
          <p:nvPr>
            <p:ph sz="half" idx="1"/>
          </p:nvPr>
        </p:nvSpPr>
        <p:spPr>
          <a:xfrm>
            <a:off x="35496" y="1844824"/>
            <a:ext cx="4536504" cy="4536504"/>
          </a:xfrm>
        </p:spPr>
        <p:txBody>
          <a:bodyPr>
            <a:normAutofit fontScale="92500"/>
          </a:bodyPr>
          <a:lstStyle/>
          <a:p>
            <a:r>
              <a:rPr lang="fr-FR" dirty="0"/>
              <a:t>Une </a:t>
            </a:r>
            <a:r>
              <a:rPr lang="fr-FR" i="1" dirty="0"/>
              <a:t>chaîne de caractères</a:t>
            </a:r>
            <a:r>
              <a:rPr lang="fr-FR" dirty="0"/>
              <a:t> est une suite de zéro ou plus caractères Unicode, entre guillemets, et utilisant les échappements avec antislash. </a:t>
            </a:r>
          </a:p>
          <a:p>
            <a:pPr lvl="1"/>
            <a:r>
              <a:rPr lang="fr-FR" dirty="0"/>
              <a:t>Un caractère est représenté par une chaîne d'un seul caractère. </a:t>
            </a:r>
          </a:p>
          <a:p>
            <a:r>
              <a:rPr lang="fr-FR" dirty="0"/>
              <a:t>Une </a:t>
            </a:r>
            <a:r>
              <a:rPr lang="fr-FR" i="1" dirty="0"/>
              <a:t>chaîne de caractères</a:t>
            </a:r>
            <a:r>
              <a:rPr lang="fr-FR" dirty="0"/>
              <a:t> est très proche de ses équivalents en C ou en Java.</a:t>
            </a:r>
            <a:endParaRPr lang="en-GB" dirty="0">
              <a:solidFill>
                <a:schemeClr val="tx1">
                  <a:lumMod val="75000"/>
                </a:schemeClr>
              </a:solidFill>
            </a:endParaRPr>
          </a:p>
        </p:txBody>
      </p:sp>
    </p:spTree>
    <p:extLst>
      <p:ext uri="{BB962C8B-B14F-4D97-AF65-F5344CB8AC3E}">
        <p14:creationId xmlns:p14="http://schemas.microsoft.com/office/powerpoint/2010/main" val="91388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a:xfrm>
            <a:off x="388057" y="285750"/>
            <a:ext cx="7848000" cy="1320800"/>
          </a:xfrm>
        </p:spPr>
        <p:txBody>
          <a:bodyPr/>
          <a:lstStyle/>
          <a:p>
            <a:r>
              <a:rPr altLang="fr-FR" dirty="0"/>
              <a:t>Services Web : </a:t>
            </a:r>
            <a:r>
              <a:rPr altLang="fr-FR" dirty="0" err="1"/>
              <a:t>réponses</a:t>
            </a:r>
            <a:r>
              <a:rPr altLang="fr-FR" dirty="0"/>
              <a:t> au SOA</a:t>
            </a:r>
          </a:p>
        </p:txBody>
      </p:sp>
      <p:grpSp>
        <p:nvGrpSpPr>
          <p:cNvPr id="6" name="Groupe 5"/>
          <p:cNvGrpSpPr/>
          <p:nvPr/>
        </p:nvGrpSpPr>
        <p:grpSpPr>
          <a:xfrm>
            <a:off x="323528" y="1844824"/>
            <a:ext cx="8589962" cy="6120680"/>
            <a:chOff x="323528" y="1844824"/>
            <a:chExt cx="8589962" cy="6120680"/>
          </a:xfrm>
        </p:grpSpPr>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4824"/>
              <a:ext cx="8589962" cy="608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Rectangle 3"/>
            <p:cNvSpPr>
              <a:spLocks noChangeArrowheads="1"/>
            </p:cNvSpPr>
            <p:nvPr/>
          </p:nvSpPr>
          <p:spPr bwMode="auto">
            <a:xfrm>
              <a:off x="1762967" y="7597204"/>
              <a:ext cx="6121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fr-FR" altLang="fr-FR" sz="1800" b="1" dirty="0"/>
                <a:t>http://www.innoq.com/resources/ws-standards-poster/</a:t>
              </a:r>
              <a:endParaRPr lang="fr-FR" altLang="fr-FR" sz="1800" dirty="0"/>
            </a:p>
          </p:txBody>
        </p:sp>
      </p:grpSp>
    </p:spTree>
  </p:cSld>
  <p:clrMapOvr>
    <a:masterClrMapping/>
  </p:clrMapOvr>
  <p:transition spd="slow">
    <p:circl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p:txBody>
          <a:bodyPr>
            <a:normAutofit/>
          </a:bodyPr>
          <a:lstStyle/>
          <a:p>
            <a:r>
              <a:rPr altLang="fr-FR" sz="4400" dirty="0"/>
              <a:t>Les structures de </a:t>
            </a:r>
            <a:r>
              <a:rPr altLang="fr-FR" sz="4400" dirty="0" err="1"/>
              <a:t>données</a:t>
            </a:r>
            <a:r>
              <a:rPr altLang="fr-FR" sz="4400" dirty="0"/>
              <a:t> JSON</a:t>
            </a:r>
            <a:endParaRPr altLang="fr-FR" dirty="0"/>
          </a:p>
        </p:txBody>
      </p:sp>
      <p:sp>
        <p:nvSpPr>
          <p:cNvPr id="2" name="Espace réservé du contenu 1">
            <a:extLst>
              <a:ext uri="{FF2B5EF4-FFF2-40B4-BE49-F238E27FC236}">
                <a16:creationId xmlns:a16="http://schemas.microsoft.com/office/drawing/2014/main" id="{AAC2B3C7-E0FA-406A-A48C-5EB2FFB87BAB}"/>
              </a:ext>
            </a:extLst>
          </p:cNvPr>
          <p:cNvSpPr>
            <a:spLocks noGrp="1"/>
          </p:cNvSpPr>
          <p:nvPr>
            <p:ph sz="half" idx="1"/>
          </p:nvPr>
        </p:nvSpPr>
        <p:spPr/>
        <p:txBody>
          <a:bodyPr/>
          <a:lstStyle/>
          <a:p>
            <a:r>
              <a:rPr lang="fr-FR" sz="2800" dirty="0">
                <a:solidFill>
                  <a:schemeClr val="tx1">
                    <a:lumMod val="75000"/>
                  </a:schemeClr>
                </a:solidFill>
              </a:rPr>
              <a:t>Un </a:t>
            </a:r>
            <a:r>
              <a:rPr lang="fr-FR" sz="2800" i="1" dirty="0">
                <a:solidFill>
                  <a:schemeClr val="tx1">
                    <a:lumMod val="75000"/>
                  </a:schemeClr>
                </a:solidFill>
              </a:rPr>
              <a:t>nombre</a:t>
            </a:r>
            <a:r>
              <a:rPr lang="fr-FR" sz="2800" dirty="0">
                <a:solidFill>
                  <a:schemeClr val="tx1">
                    <a:lumMod val="75000"/>
                  </a:schemeClr>
                </a:solidFill>
              </a:rPr>
              <a:t> est très proche de ceux qu'on peut rencontrer en C ou en Java, sauf que les formats octal et hexadécimal ne sont pas utilisés.</a:t>
            </a:r>
            <a:endParaRPr lang="en-GB" dirty="0">
              <a:solidFill>
                <a:schemeClr val="tx1">
                  <a:lumMod val="75000"/>
                </a:schemeClr>
              </a:solidFill>
            </a:endParaRPr>
          </a:p>
          <a:p>
            <a:endParaRPr lang="fr-FR" dirty="0">
              <a:solidFill>
                <a:schemeClr val="tx1">
                  <a:lumMod val="75000"/>
                </a:schemeClr>
              </a:solidFill>
            </a:endParaRPr>
          </a:p>
        </p:txBody>
      </p:sp>
      <p:pic>
        <p:nvPicPr>
          <p:cNvPr id="2052" name="Picture 4" descr="http://www.json.org/number.gif">
            <a:extLst>
              <a:ext uri="{FF2B5EF4-FFF2-40B4-BE49-F238E27FC236}">
                <a16:creationId xmlns:a16="http://schemas.microsoft.com/office/drawing/2014/main" id="{49D28683-D789-4546-825D-DD2BCD1AC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608" y="3436864"/>
            <a:ext cx="56959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8964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9BFE6-1691-4955-815D-858342A1413D}"/>
              </a:ext>
            </a:extLst>
          </p:cNvPr>
          <p:cNvSpPr>
            <a:spLocks noGrp="1"/>
          </p:cNvSpPr>
          <p:nvPr>
            <p:ph type="title"/>
          </p:nvPr>
        </p:nvSpPr>
        <p:spPr>
          <a:xfrm>
            <a:off x="388056" y="285750"/>
            <a:ext cx="8216391" cy="1320800"/>
          </a:xfrm>
        </p:spPr>
        <p:txBody>
          <a:bodyPr/>
          <a:lstStyle/>
          <a:p>
            <a:r>
              <a:rPr lang="fr-FR" altLang="fr-FR" dirty="0"/>
              <a:t>Les structures de données JSON</a:t>
            </a:r>
            <a:endParaRPr lang="fr-FR" dirty="0"/>
          </a:p>
        </p:txBody>
      </p:sp>
      <p:sp>
        <p:nvSpPr>
          <p:cNvPr id="3" name="Espace réservé du contenu 2">
            <a:extLst>
              <a:ext uri="{FF2B5EF4-FFF2-40B4-BE49-F238E27FC236}">
                <a16:creationId xmlns:a16="http://schemas.microsoft.com/office/drawing/2014/main" id="{CC2A911D-FA57-4AB0-B62B-ACFE89363178}"/>
              </a:ext>
            </a:extLst>
          </p:cNvPr>
          <p:cNvSpPr>
            <a:spLocks noGrp="1"/>
          </p:cNvSpPr>
          <p:nvPr>
            <p:ph sz="half" idx="1"/>
          </p:nvPr>
        </p:nvSpPr>
        <p:spPr>
          <a:xfrm>
            <a:off x="91651" y="1822450"/>
            <a:ext cx="8389056" cy="4749800"/>
          </a:xfrm>
        </p:spPr>
        <p:txBody>
          <a:bodyPr/>
          <a:lstStyle/>
          <a:p>
            <a:r>
              <a:rPr lang="fr-FR" dirty="0"/>
              <a:t>JSON</a:t>
            </a:r>
          </a:p>
          <a:p>
            <a:endParaRPr lang="fr-FR" dirty="0"/>
          </a:p>
          <a:p>
            <a:endParaRPr lang="fr-FR" dirty="0"/>
          </a:p>
          <a:p>
            <a:endParaRPr lang="fr-FR" dirty="0"/>
          </a:p>
          <a:p>
            <a:r>
              <a:rPr lang="fr-FR" dirty="0"/>
              <a:t>XML</a:t>
            </a:r>
          </a:p>
        </p:txBody>
      </p:sp>
      <p:sp>
        <p:nvSpPr>
          <p:cNvPr id="4" name="Rectangle 3">
            <a:extLst>
              <a:ext uri="{FF2B5EF4-FFF2-40B4-BE49-F238E27FC236}">
                <a16:creationId xmlns:a16="http://schemas.microsoft.com/office/drawing/2014/main" id="{CC6C55BA-103D-4AD3-9F52-746D520FA34C}"/>
              </a:ext>
            </a:extLst>
          </p:cNvPr>
          <p:cNvSpPr/>
          <p:nvPr/>
        </p:nvSpPr>
        <p:spPr>
          <a:xfrm>
            <a:off x="1971683" y="2132856"/>
            <a:ext cx="7057231"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urier New" panose="02070309020205020404" pitchFamily="49" charset="0"/>
              </a:rPr>
              <a:t>{ "menu": </a:t>
            </a:r>
            <a:r>
              <a:rPr lang="fr-FR" dirty="0">
                <a:solidFill>
                  <a:srgbClr val="A31515"/>
                </a:solidFill>
                <a:latin typeface="Courier New" panose="02070309020205020404" pitchFamily="49" charset="0"/>
              </a:rPr>
              <a:t>"Fichier"</a:t>
            </a:r>
            <a:r>
              <a:rPr lang="fr-FR" dirty="0">
                <a:solidFill>
                  <a:srgbClr val="000000"/>
                </a:solidFill>
                <a:latin typeface="Courier New" panose="02070309020205020404" pitchFamily="49" charset="0"/>
              </a:rPr>
              <a:t>, </a:t>
            </a:r>
          </a:p>
          <a:p>
            <a:r>
              <a:rPr lang="fr-FR" dirty="0">
                <a:solidFill>
                  <a:srgbClr val="000000"/>
                </a:solidFill>
                <a:latin typeface="Courier New" panose="02070309020205020404" pitchFamily="49" charset="0"/>
              </a:rPr>
              <a:t>  "commandes": [ </a:t>
            </a:r>
          </a:p>
          <a:p>
            <a:r>
              <a:rPr lang="fr-FR" dirty="0">
                <a:solidFill>
                  <a:srgbClr val="000000"/>
                </a:solidFill>
                <a:latin typeface="Courier New" panose="02070309020205020404" pitchFamily="49" charset="0"/>
              </a:rPr>
              <a:t>  { "titre": </a:t>
            </a:r>
            <a:r>
              <a:rPr lang="fr-FR" dirty="0">
                <a:solidFill>
                  <a:srgbClr val="A31515"/>
                </a:solidFill>
                <a:latin typeface="Courier New" panose="02070309020205020404" pitchFamily="49" charset="0"/>
              </a:rPr>
              <a:t>"Nouveau"</a:t>
            </a:r>
            <a:r>
              <a:rPr lang="fr-FR" dirty="0">
                <a:solidFill>
                  <a:srgbClr val="000000"/>
                </a:solidFill>
                <a:latin typeface="Courier New" panose="02070309020205020404" pitchFamily="49" charset="0"/>
              </a:rPr>
              <a:t>, "action":</a:t>
            </a:r>
            <a:r>
              <a:rPr lang="fr-FR" dirty="0">
                <a:solidFill>
                  <a:srgbClr val="A31515"/>
                </a:solidFill>
                <a:latin typeface="Courier New" panose="02070309020205020404" pitchFamily="49" charset="0"/>
              </a:rPr>
              <a:t>"</a:t>
            </a:r>
            <a:r>
              <a:rPr lang="fr-FR" dirty="0" err="1">
                <a:solidFill>
                  <a:srgbClr val="A31515"/>
                </a:solidFill>
                <a:latin typeface="Courier New" panose="02070309020205020404" pitchFamily="49" charset="0"/>
              </a:rPr>
              <a:t>CreateDoc</a:t>
            </a:r>
            <a:r>
              <a:rPr lang="fr-FR" dirty="0">
                <a:solidFill>
                  <a:srgbClr val="A31515"/>
                </a:solidFill>
                <a:latin typeface="Courier New" panose="02070309020205020404" pitchFamily="49" charset="0"/>
              </a:rPr>
              <a:t>"</a:t>
            </a:r>
            <a:r>
              <a:rPr lang="fr-FR" dirty="0">
                <a:solidFill>
                  <a:srgbClr val="000000"/>
                </a:solidFill>
                <a:latin typeface="Courier New" panose="02070309020205020404" pitchFamily="49" charset="0"/>
              </a:rPr>
              <a:t> }, </a:t>
            </a:r>
          </a:p>
          <a:p>
            <a:r>
              <a:rPr lang="fr-FR" dirty="0">
                <a:solidFill>
                  <a:srgbClr val="000000"/>
                </a:solidFill>
                <a:latin typeface="Courier New" panose="02070309020205020404" pitchFamily="49" charset="0"/>
              </a:rPr>
              <a:t>  { "titre": </a:t>
            </a:r>
            <a:r>
              <a:rPr lang="fr-FR" dirty="0">
                <a:solidFill>
                  <a:srgbClr val="A31515"/>
                </a:solidFill>
                <a:latin typeface="Courier New" panose="02070309020205020404" pitchFamily="49" charset="0"/>
              </a:rPr>
              <a:t>"Ouvrir"</a:t>
            </a:r>
            <a:r>
              <a:rPr lang="fr-FR" dirty="0">
                <a:solidFill>
                  <a:srgbClr val="000000"/>
                </a:solidFill>
                <a:latin typeface="Courier New" panose="02070309020205020404" pitchFamily="49" charset="0"/>
              </a:rPr>
              <a:t>, "action": </a:t>
            </a:r>
            <a:r>
              <a:rPr lang="fr-FR" dirty="0">
                <a:solidFill>
                  <a:srgbClr val="A31515"/>
                </a:solidFill>
                <a:latin typeface="Courier New" panose="02070309020205020404" pitchFamily="49" charset="0"/>
              </a:rPr>
              <a:t>"</a:t>
            </a:r>
            <a:r>
              <a:rPr lang="fr-FR" dirty="0" err="1">
                <a:solidFill>
                  <a:srgbClr val="A31515"/>
                </a:solidFill>
                <a:latin typeface="Courier New" panose="02070309020205020404" pitchFamily="49" charset="0"/>
              </a:rPr>
              <a:t>OpenDoc</a:t>
            </a:r>
            <a:r>
              <a:rPr lang="fr-FR" dirty="0">
                <a:solidFill>
                  <a:srgbClr val="A31515"/>
                </a:solidFill>
                <a:latin typeface="Courier New" panose="02070309020205020404" pitchFamily="49" charset="0"/>
              </a:rPr>
              <a:t>"</a:t>
            </a:r>
            <a:r>
              <a:rPr lang="fr-FR" dirty="0">
                <a:solidFill>
                  <a:srgbClr val="000000"/>
                </a:solidFill>
                <a:latin typeface="Courier New" panose="02070309020205020404" pitchFamily="49" charset="0"/>
              </a:rPr>
              <a:t> }, </a:t>
            </a:r>
          </a:p>
          <a:p>
            <a:r>
              <a:rPr lang="fr-FR" dirty="0">
                <a:solidFill>
                  <a:srgbClr val="000000"/>
                </a:solidFill>
                <a:latin typeface="Courier New" panose="02070309020205020404" pitchFamily="49" charset="0"/>
              </a:rPr>
              <a:t>  { "titre": </a:t>
            </a:r>
            <a:r>
              <a:rPr lang="fr-FR" dirty="0">
                <a:solidFill>
                  <a:srgbClr val="A31515"/>
                </a:solidFill>
                <a:latin typeface="Courier New" panose="02070309020205020404" pitchFamily="49" charset="0"/>
              </a:rPr>
              <a:t>"Fermer"</a:t>
            </a:r>
            <a:r>
              <a:rPr lang="fr-FR" dirty="0">
                <a:solidFill>
                  <a:srgbClr val="000000"/>
                </a:solidFill>
                <a:latin typeface="Courier New" panose="02070309020205020404" pitchFamily="49" charset="0"/>
              </a:rPr>
              <a:t>, "action": </a:t>
            </a:r>
            <a:r>
              <a:rPr lang="fr-FR" dirty="0">
                <a:solidFill>
                  <a:srgbClr val="A31515"/>
                </a:solidFill>
                <a:latin typeface="Courier New" panose="02070309020205020404" pitchFamily="49" charset="0"/>
              </a:rPr>
              <a:t>"</a:t>
            </a:r>
            <a:r>
              <a:rPr lang="fr-FR" dirty="0" err="1">
                <a:solidFill>
                  <a:srgbClr val="A31515"/>
                </a:solidFill>
                <a:latin typeface="Courier New" panose="02070309020205020404" pitchFamily="49" charset="0"/>
              </a:rPr>
              <a:t>CloseDoc</a:t>
            </a:r>
            <a:r>
              <a:rPr lang="fr-FR" dirty="0">
                <a:solidFill>
                  <a:srgbClr val="A31515"/>
                </a:solidFill>
                <a:latin typeface="Courier New" panose="02070309020205020404" pitchFamily="49" charset="0"/>
              </a:rPr>
              <a:t>"</a:t>
            </a:r>
            <a:r>
              <a:rPr lang="fr-FR" dirty="0">
                <a:solidFill>
                  <a:srgbClr val="000000"/>
                </a:solidFill>
                <a:latin typeface="Courier New" panose="02070309020205020404" pitchFamily="49" charset="0"/>
              </a:rPr>
              <a:t> } ] </a:t>
            </a:r>
          </a:p>
          <a:p>
            <a:r>
              <a:rPr lang="fr-FR" dirty="0">
                <a:solidFill>
                  <a:srgbClr val="000000"/>
                </a:solidFill>
                <a:latin typeface="Courier New" panose="02070309020205020404" pitchFamily="49" charset="0"/>
              </a:rPr>
              <a:t>} </a:t>
            </a:r>
            <a:endParaRPr lang="fr-FR" dirty="0"/>
          </a:p>
        </p:txBody>
      </p:sp>
      <p:sp>
        <p:nvSpPr>
          <p:cNvPr id="5" name="Rectangle 4">
            <a:extLst>
              <a:ext uri="{FF2B5EF4-FFF2-40B4-BE49-F238E27FC236}">
                <a16:creationId xmlns:a16="http://schemas.microsoft.com/office/drawing/2014/main" id="{0CAC39AE-1659-469E-B704-FC775106AFBE}"/>
              </a:ext>
            </a:extLst>
          </p:cNvPr>
          <p:cNvSpPr/>
          <p:nvPr/>
        </p:nvSpPr>
        <p:spPr>
          <a:xfrm>
            <a:off x="136251" y="4437112"/>
            <a:ext cx="8892663"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2B91AF"/>
                </a:solidFill>
                <a:latin typeface="Courier New" panose="02070309020205020404" pitchFamily="49" charset="0"/>
              </a:rPr>
              <a:t>&lt;?</a:t>
            </a:r>
            <a:r>
              <a:rPr lang="fr-FR" sz="1600" dirty="0">
                <a:solidFill>
                  <a:srgbClr val="000000"/>
                </a:solidFill>
                <a:latin typeface="Courier New" panose="02070309020205020404" pitchFamily="49" charset="0"/>
              </a:rPr>
              <a:t>xml version=</a:t>
            </a:r>
            <a:r>
              <a:rPr lang="fr-FR" sz="1600" dirty="0">
                <a:solidFill>
                  <a:srgbClr val="A31515"/>
                </a:solidFill>
                <a:latin typeface="Courier New" panose="02070309020205020404" pitchFamily="49" charset="0"/>
              </a:rPr>
              <a:t>"1.0"</a:t>
            </a:r>
            <a:r>
              <a:rPr lang="fr-FR" sz="1600" dirty="0">
                <a:solidFill>
                  <a:srgbClr val="000000"/>
                </a:solidFill>
                <a:latin typeface="Courier New" panose="02070309020205020404" pitchFamily="49" charset="0"/>
              </a:rPr>
              <a:t> </a:t>
            </a:r>
            <a:r>
              <a:rPr lang="fr-FR" sz="1600" dirty="0">
                <a:solidFill>
                  <a:srgbClr val="2B91AF"/>
                </a:solidFill>
                <a:latin typeface="Courier New" panose="02070309020205020404" pitchFamily="49" charset="0"/>
              </a:rPr>
              <a:t>?&gt;</a:t>
            </a:r>
            <a:r>
              <a:rPr lang="fr-FR" sz="1600" dirty="0">
                <a:solidFill>
                  <a:srgbClr val="000000"/>
                </a:solidFill>
                <a:latin typeface="Courier New" panose="02070309020205020404" pitchFamily="49" charset="0"/>
              </a:rPr>
              <a:t> </a:t>
            </a:r>
          </a:p>
          <a:p>
            <a:r>
              <a:rPr lang="fr-FR" sz="1600" dirty="0">
                <a:solidFill>
                  <a:srgbClr val="000000"/>
                </a:solidFill>
                <a:latin typeface="Courier New" panose="02070309020205020404" pitchFamily="49" charset="0"/>
              </a:rPr>
              <a:t>&lt;racine&gt; </a:t>
            </a:r>
          </a:p>
          <a:p>
            <a:r>
              <a:rPr lang="fr-FR" sz="1600" dirty="0">
                <a:solidFill>
                  <a:srgbClr val="000000"/>
                </a:solidFill>
                <a:latin typeface="Courier New" panose="02070309020205020404" pitchFamily="49" charset="0"/>
              </a:rPr>
              <a:t>  &lt;menu&gt;Fichier&lt;/menu&gt; </a:t>
            </a:r>
          </a:p>
          <a:p>
            <a:r>
              <a:rPr lang="fr-FR" sz="1600" dirty="0">
                <a:solidFill>
                  <a:srgbClr val="000000"/>
                </a:solidFill>
                <a:latin typeface="Courier New" panose="02070309020205020404" pitchFamily="49" charset="0"/>
              </a:rPr>
              <a:t>  &lt;commandes&gt; </a:t>
            </a:r>
          </a:p>
          <a:p>
            <a:r>
              <a:rPr lang="fr-FR" sz="1600" dirty="0">
                <a:solidFill>
                  <a:srgbClr val="000000"/>
                </a:solidFill>
                <a:latin typeface="Courier New" panose="02070309020205020404" pitchFamily="49" charset="0"/>
              </a:rPr>
              <a:t>    &lt;item&gt; &lt;titre&gt;Nouveau&lt;/titre&gt; &lt;action&gt;</a:t>
            </a:r>
            <a:r>
              <a:rPr lang="fr-FR" sz="1600" dirty="0" err="1">
                <a:solidFill>
                  <a:srgbClr val="000000"/>
                </a:solidFill>
                <a:latin typeface="Courier New" panose="02070309020205020404" pitchFamily="49" charset="0"/>
              </a:rPr>
              <a:t>CreateDoc</a:t>
            </a:r>
            <a:r>
              <a:rPr lang="fr-FR" sz="1600" dirty="0">
                <a:solidFill>
                  <a:srgbClr val="000000"/>
                </a:solidFill>
                <a:latin typeface="Courier New" panose="02070309020205020404" pitchFamily="49" charset="0"/>
              </a:rPr>
              <a:t>&lt;/action&gt;&lt;/item&gt;</a:t>
            </a:r>
          </a:p>
          <a:p>
            <a:r>
              <a:rPr lang="fr-FR" sz="1600" dirty="0">
                <a:solidFill>
                  <a:srgbClr val="000000"/>
                </a:solidFill>
                <a:latin typeface="Courier New" panose="02070309020205020404" pitchFamily="49" charset="0"/>
              </a:rPr>
              <a:t>    &lt;item&gt; &lt;titre&gt;Ouvrir&lt;/titre&gt; &lt;action&gt;</a:t>
            </a:r>
            <a:r>
              <a:rPr lang="fr-FR" sz="1600" dirty="0" err="1">
                <a:solidFill>
                  <a:srgbClr val="000000"/>
                </a:solidFill>
                <a:latin typeface="Courier New" panose="02070309020205020404" pitchFamily="49" charset="0"/>
              </a:rPr>
              <a:t>OpenDoc</a:t>
            </a:r>
            <a:r>
              <a:rPr lang="fr-FR" sz="1600" dirty="0">
                <a:solidFill>
                  <a:srgbClr val="000000"/>
                </a:solidFill>
                <a:latin typeface="Courier New" panose="02070309020205020404" pitchFamily="49" charset="0"/>
              </a:rPr>
              <a:t>&lt;/action&gt; &lt;/item&gt;</a:t>
            </a:r>
          </a:p>
          <a:p>
            <a:r>
              <a:rPr lang="fr-FR" sz="1600" dirty="0">
                <a:solidFill>
                  <a:srgbClr val="000000"/>
                </a:solidFill>
                <a:latin typeface="Courier New" panose="02070309020205020404" pitchFamily="49" charset="0"/>
              </a:rPr>
              <a:t>    &lt;item&gt; &lt;titre&gt;Fermer&lt;/titre&gt; &lt;action&gt;</a:t>
            </a:r>
            <a:r>
              <a:rPr lang="fr-FR" sz="1600" dirty="0" err="1">
                <a:solidFill>
                  <a:srgbClr val="000000"/>
                </a:solidFill>
                <a:latin typeface="Courier New" panose="02070309020205020404" pitchFamily="49" charset="0"/>
              </a:rPr>
              <a:t>CloseDoc</a:t>
            </a:r>
            <a:r>
              <a:rPr lang="fr-FR" sz="1600" dirty="0">
                <a:solidFill>
                  <a:srgbClr val="000000"/>
                </a:solidFill>
                <a:latin typeface="Courier New" panose="02070309020205020404" pitchFamily="49" charset="0"/>
              </a:rPr>
              <a:t>&lt;/action&gt; &lt;/item&gt;  </a:t>
            </a:r>
          </a:p>
          <a:p>
            <a:r>
              <a:rPr lang="fr-FR" sz="1600" dirty="0">
                <a:solidFill>
                  <a:srgbClr val="000000"/>
                </a:solidFill>
                <a:latin typeface="Courier New" panose="02070309020205020404" pitchFamily="49" charset="0"/>
              </a:rPr>
              <a:t>  &lt;/commandes&gt; </a:t>
            </a:r>
          </a:p>
          <a:p>
            <a:r>
              <a:rPr lang="fr-FR" sz="1600" dirty="0">
                <a:solidFill>
                  <a:srgbClr val="000000"/>
                </a:solidFill>
                <a:latin typeface="Courier New" panose="02070309020205020404" pitchFamily="49" charset="0"/>
              </a:rPr>
              <a:t>&lt;/racine&gt;</a:t>
            </a:r>
            <a:endParaRPr lang="fr-FR" sz="1600" dirty="0"/>
          </a:p>
        </p:txBody>
      </p:sp>
    </p:spTree>
    <p:extLst>
      <p:ext uri="{BB962C8B-B14F-4D97-AF65-F5344CB8AC3E}">
        <p14:creationId xmlns:p14="http://schemas.microsoft.com/office/powerpoint/2010/main" val="15127548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a:xfrm>
            <a:off x="1466056" y="1916832"/>
            <a:ext cx="6211888" cy="4500000"/>
          </a:xfrm>
          <a:prstGeom prst="rect">
            <a:avLst/>
          </a:prstGeom>
        </p:spPr>
        <p:txBody>
          <a:bodyPr>
            <a:normAutofit fontScale="2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defRPr/>
            </a:pPr>
            <a:endParaRPr altLang="fr-FR" dirty="0"/>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Généralité JAX-RS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Premier service Web JAX-RS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Rappels http </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Développement Serveur</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Chemin de ressource @Path</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Paramètres des requêtes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Gestion du contenu, </a:t>
            </a:r>
            <a:r>
              <a:rPr altLang="fr-FR" sz="7200" dirty="0" err="1">
                <a:solidFill>
                  <a:srgbClr val="002060"/>
                </a:solidFill>
                <a:latin typeface="Arial" panose="020B0604020202020204" pitchFamily="34" charset="0"/>
                <a:cs typeface="Arial" panose="020B0604020202020204" pitchFamily="34" charset="0"/>
              </a:rPr>
              <a:t>Response</a:t>
            </a:r>
            <a:r>
              <a:rPr altLang="fr-FR" sz="7200" dirty="0">
                <a:solidFill>
                  <a:srgbClr val="002060"/>
                </a:solidFill>
                <a:latin typeface="Arial" panose="020B0604020202020204" pitchFamily="34" charset="0"/>
                <a:cs typeface="Arial" panose="020B0604020202020204" pitchFamily="34" charset="0"/>
              </a:rPr>
              <a:t> et </a:t>
            </a:r>
            <a:r>
              <a:rPr altLang="fr-FR" sz="7200" dirty="0" err="1">
                <a:solidFill>
                  <a:srgbClr val="002060"/>
                </a:solidFill>
                <a:latin typeface="Arial" panose="020B0604020202020204" pitchFamily="34" charset="0"/>
                <a:cs typeface="Arial" panose="020B0604020202020204" pitchFamily="34" charset="0"/>
              </a:rPr>
              <a:t>UriBuilder</a:t>
            </a: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Déploiement</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 Développement Client</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3973088976"/>
      </p:ext>
    </p:extLst>
  </p:cSld>
  <p:clrMapOvr>
    <a:masterClrMapping/>
  </p:clrMapOvr>
  <p:transition spd="slow">
    <p:push/>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6"/>
          <p:cNvSpPr txBox="1">
            <a:spLocks noChangeArrowheads="1"/>
          </p:cNvSpPr>
          <p:nvPr/>
        </p:nvSpPr>
        <p:spPr bwMode="auto">
          <a:xfrm>
            <a:off x="1635125" y="2636974"/>
            <a:ext cx="5873750" cy="187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a:t>Rappels HTTP</a:t>
            </a:r>
          </a:p>
        </p:txBody>
      </p:sp>
    </p:spTree>
    <p:extLst>
      <p:ext uri="{BB962C8B-B14F-4D97-AF65-F5344CB8AC3E}">
        <p14:creationId xmlns:p14="http://schemas.microsoft.com/office/powerpoint/2010/main" val="2365850920"/>
      </p:ext>
    </p:extLst>
  </p:cSld>
  <p:clrMapOvr>
    <a:masterClrMapping/>
  </p:clrMapOvr>
  <p:transition spd="slow">
    <p:push di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p:txBody>
          <a:bodyPr/>
          <a:lstStyle/>
          <a:p>
            <a:r>
              <a:rPr altLang="fr-FR" dirty="0" err="1"/>
              <a:t>Protocole</a:t>
            </a:r>
            <a:r>
              <a:rPr altLang="fr-FR" dirty="0"/>
              <a:t> HTTP : </a:t>
            </a:r>
            <a:r>
              <a:rPr altLang="fr-FR" dirty="0" err="1"/>
              <a:t>requête</a:t>
            </a:r>
            <a:endParaRPr altLang="fr-FR" dirty="0"/>
          </a:p>
        </p:txBody>
      </p:sp>
      <p:sp>
        <p:nvSpPr>
          <p:cNvPr id="64515" name="Espace réservé du contenu 2"/>
          <p:cNvSpPr>
            <a:spLocks noGrp="1"/>
          </p:cNvSpPr>
          <p:nvPr>
            <p:ph sz="half" idx="1"/>
          </p:nvPr>
        </p:nvSpPr>
        <p:spPr/>
        <p:txBody>
          <a:bodyPr/>
          <a:lstStyle/>
          <a:p>
            <a:r>
              <a:rPr altLang="fr-FR"/>
              <a:t>Requête envoyée par le client (Navigateur) au serveur </a:t>
            </a:r>
          </a:p>
        </p:txBody>
      </p:sp>
      <p:pic>
        <p:nvPicPr>
          <p:cNvPr id="645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2780928"/>
            <a:ext cx="697230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06450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1"/>
          <p:cNvSpPr>
            <a:spLocks noGrp="1"/>
          </p:cNvSpPr>
          <p:nvPr>
            <p:ph type="title"/>
          </p:nvPr>
        </p:nvSpPr>
        <p:spPr/>
        <p:txBody>
          <a:bodyPr/>
          <a:lstStyle/>
          <a:p>
            <a:r>
              <a:rPr altLang="fr-FR"/>
              <a:t>Protocole HTTP : en-tête de la requête</a:t>
            </a:r>
          </a:p>
        </p:txBody>
      </p:sp>
      <p:sp>
        <p:nvSpPr>
          <p:cNvPr id="3" name="Espace réservé du contenu 2"/>
          <p:cNvSpPr>
            <a:spLocks noGrp="1"/>
          </p:cNvSpPr>
          <p:nvPr>
            <p:ph sz="half" idx="1"/>
          </p:nvPr>
        </p:nvSpPr>
        <p:spPr/>
        <p:txBody>
          <a:bodyPr>
            <a:normAutofit lnSpcReduction="10000"/>
          </a:bodyPr>
          <a:lstStyle/>
          <a:p>
            <a:pPr>
              <a:defRPr/>
            </a:pPr>
            <a:r>
              <a:rPr dirty="0"/>
              <a:t>Correspond aux format</a:t>
            </a:r>
            <a:r>
              <a:rPr lang="fr-FR" dirty="0"/>
              <a:t>s</a:t>
            </a:r>
            <a:r>
              <a:rPr dirty="0"/>
              <a:t> de documents et aux paramètres pour le serveur</a:t>
            </a:r>
          </a:p>
          <a:p>
            <a:pPr lvl="1">
              <a:defRPr/>
            </a:pPr>
            <a:r>
              <a:rPr dirty="0"/>
              <a:t> </a:t>
            </a:r>
            <a:r>
              <a:rPr dirty="0" err="1"/>
              <a:t>Accept</a:t>
            </a:r>
            <a:r>
              <a:rPr dirty="0"/>
              <a:t> = type MIME accepté par le client (</a:t>
            </a:r>
            <a:r>
              <a:rPr dirty="0" err="1"/>
              <a:t>text</a:t>
            </a:r>
            <a:r>
              <a:rPr dirty="0"/>
              <a:t>/html, </a:t>
            </a:r>
            <a:r>
              <a:rPr dirty="0" err="1"/>
              <a:t>text</a:t>
            </a:r>
            <a:r>
              <a:rPr dirty="0"/>
              <a:t>/plain …)</a:t>
            </a:r>
          </a:p>
          <a:p>
            <a:pPr lvl="1">
              <a:defRPr/>
            </a:pPr>
            <a:r>
              <a:rPr dirty="0"/>
              <a:t>Accept-Encoding  = </a:t>
            </a:r>
            <a:r>
              <a:rPr dirty="0" err="1"/>
              <a:t>codage</a:t>
            </a:r>
            <a:r>
              <a:rPr dirty="0"/>
              <a:t> </a:t>
            </a:r>
            <a:r>
              <a:rPr dirty="0" err="1"/>
              <a:t>accepté</a:t>
            </a:r>
            <a:r>
              <a:rPr dirty="0"/>
              <a:t> (compress, x-</a:t>
            </a:r>
            <a:r>
              <a:rPr dirty="0" err="1"/>
              <a:t>gzip</a:t>
            </a:r>
            <a:r>
              <a:rPr dirty="0"/>
              <a:t>, x-zip)</a:t>
            </a:r>
          </a:p>
          <a:p>
            <a:pPr lvl="1">
              <a:defRPr/>
            </a:pPr>
            <a:r>
              <a:rPr dirty="0" err="1"/>
              <a:t>Accept-Charset</a:t>
            </a:r>
            <a:r>
              <a:rPr dirty="0"/>
              <a:t> = jeu de caractère préféré du client</a:t>
            </a:r>
          </a:p>
          <a:p>
            <a:pPr lvl="1">
              <a:defRPr/>
            </a:pPr>
            <a:r>
              <a:rPr dirty="0" err="1"/>
              <a:t>Accept-Language</a:t>
            </a:r>
            <a:r>
              <a:rPr dirty="0"/>
              <a:t> = liste de langue (</a:t>
            </a:r>
            <a:r>
              <a:rPr dirty="0" err="1"/>
              <a:t>fr</a:t>
            </a:r>
            <a:r>
              <a:rPr dirty="0"/>
              <a:t>, en, de)</a:t>
            </a:r>
          </a:p>
          <a:p>
            <a:pPr lvl="1">
              <a:defRPr/>
            </a:pPr>
            <a:r>
              <a:rPr dirty="0"/>
              <a:t>Autorisation = type d’autorisation</a:t>
            </a:r>
          </a:p>
          <a:p>
            <a:pPr lvl="2">
              <a:defRPr/>
            </a:pPr>
            <a:r>
              <a:rPr dirty="0"/>
              <a:t>BASIC </a:t>
            </a:r>
            <a:r>
              <a:rPr dirty="0" err="1"/>
              <a:t>nom:mots</a:t>
            </a:r>
            <a:r>
              <a:rPr dirty="0"/>
              <a:t> de passe ( base 64 )</a:t>
            </a:r>
          </a:p>
          <a:p>
            <a:pPr lvl="2">
              <a:defRPr/>
            </a:pPr>
            <a:r>
              <a:rPr dirty="0"/>
              <a:t>Transmis </a:t>
            </a:r>
            <a:r>
              <a:rPr dirty="0" err="1"/>
              <a:t>en</a:t>
            </a:r>
            <a:r>
              <a:rPr dirty="0"/>
              <a:t> </a:t>
            </a:r>
            <a:r>
              <a:rPr dirty="0" err="1"/>
              <a:t>clair</a:t>
            </a:r>
            <a:r>
              <a:rPr dirty="0"/>
              <a:t>, facile à décrypter</a:t>
            </a:r>
          </a:p>
          <a:p>
            <a:pPr lvl="1">
              <a:defRPr/>
            </a:pPr>
            <a:r>
              <a:rPr dirty="0"/>
              <a:t>Cookie = cookie retourné</a:t>
            </a:r>
          </a:p>
          <a:p>
            <a:pPr lvl="1">
              <a:defRPr/>
            </a:pPr>
            <a:r>
              <a:rPr dirty="0" err="1"/>
              <a:t>From</a:t>
            </a:r>
            <a:r>
              <a:rPr dirty="0"/>
              <a:t> = Adresse email de l’utilisateur</a:t>
            </a:r>
          </a:p>
          <a:p>
            <a:pPr lvl="1">
              <a:defRPr/>
            </a:pPr>
            <a:endParaRPr dirty="0"/>
          </a:p>
        </p:txBody>
      </p:sp>
    </p:spTree>
    <p:extLst>
      <p:ext uri="{BB962C8B-B14F-4D97-AF65-F5344CB8AC3E}">
        <p14:creationId xmlns:p14="http://schemas.microsoft.com/office/powerpoint/2010/main" val="32451966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a:xfrm>
            <a:off x="388056" y="285750"/>
            <a:ext cx="8504423" cy="1320800"/>
          </a:xfrm>
        </p:spPr>
        <p:txBody>
          <a:bodyPr/>
          <a:lstStyle/>
          <a:p>
            <a:r>
              <a:rPr altLang="fr-FR"/>
              <a:t>Protocole HTTP : Type de méthode </a:t>
            </a:r>
          </a:p>
        </p:txBody>
      </p:sp>
      <p:sp>
        <p:nvSpPr>
          <p:cNvPr id="3" name="Espace réservé du contenu 2"/>
          <p:cNvSpPr>
            <a:spLocks noGrp="1"/>
          </p:cNvSpPr>
          <p:nvPr>
            <p:ph sz="half" idx="1"/>
          </p:nvPr>
        </p:nvSpPr>
        <p:spPr>
          <a:xfrm>
            <a:off x="388055" y="1879600"/>
            <a:ext cx="8389056" cy="4069680"/>
          </a:xfrm>
        </p:spPr>
        <p:txBody>
          <a:bodyPr>
            <a:normAutofit fontScale="92500" lnSpcReduction="10000"/>
          </a:bodyPr>
          <a:lstStyle/>
          <a:p>
            <a:pPr>
              <a:defRPr/>
            </a:pPr>
            <a:r>
              <a:rPr dirty="0"/>
              <a:t>Lorsqu'un client se connecte à un serveur et envoie une requête, cette requête peut être de plusieurs types, appelés </a:t>
            </a:r>
            <a:r>
              <a:rPr b="1" dirty="0"/>
              <a:t>méthode </a:t>
            </a:r>
          </a:p>
          <a:p>
            <a:pPr>
              <a:defRPr/>
            </a:pPr>
            <a:r>
              <a:rPr b="1" dirty="0"/>
              <a:t>Type GET</a:t>
            </a:r>
          </a:p>
          <a:p>
            <a:pPr lvl="1">
              <a:defRPr/>
            </a:pPr>
            <a:r>
              <a:rPr dirty="0"/>
              <a:t>Pour extraire des informations ( document, graphique …)</a:t>
            </a:r>
          </a:p>
          <a:p>
            <a:pPr lvl="1">
              <a:defRPr/>
            </a:pPr>
            <a:r>
              <a:rPr dirty="0"/>
              <a:t>Intègre les données de formatage à l’URL ( chaine d’interrogation)</a:t>
            </a:r>
          </a:p>
          <a:p>
            <a:pPr>
              <a:defRPr/>
            </a:pPr>
            <a:r>
              <a:rPr b="1" dirty="0"/>
              <a:t>Type POST</a:t>
            </a:r>
          </a:p>
          <a:p>
            <a:pPr lvl="1">
              <a:defRPr/>
            </a:pPr>
            <a:r>
              <a:rPr dirty="0"/>
              <a:t>Pour poster des informations secrètes, des données graphiques, …</a:t>
            </a:r>
          </a:p>
          <a:p>
            <a:pPr lvl="1">
              <a:defRPr/>
            </a:pPr>
            <a:r>
              <a:rPr dirty="0"/>
              <a:t>Transmis dans le corps de la requête</a:t>
            </a:r>
          </a:p>
        </p:txBody>
      </p:sp>
      <p:pic>
        <p:nvPicPr>
          <p:cNvPr id="665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5727030"/>
            <a:ext cx="39243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41078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lstStyle/>
          <a:p>
            <a:r>
              <a:rPr altLang="fr-FR"/>
              <a:t>Protocole HTTP : réponse </a:t>
            </a:r>
          </a:p>
        </p:txBody>
      </p:sp>
      <p:pic>
        <p:nvPicPr>
          <p:cNvPr id="675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81" y="2067073"/>
            <a:ext cx="7716838" cy="438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73113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a:xfrm>
            <a:off x="1466056" y="2132856"/>
            <a:ext cx="6211888" cy="4428000"/>
          </a:xfrm>
          <a:prstGeom prst="rect">
            <a:avLst/>
          </a:prstGeom>
        </p:spPr>
        <p:txBody>
          <a:bodyPr>
            <a:normAutofit fontScale="2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endParaRPr altLang="fr-FR" dirty="0"/>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Généralité JAX-RS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Premier service Web JAX-RS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Rappels http </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Développement Serveur</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Chemin de ressource @Path</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Paramètres des requêtes</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Gestion du contenu, </a:t>
            </a:r>
            <a:r>
              <a:rPr altLang="fr-FR" sz="7200" dirty="0" err="1">
                <a:solidFill>
                  <a:srgbClr val="002060"/>
                </a:solidFill>
                <a:latin typeface="Arial" panose="020B0604020202020204" pitchFamily="34" charset="0"/>
                <a:cs typeface="Arial" panose="020B0604020202020204" pitchFamily="34" charset="0"/>
              </a:rPr>
              <a:t>Response</a:t>
            </a:r>
            <a:r>
              <a:rPr altLang="fr-FR" sz="7200" dirty="0">
                <a:solidFill>
                  <a:srgbClr val="002060"/>
                </a:solidFill>
                <a:latin typeface="Arial" panose="020B0604020202020204" pitchFamily="34" charset="0"/>
                <a:cs typeface="Arial" panose="020B0604020202020204" pitchFamily="34" charset="0"/>
              </a:rPr>
              <a:t> et </a:t>
            </a:r>
            <a:r>
              <a:rPr altLang="fr-FR" sz="7200" dirty="0" err="1">
                <a:solidFill>
                  <a:srgbClr val="002060"/>
                </a:solidFill>
                <a:latin typeface="Arial" panose="020B0604020202020204" pitchFamily="34" charset="0"/>
                <a:cs typeface="Arial" panose="020B0604020202020204" pitchFamily="34" charset="0"/>
              </a:rPr>
              <a:t>UriBuilder</a:t>
            </a: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Déploiement</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 Développement Client</a:t>
            </a:r>
          </a:p>
          <a:p>
            <a:pPr>
              <a:spcBef>
                <a:spcPct val="0"/>
              </a:spcBef>
              <a:buClr>
                <a:schemeClr val="accent2"/>
              </a:buClr>
              <a:buFont typeface="Wingdings" panose="05000000000000000000" pitchFamily="2" charset="2"/>
              <a:buChar char="Ø"/>
              <a:defRPr/>
            </a:pPr>
            <a:endParaRPr altLang="fr-FR" sz="72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7200"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2436839319"/>
      </p:ext>
    </p:extLst>
  </p:cSld>
  <p:clrMapOvr>
    <a:masterClrMapping/>
  </p:clrMapOvr>
  <p:transition spd="slow">
    <p:push/>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6"/>
          <p:cNvSpPr txBox="1">
            <a:spLocks noChangeArrowheads="1"/>
          </p:cNvSpPr>
          <p:nvPr/>
        </p:nvSpPr>
        <p:spPr bwMode="auto">
          <a:xfrm>
            <a:off x="1454944" y="2420950"/>
            <a:ext cx="623411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Développement Serveur</a:t>
            </a:r>
          </a:p>
        </p:txBody>
      </p:sp>
    </p:spTree>
    <p:extLst>
      <p:ext uri="{BB962C8B-B14F-4D97-AF65-F5344CB8AC3E}">
        <p14:creationId xmlns:p14="http://schemas.microsoft.com/office/powerpoint/2010/main" val="15338482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107504" y="285750"/>
            <a:ext cx="8504423" cy="1320800"/>
          </a:xfrm>
        </p:spPr>
        <p:txBody>
          <a:bodyPr/>
          <a:lstStyle/>
          <a:p>
            <a:r>
              <a:rPr altLang="fr-FR" dirty="0"/>
              <a:t>Services Web : technologies </a:t>
            </a:r>
            <a:r>
              <a:rPr altLang="fr-FR" dirty="0" err="1"/>
              <a:t>disponibles</a:t>
            </a:r>
            <a:endParaRPr altLang="fr-FR" dirty="0"/>
          </a:p>
        </p:txBody>
      </p:sp>
      <p:sp>
        <p:nvSpPr>
          <p:cNvPr id="3" name="Espace réservé du contenu 2"/>
          <p:cNvSpPr>
            <a:spLocks noGrp="1"/>
          </p:cNvSpPr>
          <p:nvPr>
            <p:ph sz="half" idx="1"/>
          </p:nvPr>
        </p:nvSpPr>
        <p:spPr/>
        <p:txBody>
          <a:bodyPr>
            <a:normAutofit fontScale="92500" lnSpcReduction="20000"/>
          </a:bodyPr>
          <a:lstStyle/>
          <a:p>
            <a:pPr>
              <a:defRPr/>
            </a:pPr>
            <a:r>
              <a:rPr dirty="0"/>
              <a:t>Deux familles de Services Web se distinguent actuellement</a:t>
            </a:r>
          </a:p>
          <a:p>
            <a:pPr>
              <a:defRPr/>
            </a:pPr>
            <a:r>
              <a:rPr b="1" dirty="0"/>
              <a:t>Services Web « </a:t>
            </a:r>
            <a:r>
              <a:rPr b="1" dirty="0" err="1"/>
              <a:t>étendus</a:t>
            </a:r>
            <a:r>
              <a:rPr b="1" dirty="0"/>
              <a:t> »</a:t>
            </a:r>
          </a:p>
          <a:p>
            <a:pPr lvl="1">
              <a:defRPr/>
            </a:pPr>
            <a:r>
              <a:rPr dirty="0"/>
              <a:t>S’appuie sur des standards UDDI / WSDL / SOAP</a:t>
            </a:r>
          </a:p>
          <a:p>
            <a:pPr lvl="1">
              <a:defRPr/>
            </a:pPr>
            <a:r>
              <a:rPr dirty="0"/>
              <a:t>Annuaire de Services Web : UDDI</a:t>
            </a:r>
          </a:p>
          <a:p>
            <a:pPr lvl="1">
              <a:defRPr/>
            </a:pPr>
            <a:r>
              <a:rPr dirty="0"/>
              <a:t>Contrat : WSDL</a:t>
            </a:r>
          </a:p>
          <a:p>
            <a:pPr lvl="1">
              <a:defRPr/>
            </a:pPr>
            <a:r>
              <a:rPr dirty="0"/>
              <a:t>Consommer : SOAP</a:t>
            </a:r>
          </a:p>
          <a:p>
            <a:pPr>
              <a:defRPr/>
            </a:pPr>
            <a:r>
              <a:rPr lang="en-US" b="1" dirty="0"/>
              <a:t>Services Web REST </a:t>
            </a:r>
            <a:r>
              <a:rPr lang="en-US" dirty="0"/>
              <a:t>(Representational State Transfer)</a:t>
            </a:r>
          </a:p>
          <a:p>
            <a:pPr lvl="1">
              <a:defRPr/>
            </a:pPr>
            <a:r>
              <a:rPr dirty="0"/>
              <a:t>Défini par la thèse de Roy Fielding en 2000</a:t>
            </a:r>
          </a:p>
          <a:p>
            <a:pPr lvl="1">
              <a:defRPr/>
            </a:pPr>
            <a:r>
              <a:rPr dirty="0"/>
              <a:t>Utilise directement HTTP au lieu d’utiliser une enveloppe SOAP</a:t>
            </a:r>
          </a:p>
          <a:p>
            <a:pPr lvl="1">
              <a:defRPr/>
            </a:pPr>
            <a:r>
              <a:rPr dirty="0"/>
              <a:t>URI </a:t>
            </a:r>
            <a:r>
              <a:rPr dirty="0" err="1"/>
              <a:t>est</a:t>
            </a:r>
            <a:r>
              <a:rPr dirty="0"/>
              <a:t> </a:t>
            </a:r>
            <a:r>
              <a:rPr dirty="0" err="1"/>
              <a:t>utilisé</a:t>
            </a:r>
            <a:r>
              <a:rPr dirty="0"/>
              <a:t> pour nommer et identifier une ressource</a:t>
            </a:r>
          </a:p>
          <a:p>
            <a:pPr lvl="1">
              <a:defRPr/>
            </a:pPr>
            <a:r>
              <a:rPr dirty="0"/>
              <a:t>Méthodes HTTP (POST, GET, PUT et DELETE) sont </a:t>
            </a:r>
            <a:r>
              <a:rPr dirty="0" err="1"/>
              <a:t>utilisées</a:t>
            </a:r>
            <a:r>
              <a:rPr dirty="0"/>
              <a:t> pour</a:t>
            </a:r>
            <a:r>
              <a:rPr lang="fr-FR" dirty="0"/>
              <a:t> </a:t>
            </a:r>
            <a:r>
              <a:rPr dirty="0" err="1"/>
              <a:t>effectuer</a:t>
            </a:r>
            <a:r>
              <a:rPr dirty="0"/>
              <a:t> les opérations de base CRUD</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re 1"/>
          <p:cNvSpPr>
            <a:spLocks noGrp="1"/>
          </p:cNvSpPr>
          <p:nvPr>
            <p:ph type="title"/>
          </p:nvPr>
        </p:nvSpPr>
        <p:spPr/>
        <p:txBody>
          <a:bodyPr/>
          <a:lstStyle/>
          <a:p>
            <a:r>
              <a:rPr altLang="fr-FR"/>
              <a:t>Annotations JAX-RS : @Path</a:t>
            </a:r>
          </a:p>
        </p:txBody>
      </p:sp>
      <p:sp>
        <p:nvSpPr>
          <p:cNvPr id="3" name="Espace réservé du contenu 2"/>
          <p:cNvSpPr>
            <a:spLocks noGrp="1"/>
          </p:cNvSpPr>
          <p:nvPr>
            <p:ph sz="half" idx="1"/>
          </p:nvPr>
        </p:nvSpPr>
        <p:spPr/>
        <p:txBody>
          <a:bodyPr>
            <a:normAutofit/>
          </a:bodyPr>
          <a:lstStyle/>
          <a:p>
            <a:pPr>
              <a:defRPr/>
            </a:pPr>
            <a:r>
              <a:rPr dirty="0"/>
              <a:t>Une classe Java doit être annotée par </a:t>
            </a:r>
            <a:r>
              <a:rPr b="1" dirty="0"/>
              <a:t>@</a:t>
            </a:r>
            <a:r>
              <a:rPr b="1" dirty="0" err="1"/>
              <a:t>path</a:t>
            </a:r>
            <a:r>
              <a:rPr b="1" dirty="0"/>
              <a:t> </a:t>
            </a:r>
            <a:r>
              <a:rPr dirty="0"/>
              <a:t>pour qu’elle puisse être traitée par des requêtes HTTP</a:t>
            </a:r>
          </a:p>
          <a:p>
            <a:pPr>
              <a:defRPr/>
            </a:pPr>
            <a:r>
              <a:rPr dirty="0"/>
              <a:t>L’annotation </a:t>
            </a:r>
            <a:r>
              <a:rPr b="1" dirty="0"/>
              <a:t>@</a:t>
            </a:r>
            <a:r>
              <a:rPr b="1" dirty="0" err="1"/>
              <a:t>path</a:t>
            </a:r>
            <a:r>
              <a:rPr b="1" dirty="0"/>
              <a:t> </a:t>
            </a:r>
            <a:r>
              <a:rPr dirty="0"/>
              <a:t>sur une classe définit des ressources appelées racines (</a:t>
            </a:r>
            <a:r>
              <a:rPr dirty="0" err="1"/>
              <a:t>Root</a:t>
            </a:r>
            <a:r>
              <a:rPr dirty="0"/>
              <a:t> Resource Class)</a:t>
            </a:r>
          </a:p>
          <a:p>
            <a:pPr>
              <a:defRPr/>
            </a:pPr>
            <a:r>
              <a:rPr dirty="0"/>
              <a:t>La valeur </a:t>
            </a:r>
            <a:r>
              <a:rPr dirty="0" err="1"/>
              <a:t>donnée</a:t>
            </a:r>
            <a:r>
              <a:rPr dirty="0"/>
              <a:t> à</a:t>
            </a:r>
            <a:r>
              <a:rPr lang="fr-FR" dirty="0"/>
              <a:t> </a:t>
            </a:r>
            <a:r>
              <a:rPr b="1" dirty="0"/>
              <a:t>@path </a:t>
            </a:r>
            <a:r>
              <a:rPr dirty="0"/>
              <a:t>correspond à une expression URI relative au contexte de l’application Web</a:t>
            </a:r>
          </a:p>
        </p:txBody>
      </p:sp>
      <p:pic>
        <p:nvPicPr>
          <p:cNvPr id="706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531" y="5085184"/>
            <a:ext cx="597693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07934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p:nvPr>
        </p:nvSpPr>
        <p:spPr/>
        <p:txBody>
          <a:bodyPr/>
          <a:lstStyle/>
          <a:p>
            <a:r>
              <a:rPr altLang="fr-FR"/>
              <a:t>Annotations JAX-RS : @Path</a:t>
            </a:r>
          </a:p>
        </p:txBody>
      </p:sp>
      <p:sp>
        <p:nvSpPr>
          <p:cNvPr id="3" name="Espace réservé du contenu 2"/>
          <p:cNvSpPr>
            <a:spLocks noGrp="1"/>
          </p:cNvSpPr>
          <p:nvPr>
            <p:ph sz="half" idx="1"/>
          </p:nvPr>
        </p:nvSpPr>
        <p:spPr/>
        <p:txBody>
          <a:bodyPr>
            <a:normAutofit/>
          </a:bodyPr>
          <a:lstStyle/>
          <a:p>
            <a:pPr>
              <a:defRPr/>
            </a:pPr>
            <a:r>
              <a:rPr dirty="0"/>
              <a:t>L’annotation </a:t>
            </a:r>
            <a:r>
              <a:rPr b="1" dirty="0"/>
              <a:t>@</a:t>
            </a:r>
            <a:r>
              <a:rPr b="1" dirty="0" err="1"/>
              <a:t>path</a:t>
            </a:r>
            <a:r>
              <a:rPr b="1" dirty="0"/>
              <a:t> </a:t>
            </a:r>
            <a:r>
              <a:rPr dirty="0"/>
              <a:t>peut également annoter des méthodes de la classe (facultatif)</a:t>
            </a:r>
          </a:p>
          <a:p>
            <a:pPr>
              <a:defRPr/>
            </a:pPr>
            <a:r>
              <a:rPr dirty="0"/>
              <a:t>L’URI résultante est la concaténation de l’expression du </a:t>
            </a:r>
            <a:r>
              <a:rPr b="1" dirty="0"/>
              <a:t>@</a:t>
            </a:r>
            <a:r>
              <a:rPr b="1" dirty="0" err="1"/>
              <a:t>path</a:t>
            </a:r>
            <a:r>
              <a:rPr b="1" dirty="0"/>
              <a:t> </a:t>
            </a:r>
            <a:r>
              <a:rPr dirty="0"/>
              <a:t>de la classe avec l’expression du </a:t>
            </a:r>
            <a:r>
              <a:rPr b="1" dirty="0"/>
              <a:t>@</a:t>
            </a:r>
            <a:r>
              <a:rPr b="1" dirty="0" err="1"/>
              <a:t>path</a:t>
            </a:r>
            <a:r>
              <a:rPr b="1" dirty="0"/>
              <a:t> </a:t>
            </a:r>
            <a:r>
              <a:rPr dirty="0"/>
              <a:t>de la méthode</a:t>
            </a:r>
          </a:p>
          <a:p>
            <a:pPr>
              <a:defRPr/>
            </a:pPr>
            <a:r>
              <a:rPr dirty="0"/>
              <a:t>Exemple :</a:t>
            </a:r>
          </a:p>
          <a:p>
            <a:pPr>
              <a:defRPr/>
            </a:pPr>
            <a:endParaRPr dirty="0"/>
          </a:p>
        </p:txBody>
      </p:sp>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005064"/>
            <a:ext cx="71056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8602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re 1"/>
          <p:cNvSpPr>
            <a:spLocks noGrp="1"/>
          </p:cNvSpPr>
          <p:nvPr>
            <p:ph type="title"/>
          </p:nvPr>
        </p:nvSpPr>
        <p:spPr/>
        <p:txBody>
          <a:bodyPr/>
          <a:lstStyle/>
          <a:p>
            <a:r>
              <a:rPr altLang="fr-FR"/>
              <a:t>@Path : Template Parameters</a:t>
            </a:r>
          </a:p>
        </p:txBody>
      </p:sp>
      <p:sp>
        <p:nvSpPr>
          <p:cNvPr id="3" name="Espace réservé du contenu 2"/>
          <p:cNvSpPr>
            <a:spLocks noGrp="1"/>
          </p:cNvSpPr>
          <p:nvPr>
            <p:ph sz="half" idx="1"/>
          </p:nvPr>
        </p:nvSpPr>
        <p:spPr/>
        <p:txBody>
          <a:bodyPr>
            <a:normAutofit/>
          </a:bodyPr>
          <a:lstStyle/>
          <a:p>
            <a:pPr>
              <a:defRPr/>
            </a:pPr>
            <a:r>
              <a:rPr dirty="0"/>
              <a:t>La valeur définie dans @</a:t>
            </a:r>
            <a:r>
              <a:rPr dirty="0" err="1"/>
              <a:t>path</a:t>
            </a:r>
            <a:r>
              <a:rPr dirty="0"/>
              <a:t> ne se limite pas seulement aux expressions constantes</a:t>
            </a:r>
          </a:p>
          <a:p>
            <a:pPr>
              <a:defRPr/>
            </a:pPr>
            <a:r>
              <a:rPr dirty="0"/>
              <a:t>Possibilité de définir des expressions plus complexes appelées </a:t>
            </a:r>
            <a:r>
              <a:rPr b="1" dirty="0"/>
              <a:t>Template Paramètres</a:t>
            </a:r>
          </a:p>
          <a:p>
            <a:pPr>
              <a:defRPr/>
            </a:pPr>
            <a:r>
              <a:rPr dirty="0"/>
              <a:t>Pour distinguer une expression complexe dans la valeur du @</a:t>
            </a:r>
            <a:r>
              <a:rPr dirty="0" err="1"/>
              <a:t>path</a:t>
            </a:r>
            <a:r>
              <a:rPr dirty="0"/>
              <a:t>, son contenu est délimité par </a:t>
            </a:r>
            <a:r>
              <a:rPr b="1" dirty="0"/>
              <a:t>{ ... }</a:t>
            </a:r>
          </a:p>
          <a:p>
            <a:pPr>
              <a:defRPr/>
            </a:pPr>
            <a:r>
              <a:rPr dirty="0"/>
              <a:t>Possibilité également de mixer dans la valeur de @</a:t>
            </a:r>
            <a:r>
              <a:rPr dirty="0" err="1"/>
              <a:t>path</a:t>
            </a:r>
            <a:r>
              <a:rPr dirty="0"/>
              <a:t> des expressions constantes et des expressions complexes</a:t>
            </a:r>
          </a:p>
          <a:p>
            <a:pPr>
              <a:defRPr/>
            </a:pPr>
            <a:r>
              <a:rPr dirty="0"/>
              <a:t>Les Template Paramètres peuvent également utiliser des expressions régulières</a:t>
            </a:r>
          </a:p>
        </p:txBody>
      </p:sp>
    </p:spTree>
    <p:extLst>
      <p:ext uri="{BB962C8B-B14F-4D97-AF65-F5344CB8AC3E}">
        <p14:creationId xmlns:p14="http://schemas.microsoft.com/office/powerpoint/2010/main" val="962522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p:txBody>
          <a:bodyPr/>
          <a:lstStyle/>
          <a:p>
            <a:r>
              <a:rPr altLang="fr-FR"/>
              <a:t>@Path : Template Parameters</a:t>
            </a:r>
          </a:p>
        </p:txBody>
      </p:sp>
      <p:sp>
        <p:nvSpPr>
          <p:cNvPr id="73731" name="Espace réservé du contenu 2"/>
          <p:cNvSpPr>
            <a:spLocks noGrp="1"/>
          </p:cNvSpPr>
          <p:nvPr>
            <p:ph sz="half" idx="1"/>
          </p:nvPr>
        </p:nvSpPr>
        <p:spPr/>
        <p:txBody>
          <a:bodyPr/>
          <a:lstStyle/>
          <a:p>
            <a:r>
              <a:rPr altLang="fr-FR" sz="2800"/>
              <a:t>Exemple : récupérer un livre par son identifiant</a:t>
            </a:r>
          </a:p>
        </p:txBody>
      </p:sp>
      <p:pic>
        <p:nvPicPr>
          <p:cNvPr id="73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12018"/>
            <a:ext cx="7561263"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91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re 1"/>
          <p:cNvSpPr>
            <a:spLocks noGrp="1"/>
          </p:cNvSpPr>
          <p:nvPr>
            <p:ph type="title"/>
          </p:nvPr>
        </p:nvSpPr>
        <p:spPr/>
        <p:txBody>
          <a:bodyPr/>
          <a:lstStyle/>
          <a:p>
            <a:r>
              <a:rPr altLang="fr-FR"/>
              <a:t>@Path : Template Parameters</a:t>
            </a:r>
          </a:p>
        </p:txBody>
      </p:sp>
      <p:sp>
        <p:nvSpPr>
          <p:cNvPr id="74755" name="Espace réservé du contenu 2"/>
          <p:cNvSpPr>
            <a:spLocks noGrp="1"/>
          </p:cNvSpPr>
          <p:nvPr>
            <p:ph sz="half" idx="1"/>
          </p:nvPr>
        </p:nvSpPr>
        <p:spPr/>
        <p:txBody>
          <a:bodyPr/>
          <a:lstStyle/>
          <a:p>
            <a:r>
              <a:rPr altLang="fr-FR" sz="2800"/>
              <a:t>Exemple (bis): Récupérer un livre par son identifiant </a:t>
            </a:r>
          </a:p>
        </p:txBody>
      </p:sp>
      <p:pic>
        <p:nvPicPr>
          <p:cNvPr id="747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2" y="2736800"/>
            <a:ext cx="6913563" cy="429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1247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re 1"/>
          <p:cNvSpPr>
            <a:spLocks noGrp="1"/>
          </p:cNvSpPr>
          <p:nvPr>
            <p:ph type="title"/>
          </p:nvPr>
        </p:nvSpPr>
        <p:spPr/>
        <p:txBody>
          <a:bodyPr/>
          <a:lstStyle/>
          <a:p>
            <a:r>
              <a:rPr altLang="fr-FR"/>
              <a:t>Méthodes HTTP :@GET, @POST, @PUT, @DELETE</a:t>
            </a:r>
          </a:p>
        </p:txBody>
      </p:sp>
      <p:sp>
        <p:nvSpPr>
          <p:cNvPr id="3" name="Espace réservé du contenu 2"/>
          <p:cNvSpPr>
            <a:spLocks noGrp="1"/>
          </p:cNvSpPr>
          <p:nvPr>
            <p:ph sz="half" idx="1"/>
          </p:nvPr>
        </p:nvSpPr>
        <p:spPr/>
        <p:txBody>
          <a:bodyPr>
            <a:normAutofit/>
          </a:bodyPr>
          <a:lstStyle/>
          <a:p>
            <a:pPr>
              <a:defRPr/>
            </a:pPr>
            <a:r>
              <a:rPr dirty="0"/>
              <a:t>L’annotation des méthodes Java permet de </a:t>
            </a:r>
            <a:r>
              <a:rPr dirty="0" err="1"/>
              <a:t>traiter</a:t>
            </a:r>
            <a:r>
              <a:rPr dirty="0"/>
              <a:t> de</a:t>
            </a:r>
            <a:r>
              <a:rPr lang="fr-FR" dirty="0"/>
              <a:t>s</a:t>
            </a:r>
            <a:r>
              <a:rPr dirty="0"/>
              <a:t> requêtes HTTP suivant le type de méthode (GET, POST, ...)</a:t>
            </a:r>
          </a:p>
          <a:p>
            <a:pPr>
              <a:defRPr/>
            </a:pPr>
            <a:r>
              <a:rPr dirty="0"/>
              <a:t>Les annotations disponibles par JAX-RS sont les suivantes </a:t>
            </a:r>
            <a:r>
              <a:rPr b="1" dirty="0"/>
              <a:t>@GET, @POST, @PUT, @DELETE et @HEAD</a:t>
            </a:r>
          </a:p>
          <a:p>
            <a:pPr>
              <a:defRPr/>
            </a:pPr>
            <a:r>
              <a:rPr dirty="0"/>
              <a:t>Ces annotations ne sont utilisables que sur des méthodes Java</a:t>
            </a:r>
          </a:p>
          <a:p>
            <a:pPr>
              <a:defRPr/>
            </a:pPr>
            <a:r>
              <a:rPr dirty="0"/>
              <a:t>Le nom des méthodes Java n’a pas d’importance puisque c’est l’annotation employée qui précise où se fera le traitement</a:t>
            </a:r>
          </a:p>
        </p:txBody>
      </p:sp>
    </p:spTree>
    <p:extLst>
      <p:ext uri="{BB962C8B-B14F-4D97-AF65-F5344CB8AC3E}">
        <p14:creationId xmlns:p14="http://schemas.microsoft.com/office/powerpoint/2010/main" val="32440572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re 1"/>
          <p:cNvSpPr>
            <a:spLocks noGrp="1"/>
          </p:cNvSpPr>
          <p:nvPr>
            <p:ph type="title"/>
          </p:nvPr>
        </p:nvSpPr>
        <p:spPr/>
        <p:txBody>
          <a:bodyPr/>
          <a:lstStyle/>
          <a:p>
            <a:r>
              <a:rPr altLang="fr-FR"/>
              <a:t>Méthodes HTTP :@GET, @POST, @PUT, @DELETE</a:t>
            </a:r>
          </a:p>
        </p:txBody>
      </p:sp>
      <p:sp>
        <p:nvSpPr>
          <p:cNvPr id="3" name="Espace réservé du contenu 2"/>
          <p:cNvSpPr>
            <a:spLocks noGrp="1"/>
          </p:cNvSpPr>
          <p:nvPr>
            <p:ph sz="half" idx="1"/>
          </p:nvPr>
        </p:nvSpPr>
        <p:spPr/>
        <p:txBody>
          <a:bodyPr>
            <a:normAutofit/>
          </a:bodyPr>
          <a:lstStyle/>
          <a:p>
            <a:pPr>
              <a:defRPr/>
            </a:pPr>
            <a:r>
              <a:rPr dirty="0"/>
              <a:t>La spécification JAX-RS, n’impose pas de respecter les conventions définies par le style REST</a:t>
            </a:r>
          </a:p>
          <a:p>
            <a:pPr>
              <a:defRPr/>
            </a:pPr>
            <a:r>
              <a:rPr dirty="0"/>
              <a:t>Possibilité d’utiliser une requête HTTP de type GET pour effectuer une suppression d’une ressource</a:t>
            </a:r>
          </a:p>
          <a:p>
            <a:pPr>
              <a:defRPr/>
            </a:pPr>
            <a:r>
              <a:rPr dirty="0"/>
              <a:t>Des opérations CRUD sur des ressources sont réalisées au travers des méthodes HTTP</a:t>
            </a:r>
          </a:p>
          <a:p>
            <a:pPr>
              <a:defRPr/>
            </a:pPr>
            <a:r>
              <a:rPr dirty="0"/>
              <a:t> Généralement :</a:t>
            </a:r>
          </a:p>
          <a:p>
            <a:pPr lvl="1">
              <a:defRPr/>
            </a:pPr>
            <a:r>
              <a:rPr dirty="0"/>
              <a:t>GET est utilisée pour consulter une ressource</a:t>
            </a:r>
          </a:p>
          <a:p>
            <a:pPr lvl="1">
              <a:defRPr/>
            </a:pPr>
            <a:r>
              <a:rPr dirty="0"/>
              <a:t>POST est utilisée pour Ajouter une nouvelle ressource</a:t>
            </a:r>
          </a:p>
          <a:p>
            <a:pPr lvl="1">
              <a:defRPr/>
            </a:pPr>
            <a:r>
              <a:rPr dirty="0"/>
              <a:t>PUT est utilisée pour mettre à jour une ressource</a:t>
            </a:r>
          </a:p>
          <a:p>
            <a:pPr lvl="1">
              <a:defRPr/>
            </a:pPr>
            <a:r>
              <a:rPr dirty="0"/>
              <a:t>DELETE est utilisée pour supprimer une ressource</a:t>
            </a:r>
          </a:p>
        </p:txBody>
      </p:sp>
      <p:pic>
        <p:nvPicPr>
          <p:cNvPr id="768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2520" y="4423122"/>
            <a:ext cx="6021387" cy="219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4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2222E-6 -2.59259E-6 L -0.6993 -0.00069 " pathEditMode="relative" rAng="0" ptsTypes="AA">
                                      <p:cBhvr>
                                        <p:cTn id="6" dur="2000" fill="hold"/>
                                        <p:tgtEl>
                                          <p:spTgt spid="76804"/>
                                        </p:tgtEl>
                                        <p:attrNameLst>
                                          <p:attrName>ppt_x</p:attrName>
                                          <p:attrName>ppt_y</p:attrName>
                                        </p:attrNameLst>
                                      </p:cBhvr>
                                      <p:rCtr x="-3496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re 1"/>
          <p:cNvSpPr>
            <a:spLocks noGrp="1"/>
          </p:cNvSpPr>
          <p:nvPr>
            <p:ph type="title"/>
          </p:nvPr>
        </p:nvSpPr>
        <p:spPr/>
        <p:txBody>
          <a:bodyPr/>
          <a:lstStyle/>
          <a:p>
            <a:r>
              <a:rPr altLang="fr-FR"/>
              <a:t>Méthodes HTTP :@GET, @POST, @PUT, @DELETE</a:t>
            </a:r>
          </a:p>
        </p:txBody>
      </p:sp>
      <p:sp>
        <p:nvSpPr>
          <p:cNvPr id="77827" name="Espace réservé du contenu 2"/>
          <p:cNvSpPr>
            <a:spLocks noGrp="1"/>
          </p:cNvSpPr>
          <p:nvPr>
            <p:ph sz="half" idx="1"/>
          </p:nvPr>
        </p:nvSpPr>
        <p:spPr>
          <a:xfrm>
            <a:off x="0" y="1794407"/>
            <a:ext cx="8389056" cy="4749800"/>
          </a:xfrm>
        </p:spPr>
        <p:txBody>
          <a:bodyPr/>
          <a:lstStyle/>
          <a:p>
            <a:r>
              <a:rPr altLang="fr-FR" dirty="0" err="1"/>
              <a:t>Exemple</a:t>
            </a:r>
            <a:r>
              <a:rPr altLang="fr-FR" dirty="0"/>
              <a:t> : CRUD sur la </a:t>
            </a:r>
            <a:r>
              <a:rPr altLang="fr-FR" dirty="0" err="1"/>
              <a:t>ressource</a:t>
            </a:r>
            <a:r>
              <a:rPr altLang="fr-FR" dirty="0"/>
              <a:t> livre</a:t>
            </a: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594" y="2191360"/>
            <a:ext cx="7056910" cy="4622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85039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Paramètres de requêtes</a:t>
            </a:r>
            <a:endParaRPr altLang="fr-FR" dirty="0">
              <a:latin typeface="Arial" panose="020B0604020202020204" pitchFamily="34" charset="0"/>
              <a:cs typeface="Arial" panose="020B0604020202020204" pitchFamily="34" charset="0"/>
            </a:endParaRPr>
          </a:p>
        </p:txBody>
      </p:sp>
      <p:sp>
        <p:nvSpPr>
          <p:cNvPr id="3" name="Espace réservé du contenu 2"/>
          <p:cNvSpPr>
            <a:spLocks noGrp="1"/>
          </p:cNvSpPr>
          <p:nvPr>
            <p:ph sz="half" idx="1"/>
          </p:nvPr>
        </p:nvSpPr>
        <p:spPr/>
        <p:txBody>
          <a:bodyPr>
            <a:normAutofit fontScale="85000" lnSpcReduction="10000"/>
          </a:bodyPr>
          <a:lstStyle/>
          <a:p>
            <a:pPr>
              <a:defRPr/>
            </a:pPr>
            <a:r>
              <a:rPr dirty="0"/>
              <a:t>JAX-RS fournit des annotations pour extraire des paramètres d’une requête</a:t>
            </a:r>
          </a:p>
          <a:p>
            <a:pPr>
              <a:defRPr/>
            </a:pPr>
            <a:r>
              <a:rPr dirty="0"/>
              <a:t>Elles sont utilisées sur les paramètres des méthodes des ressources pour réaliser l’injection du contenu</a:t>
            </a:r>
          </a:p>
          <a:p>
            <a:pPr>
              <a:defRPr/>
            </a:pPr>
            <a:r>
              <a:rPr dirty="0"/>
              <a:t>Liste des différentes annotations disponibles :</a:t>
            </a:r>
          </a:p>
          <a:p>
            <a:pPr lvl="1">
              <a:defRPr/>
            </a:pPr>
            <a:r>
              <a:rPr dirty="0"/>
              <a:t>@</a:t>
            </a:r>
            <a:r>
              <a:rPr dirty="0" err="1"/>
              <a:t>PathParam</a:t>
            </a:r>
            <a:r>
              <a:rPr dirty="0"/>
              <a:t> : extraire les valeurs des Template </a:t>
            </a:r>
            <a:r>
              <a:rPr dirty="0" err="1"/>
              <a:t>Parameters</a:t>
            </a:r>
            <a:endParaRPr dirty="0"/>
          </a:p>
          <a:p>
            <a:pPr lvl="1">
              <a:defRPr/>
            </a:pPr>
            <a:r>
              <a:rPr dirty="0"/>
              <a:t>@</a:t>
            </a:r>
            <a:r>
              <a:rPr dirty="0" err="1"/>
              <a:t>QueryParam</a:t>
            </a:r>
            <a:r>
              <a:rPr dirty="0"/>
              <a:t> : extraire les valeurs des paramètres de requête</a:t>
            </a:r>
          </a:p>
          <a:p>
            <a:pPr lvl="1">
              <a:defRPr/>
            </a:pPr>
            <a:r>
              <a:rPr dirty="0"/>
              <a:t>@</a:t>
            </a:r>
            <a:r>
              <a:rPr dirty="0" err="1"/>
              <a:t>FormParam</a:t>
            </a:r>
            <a:r>
              <a:rPr dirty="0"/>
              <a:t> : extraire les valeurs des paramètres de formulaire</a:t>
            </a:r>
          </a:p>
          <a:p>
            <a:pPr lvl="1">
              <a:defRPr/>
            </a:pPr>
            <a:r>
              <a:rPr dirty="0"/>
              <a:t>@</a:t>
            </a:r>
            <a:r>
              <a:rPr dirty="0" err="1"/>
              <a:t>HeaderParam</a:t>
            </a:r>
            <a:r>
              <a:rPr dirty="0"/>
              <a:t> : extraire les paramètres de l’entête</a:t>
            </a:r>
          </a:p>
          <a:p>
            <a:pPr lvl="1">
              <a:defRPr/>
            </a:pPr>
            <a:r>
              <a:rPr dirty="0"/>
              <a:t>@</a:t>
            </a:r>
            <a:r>
              <a:rPr dirty="0" err="1"/>
              <a:t>CookieParam</a:t>
            </a:r>
            <a:r>
              <a:rPr dirty="0"/>
              <a:t> : extraire les paramètres des cookies</a:t>
            </a:r>
          </a:p>
          <a:p>
            <a:pPr lvl="1">
              <a:defRPr/>
            </a:pPr>
            <a:r>
              <a:rPr dirty="0"/>
              <a:t>@</a:t>
            </a:r>
            <a:r>
              <a:rPr dirty="0" err="1"/>
              <a:t>Context</a:t>
            </a:r>
            <a:r>
              <a:rPr dirty="0"/>
              <a:t> : extraire les informations liées aux ressources de contexte</a:t>
            </a:r>
          </a:p>
          <a:p>
            <a:pPr>
              <a:defRPr/>
            </a:pPr>
            <a:r>
              <a:rPr dirty="0"/>
              <a:t>Une valeur par défaut peut être spécifiée en utilisant l’annotation @</a:t>
            </a:r>
            <a:r>
              <a:rPr dirty="0" err="1"/>
              <a:t>DefaultValue</a:t>
            </a:r>
            <a:endParaRPr dirty="0"/>
          </a:p>
        </p:txBody>
      </p:sp>
    </p:spTree>
    <p:extLst>
      <p:ext uri="{BB962C8B-B14F-4D97-AF65-F5344CB8AC3E}">
        <p14:creationId xmlns:p14="http://schemas.microsoft.com/office/powerpoint/2010/main" val="23627146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re 1"/>
          <p:cNvSpPr>
            <a:spLocks noGrp="1"/>
          </p:cNvSpPr>
          <p:nvPr>
            <p:ph type="title"/>
          </p:nvPr>
        </p:nvSpPr>
        <p:spPr/>
        <p:txBody>
          <a:bodyPr/>
          <a:lstStyle/>
          <a:p>
            <a:r>
              <a:rPr altLang="fr-FR" dirty="0" err="1"/>
              <a:t>L’annotation</a:t>
            </a:r>
            <a:r>
              <a:rPr altLang="fr-FR" dirty="0"/>
              <a:t> @</a:t>
            </a:r>
            <a:r>
              <a:rPr altLang="fr-FR" dirty="0" err="1"/>
              <a:t>pathparam</a:t>
            </a:r>
            <a:endParaRPr altLang="fr-FR" dirty="0"/>
          </a:p>
        </p:txBody>
      </p:sp>
      <p:sp>
        <p:nvSpPr>
          <p:cNvPr id="3" name="Espace réservé du contenu 2"/>
          <p:cNvSpPr>
            <a:spLocks noGrp="1"/>
          </p:cNvSpPr>
          <p:nvPr>
            <p:ph sz="half" idx="1"/>
          </p:nvPr>
        </p:nvSpPr>
        <p:spPr>
          <a:xfrm>
            <a:off x="143384" y="1772816"/>
            <a:ext cx="8389056" cy="4749800"/>
          </a:xfrm>
        </p:spPr>
        <p:txBody>
          <a:bodyPr>
            <a:normAutofit/>
          </a:bodyPr>
          <a:lstStyle/>
          <a:p>
            <a:pPr>
              <a:defRPr/>
            </a:pPr>
            <a:r>
              <a:rPr dirty="0"/>
              <a:t>L’annotation @</a:t>
            </a:r>
            <a:r>
              <a:rPr dirty="0" err="1"/>
              <a:t>PathParam</a:t>
            </a:r>
            <a:r>
              <a:rPr dirty="0"/>
              <a:t> est utilisée pour extraire les valeurs des </a:t>
            </a:r>
            <a:r>
              <a:rPr dirty="0" err="1"/>
              <a:t>paramètres</a:t>
            </a:r>
            <a:r>
              <a:rPr dirty="0"/>
              <a:t> </a:t>
            </a:r>
            <a:r>
              <a:rPr dirty="0" err="1"/>
              <a:t>contenus</a:t>
            </a:r>
            <a:r>
              <a:rPr dirty="0"/>
              <a:t> dans les </a:t>
            </a:r>
            <a:r>
              <a:rPr b="1" dirty="0"/>
              <a:t>Template Parameters</a:t>
            </a:r>
          </a:p>
          <a:p>
            <a:pPr>
              <a:defRPr/>
            </a:pPr>
            <a:r>
              <a:rPr b="1" dirty="0"/>
              <a:t>Exemple :</a:t>
            </a:r>
            <a:endParaRPr dirty="0"/>
          </a:p>
        </p:txBody>
      </p:sp>
      <p:pic>
        <p:nvPicPr>
          <p:cNvPr id="79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123" y="3440051"/>
            <a:ext cx="6816212" cy="338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7527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p:txBody>
          <a:bodyPr/>
          <a:lstStyle/>
          <a:p>
            <a:r>
              <a:rPr altLang="fr-FR"/>
              <a:t>Services Web étendus </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0" y="1777236"/>
            <a:ext cx="7363860"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re 1"/>
          <p:cNvSpPr>
            <a:spLocks noGrp="1"/>
          </p:cNvSpPr>
          <p:nvPr>
            <p:ph type="title"/>
          </p:nvPr>
        </p:nvSpPr>
        <p:spPr/>
        <p:txBody>
          <a:bodyPr/>
          <a:lstStyle/>
          <a:p>
            <a:r>
              <a:rPr altLang="fr-FR" dirty="0" err="1"/>
              <a:t>L’annotation</a:t>
            </a:r>
            <a:r>
              <a:rPr altLang="fr-FR" dirty="0"/>
              <a:t> @</a:t>
            </a:r>
            <a:r>
              <a:rPr altLang="fr-FR" dirty="0" err="1"/>
              <a:t>queryparam</a:t>
            </a:r>
            <a:endParaRPr altLang="fr-FR" dirty="0"/>
          </a:p>
        </p:txBody>
      </p:sp>
      <p:sp>
        <p:nvSpPr>
          <p:cNvPr id="3" name="Espace réservé du contenu 2"/>
          <p:cNvSpPr>
            <a:spLocks noGrp="1"/>
          </p:cNvSpPr>
          <p:nvPr>
            <p:ph sz="half" idx="1"/>
          </p:nvPr>
        </p:nvSpPr>
        <p:spPr/>
        <p:txBody>
          <a:bodyPr>
            <a:normAutofit/>
          </a:bodyPr>
          <a:lstStyle/>
          <a:p>
            <a:pPr>
              <a:defRPr/>
            </a:pPr>
            <a:r>
              <a:rPr dirty="0"/>
              <a:t>L’annotation @</a:t>
            </a:r>
            <a:r>
              <a:rPr dirty="0" err="1"/>
              <a:t>QueryParam</a:t>
            </a:r>
            <a:r>
              <a:rPr dirty="0"/>
              <a:t> est utilisée pour extraire les valeurs des </a:t>
            </a:r>
            <a:r>
              <a:rPr dirty="0" err="1"/>
              <a:t>paramètres</a:t>
            </a:r>
            <a:r>
              <a:rPr dirty="0"/>
              <a:t> </a:t>
            </a:r>
            <a:r>
              <a:rPr dirty="0" err="1"/>
              <a:t>contenus</a:t>
            </a:r>
            <a:r>
              <a:rPr dirty="0"/>
              <a:t> d’une requête quelque soit son type de méthode HTTP</a:t>
            </a:r>
          </a:p>
          <a:p>
            <a:pPr>
              <a:defRPr/>
            </a:pPr>
            <a:r>
              <a:rPr dirty="0"/>
              <a:t>Exemple :</a:t>
            </a: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451068"/>
            <a:ext cx="755967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58454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re 1"/>
          <p:cNvSpPr>
            <a:spLocks noGrp="1"/>
          </p:cNvSpPr>
          <p:nvPr>
            <p:ph type="title"/>
          </p:nvPr>
        </p:nvSpPr>
        <p:spPr>
          <a:xfrm>
            <a:off x="388057" y="285750"/>
            <a:ext cx="7282742" cy="1320800"/>
          </a:xfrm>
        </p:spPr>
        <p:txBody>
          <a:bodyPr/>
          <a:lstStyle/>
          <a:p>
            <a:r>
              <a:rPr lang="vi-VN" altLang="fr-FR" dirty="0">
                <a:latin typeface="Arial" panose="020B0604020202020204" pitchFamily="34" charset="0"/>
                <a:cs typeface="Arial" panose="020B0604020202020204" pitchFamily="34" charset="0"/>
              </a:rPr>
              <a:t>Paramètres de requêtes : @FormParam</a:t>
            </a:r>
            <a:endParaRPr altLang="fr-FR" dirty="0">
              <a:latin typeface="Arial" panose="020B0604020202020204" pitchFamily="34" charset="0"/>
              <a:cs typeface="Arial" panose="020B0604020202020204" pitchFamily="34" charset="0"/>
            </a:endParaRPr>
          </a:p>
        </p:txBody>
      </p:sp>
      <p:sp>
        <p:nvSpPr>
          <p:cNvPr id="3" name="Espace réservé du contenu 2"/>
          <p:cNvSpPr>
            <a:spLocks noGrp="1"/>
          </p:cNvSpPr>
          <p:nvPr>
            <p:ph sz="half" idx="1"/>
          </p:nvPr>
        </p:nvSpPr>
        <p:spPr>
          <a:xfrm>
            <a:off x="107504" y="1879600"/>
            <a:ext cx="8856983" cy="2224087"/>
          </a:xfrm>
        </p:spPr>
        <p:txBody>
          <a:bodyPr>
            <a:normAutofit fontScale="92500" lnSpcReduction="10000"/>
          </a:bodyPr>
          <a:lstStyle/>
          <a:p>
            <a:pPr>
              <a:defRPr/>
            </a:pPr>
            <a:r>
              <a:rPr dirty="0"/>
              <a:t>L’annotation @</a:t>
            </a:r>
            <a:r>
              <a:rPr dirty="0" err="1"/>
              <a:t>FormParam</a:t>
            </a:r>
            <a:r>
              <a:rPr dirty="0"/>
              <a:t> est utilisée pour extraire les valeurs des </a:t>
            </a:r>
            <a:r>
              <a:rPr dirty="0" err="1"/>
              <a:t>paramètres</a:t>
            </a:r>
            <a:r>
              <a:rPr dirty="0"/>
              <a:t> </a:t>
            </a:r>
            <a:r>
              <a:rPr dirty="0" err="1"/>
              <a:t>contenus</a:t>
            </a:r>
            <a:r>
              <a:rPr dirty="0"/>
              <a:t> dans un formulaire</a:t>
            </a:r>
          </a:p>
          <a:p>
            <a:pPr>
              <a:defRPr/>
            </a:pPr>
            <a:r>
              <a:rPr dirty="0"/>
              <a:t>Le type de contenu doit être :</a:t>
            </a:r>
          </a:p>
          <a:p>
            <a:pPr lvl="1">
              <a:defRPr/>
            </a:pPr>
            <a:r>
              <a:rPr b="1" dirty="0"/>
              <a:t>application/x-www-</a:t>
            </a:r>
            <a:r>
              <a:rPr b="1" dirty="0" err="1"/>
              <a:t>form</a:t>
            </a:r>
            <a:r>
              <a:rPr b="1" dirty="0"/>
              <a:t>-</a:t>
            </a:r>
            <a:r>
              <a:rPr b="1" dirty="0" err="1"/>
              <a:t>urlencoded</a:t>
            </a:r>
            <a:endParaRPr b="1" dirty="0"/>
          </a:p>
          <a:p>
            <a:pPr>
              <a:defRPr/>
            </a:pPr>
            <a:r>
              <a:rPr dirty="0"/>
              <a:t>Cette annotation est très utile pour extraire les informations d’une requête POST d’un formulaire HTML</a:t>
            </a:r>
          </a:p>
        </p:txBody>
      </p:sp>
      <p:pic>
        <p:nvPicPr>
          <p:cNvPr id="819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103687"/>
            <a:ext cx="7216775" cy="275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65516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Paramètres de requêtes : @Headerparam</a:t>
            </a:r>
            <a:endParaRPr altLang="fr-FR" dirty="0">
              <a:latin typeface="Arial" panose="020B0604020202020204" pitchFamily="34" charset="0"/>
              <a:cs typeface="Arial" panose="020B0604020202020204" pitchFamily="34" charset="0"/>
            </a:endParaRPr>
          </a:p>
        </p:txBody>
      </p:sp>
      <p:sp>
        <p:nvSpPr>
          <p:cNvPr id="3" name="Espace réservé du contenu 2"/>
          <p:cNvSpPr>
            <a:spLocks noGrp="1"/>
          </p:cNvSpPr>
          <p:nvPr>
            <p:ph sz="half" idx="1"/>
          </p:nvPr>
        </p:nvSpPr>
        <p:spPr/>
        <p:txBody>
          <a:bodyPr>
            <a:normAutofit/>
          </a:bodyPr>
          <a:lstStyle/>
          <a:p>
            <a:pPr>
              <a:defRPr/>
            </a:pPr>
            <a:r>
              <a:rPr dirty="0"/>
              <a:t>L’annotation @</a:t>
            </a:r>
            <a:r>
              <a:rPr dirty="0" err="1"/>
              <a:t>HeaderParam</a:t>
            </a:r>
            <a:r>
              <a:rPr dirty="0"/>
              <a:t> est utilisée pour extraire les valeurs des paramètres contenues dans l’</a:t>
            </a:r>
            <a:r>
              <a:rPr dirty="0" err="1"/>
              <a:t>entête</a:t>
            </a:r>
            <a:r>
              <a:rPr dirty="0"/>
              <a:t> d’une requête</a:t>
            </a:r>
          </a:p>
          <a:p>
            <a:pPr>
              <a:defRPr/>
            </a:pPr>
            <a:r>
              <a:rPr dirty="0"/>
              <a:t>Exemple :</a:t>
            </a:r>
          </a:p>
        </p:txBody>
      </p:sp>
      <p:pic>
        <p:nvPicPr>
          <p:cNvPr id="829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6" y="3692351"/>
            <a:ext cx="7110413" cy="312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0694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re 1"/>
          <p:cNvSpPr>
            <a:spLocks noGrp="1"/>
          </p:cNvSpPr>
          <p:nvPr>
            <p:ph type="title"/>
          </p:nvPr>
        </p:nvSpPr>
        <p:spPr/>
        <p:txBody>
          <a:bodyPr/>
          <a:lstStyle/>
          <a:p>
            <a:r>
              <a:rPr altLang="fr-FR" dirty="0" err="1"/>
              <a:t>Paramètres</a:t>
            </a:r>
            <a:r>
              <a:rPr altLang="fr-FR" dirty="0"/>
              <a:t> de </a:t>
            </a:r>
            <a:r>
              <a:rPr altLang="fr-FR" dirty="0" err="1"/>
              <a:t>requêtes</a:t>
            </a:r>
            <a:r>
              <a:rPr altLang="fr-FR" dirty="0"/>
              <a:t> : @Context</a:t>
            </a:r>
          </a:p>
        </p:txBody>
      </p:sp>
      <p:sp>
        <p:nvSpPr>
          <p:cNvPr id="3" name="Espace réservé du contenu 2"/>
          <p:cNvSpPr>
            <a:spLocks noGrp="1"/>
          </p:cNvSpPr>
          <p:nvPr>
            <p:ph sz="half" idx="1"/>
          </p:nvPr>
        </p:nvSpPr>
        <p:spPr/>
        <p:txBody>
          <a:bodyPr>
            <a:normAutofit/>
          </a:bodyPr>
          <a:lstStyle/>
          <a:p>
            <a:pPr>
              <a:defRPr/>
            </a:pPr>
            <a:r>
              <a:rPr dirty="0"/>
              <a:t>L’annotation @</a:t>
            </a:r>
            <a:r>
              <a:rPr dirty="0" err="1"/>
              <a:t>Context</a:t>
            </a:r>
            <a:r>
              <a:rPr dirty="0"/>
              <a:t> permet d’injecter des objets liés au contexte de l’application</a:t>
            </a:r>
          </a:p>
          <a:p>
            <a:pPr>
              <a:defRPr/>
            </a:pPr>
            <a:r>
              <a:rPr dirty="0"/>
              <a:t>Les types d’objets supportés sont les suivants :</a:t>
            </a:r>
          </a:p>
          <a:p>
            <a:pPr lvl="1">
              <a:defRPr/>
            </a:pPr>
            <a:r>
              <a:rPr b="1" dirty="0" err="1"/>
              <a:t>UriInfo</a:t>
            </a:r>
            <a:r>
              <a:rPr b="1" dirty="0"/>
              <a:t> </a:t>
            </a:r>
            <a:r>
              <a:rPr dirty="0"/>
              <a:t>: informations liées aux </a:t>
            </a:r>
            <a:r>
              <a:rPr dirty="0" err="1"/>
              <a:t>URIs</a:t>
            </a:r>
            <a:endParaRPr dirty="0"/>
          </a:p>
          <a:p>
            <a:pPr lvl="1">
              <a:defRPr/>
            </a:pPr>
            <a:r>
              <a:rPr b="1" dirty="0" err="1"/>
              <a:t>Request</a:t>
            </a:r>
            <a:r>
              <a:rPr b="1" dirty="0"/>
              <a:t> </a:t>
            </a:r>
            <a:r>
              <a:rPr dirty="0"/>
              <a:t>: informations liées au traitement de la requête</a:t>
            </a:r>
          </a:p>
          <a:p>
            <a:pPr lvl="1">
              <a:defRPr/>
            </a:pPr>
            <a:r>
              <a:rPr b="1" dirty="0" err="1"/>
              <a:t>HttpHeaders</a:t>
            </a:r>
            <a:r>
              <a:rPr b="1" dirty="0"/>
              <a:t> </a:t>
            </a:r>
            <a:r>
              <a:rPr dirty="0"/>
              <a:t>: informations liées à l’</a:t>
            </a:r>
            <a:r>
              <a:rPr dirty="0" err="1"/>
              <a:t>entête</a:t>
            </a:r>
            <a:endParaRPr dirty="0"/>
          </a:p>
          <a:p>
            <a:pPr lvl="1">
              <a:defRPr/>
            </a:pPr>
            <a:r>
              <a:rPr b="1" dirty="0" err="1"/>
              <a:t>SecurityContext</a:t>
            </a:r>
            <a:r>
              <a:rPr b="1" dirty="0"/>
              <a:t> </a:t>
            </a:r>
            <a:r>
              <a:rPr dirty="0"/>
              <a:t>: informations liées à la sécurité</a:t>
            </a:r>
          </a:p>
          <a:p>
            <a:pPr>
              <a:defRPr/>
            </a:pPr>
            <a:r>
              <a:rPr dirty="0"/>
              <a:t>Certains de ces objets permettent d’obtenir les mêmes informations que les précédentes annotations liées aux paramètres</a:t>
            </a:r>
          </a:p>
        </p:txBody>
      </p:sp>
    </p:spTree>
    <p:extLst>
      <p:ext uri="{BB962C8B-B14F-4D97-AF65-F5344CB8AC3E}">
        <p14:creationId xmlns:p14="http://schemas.microsoft.com/office/powerpoint/2010/main" val="37365581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re 1"/>
          <p:cNvSpPr>
            <a:spLocks noGrp="1"/>
          </p:cNvSpPr>
          <p:nvPr>
            <p:ph type="title"/>
          </p:nvPr>
        </p:nvSpPr>
        <p:spPr/>
        <p:txBody>
          <a:bodyPr/>
          <a:lstStyle/>
          <a:p>
            <a:r>
              <a:rPr lang="vi-VN" altLang="fr-FR" dirty="0"/>
              <a:t>Paramètres de requêtes :</a:t>
            </a:r>
            <a:br>
              <a:rPr lang="vi-VN" altLang="fr-FR" dirty="0"/>
            </a:br>
            <a:r>
              <a:rPr altLang="fr-FR" dirty="0"/>
              <a:t>@Context / </a:t>
            </a:r>
            <a:r>
              <a:rPr altLang="fr-FR" dirty="0" err="1"/>
              <a:t>UriInfo</a:t>
            </a:r>
            <a:endParaRPr altLang="fr-FR" dirty="0"/>
          </a:p>
        </p:txBody>
      </p:sp>
      <p:sp>
        <p:nvSpPr>
          <p:cNvPr id="3" name="Espace réservé du contenu 2"/>
          <p:cNvSpPr>
            <a:spLocks noGrp="1"/>
          </p:cNvSpPr>
          <p:nvPr>
            <p:ph sz="half" idx="1"/>
          </p:nvPr>
        </p:nvSpPr>
        <p:spPr/>
        <p:txBody>
          <a:bodyPr>
            <a:normAutofit fontScale="92500"/>
          </a:bodyPr>
          <a:lstStyle/>
          <a:p>
            <a:pPr>
              <a:defRPr/>
            </a:pPr>
            <a:r>
              <a:rPr dirty="0"/>
              <a:t> Un objet de type </a:t>
            </a:r>
            <a:r>
              <a:rPr dirty="0" err="1"/>
              <a:t>UriInfo</a:t>
            </a:r>
            <a:r>
              <a:rPr dirty="0"/>
              <a:t> permet d’extraire les informations « brutes » d’une requête HTTP</a:t>
            </a:r>
          </a:p>
          <a:p>
            <a:pPr>
              <a:defRPr/>
            </a:pPr>
            <a:r>
              <a:rPr dirty="0"/>
              <a:t>Les principales méthodes sont les suivantes :</a:t>
            </a:r>
          </a:p>
          <a:p>
            <a:pPr lvl="1">
              <a:defRPr/>
            </a:pPr>
            <a:r>
              <a:rPr b="1" dirty="0"/>
              <a:t>String </a:t>
            </a:r>
            <a:r>
              <a:rPr b="1" dirty="0" err="1"/>
              <a:t>getPath</a:t>
            </a:r>
            <a:r>
              <a:rPr b="1" dirty="0"/>
              <a:t>() </a:t>
            </a:r>
            <a:r>
              <a:rPr dirty="0"/>
              <a:t>: chemin relatif de la requête</a:t>
            </a:r>
          </a:p>
          <a:p>
            <a:pPr lvl="1">
              <a:defRPr/>
            </a:pPr>
            <a:r>
              <a:rPr b="1" dirty="0" err="1"/>
              <a:t>MultivaluedMap</a:t>
            </a:r>
            <a:r>
              <a:rPr b="1" dirty="0"/>
              <a:t>&lt;String, String&gt; </a:t>
            </a:r>
            <a:r>
              <a:rPr b="1" dirty="0" err="1"/>
              <a:t>getPathParameters</a:t>
            </a:r>
            <a:r>
              <a:rPr b="1" dirty="0"/>
              <a:t>() </a:t>
            </a:r>
            <a:r>
              <a:rPr dirty="0"/>
              <a:t>: valeurs des paramètres de la </a:t>
            </a:r>
            <a:r>
              <a:rPr dirty="0" err="1"/>
              <a:t>requête</a:t>
            </a:r>
            <a:r>
              <a:rPr dirty="0"/>
              <a:t> </a:t>
            </a:r>
            <a:r>
              <a:rPr dirty="0" err="1"/>
              <a:t>contenus</a:t>
            </a:r>
            <a:r>
              <a:rPr dirty="0"/>
              <a:t> dans Template Parameters</a:t>
            </a:r>
          </a:p>
          <a:p>
            <a:pPr lvl="1">
              <a:defRPr/>
            </a:pPr>
            <a:r>
              <a:rPr b="1" dirty="0" err="1"/>
              <a:t>MultivaluedMap</a:t>
            </a:r>
            <a:r>
              <a:rPr b="1" dirty="0"/>
              <a:t>&lt;String, String&gt; </a:t>
            </a:r>
            <a:r>
              <a:rPr b="1" dirty="0" err="1"/>
              <a:t>getQueryParameters</a:t>
            </a:r>
            <a:r>
              <a:rPr b="1" dirty="0"/>
              <a:t>() </a:t>
            </a:r>
            <a:r>
              <a:rPr dirty="0"/>
              <a:t>: valeurs des paramètres de la requête</a:t>
            </a:r>
          </a:p>
          <a:p>
            <a:pPr lvl="1">
              <a:defRPr/>
            </a:pPr>
            <a:r>
              <a:rPr b="1" dirty="0"/>
              <a:t>URI </a:t>
            </a:r>
            <a:r>
              <a:rPr b="1" dirty="0" err="1"/>
              <a:t>getBaseUri</a:t>
            </a:r>
            <a:r>
              <a:rPr b="1" dirty="0"/>
              <a:t>() </a:t>
            </a:r>
            <a:r>
              <a:rPr dirty="0"/>
              <a:t>: chemin de l’application</a:t>
            </a:r>
          </a:p>
          <a:p>
            <a:pPr lvl="1">
              <a:defRPr/>
            </a:pPr>
            <a:r>
              <a:rPr lang="de-DE" b="1" dirty="0"/>
              <a:t>URI </a:t>
            </a:r>
            <a:r>
              <a:rPr lang="de-DE" b="1" dirty="0" err="1"/>
              <a:t>getAbsolutePath</a:t>
            </a:r>
            <a:r>
              <a:rPr lang="de-DE" b="1" dirty="0"/>
              <a:t>() </a:t>
            </a:r>
            <a:r>
              <a:rPr lang="de-DE" dirty="0"/>
              <a:t>: </a:t>
            </a:r>
            <a:r>
              <a:rPr lang="de-DE" dirty="0" err="1"/>
              <a:t>chemin</a:t>
            </a:r>
            <a:r>
              <a:rPr lang="de-DE" dirty="0"/>
              <a:t> </a:t>
            </a:r>
            <a:r>
              <a:rPr lang="de-DE" dirty="0" err="1"/>
              <a:t>absolu</a:t>
            </a:r>
            <a:r>
              <a:rPr lang="de-DE" dirty="0"/>
              <a:t> (</a:t>
            </a:r>
            <a:r>
              <a:rPr lang="de-DE" dirty="0" err="1"/>
              <a:t>base</a:t>
            </a:r>
            <a:r>
              <a:rPr lang="de-DE" dirty="0"/>
              <a:t> + </a:t>
            </a:r>
            <a:r>
              <a:rPr dirty="0"/>
              <a:t>chemins)</a:t>
            </a:r>
          </a:p>
          <a:p>
            <a:pPr lvl="1">
              <a:defRPr/>
            </a:pPr>
            <a:r>
              <a:rPr b="1" dirty="0"/>
              <a:t>URI </a:t>
            </a:r>
            <a:r>
              <a:rPr b="1" dirty="0" err="1"/>
              <a:t>getRequestUri</a:t>
            </a:r>
            <a:r>
              <a:rPr b="1" dirty="0"/>
              <a:t>() </a:t>
            </a:r>
            <a:r>
              <a:rPr dirty="0"/>
              <a:t>: chemin absolu incluant les paramètres</a:t>
            </a:r>
          </a:p>
        </p:txBody>
      </p:sp>
    </p:spTree>
    <p:extLst>
      <p:ext uri="{BB962C8B-B14F-4D97-AF65-F5344CB8AC3E}">
        <p14:creationId xmlns:p14="http://schemas.microsoft.com/office/powerpoint/2010/main" val="20890533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Paramètres de</a:t>
            </a:r>
            <a:r>
              <a:rPr lang="fr-FR" altLang="fr-FR" dirty="0">
                <a:latin typeface="Arial" panose="020B0604020202020204" pitchFamily="34" charset="0"/>
                <a:cs typeface="Arial" panose="020B0604020202020204" pitchFamily="34" charset="0"/>
              </a:rPr>
              <a:t> requêtes: </a:t>
            </a:r>
            <a:r>
              <a:rPr lang="vi-VN" altLang="fr-FR" dirty="0">
                <a:latin typeface="Arial" panose="020B0604020202020204" pitchFamily="34" charset="0"/>
                <a:cs typeface="Arial" panose="020B0604020202020204" pitchFamily="34" charset="0"/>
              </a:rPr>
              <a:t>@Context / UriInfo</a:t>
            </a:r>
            <a:endParaRPr altLang="fr-FR" dirty="0">
              <a:latin typeface="Arial" panose="020B0604020202020204" pitchFamily="34" charset="0"/>
              <a:cs typeface="Arial" panose="020B0604020202020204" pitchFamily="34" charset="0"/>
            </a:endParaRPr>
          </a:p>
        </p:txBody>
      </p:sp>
      <p:sp>
        <p:nvSpPr>
          <p:cNvPr id="86019" name="Espace réservé du contenu 2"/>
          <p:cNvSpPr>
            <a:spLocks noGrp="1"/>
          </p:cNvSpPr>
          <p:nvPr>
            <p:ph sz="half" idx="1"/>
          </p:nvPr>
        </p:nvSpPr>
        <p:spPr/>
        <p:txBody>
          <a:bodyPr/>
          <a:lstStyle/>
          <a:p>
            <a:endParaRPr altLang="fr-FR"/>
          </a:p>
          <a:p>
            <a:endParaRPr altLang="fr-F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3" y="1916832"/>
            <a:ext cx="7585075" cy="4837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64738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Paramètres de requêtes</a:t>
            </a:r>
            <a:r>
              <a:rPr lang="fr-FR" altLang="fr-FR" dirty="0">
                <a:latin typeface="Arial" panose="020B0604020202020204" pitchFamily="34" charset="0"/>
                <a:cs typeface="Arial" panose="020B0604020202020204" pitchFamily="34" charset="0"/>
              </a:rPr>
              <a:t>:</a:t>
            </a:r>
            <a:r>
              <a:rPr lang="vi-VN" altLang="fr-FR" dirty="0">
                <a:latin typeface="Arial" panose="020B0604020202020204" pitchFamily="34" charset="0"/>
                <a:cs typeface="Arial" panose="020B0604020202020204" pitchFamily="34" charset="0"/>
              </a:rPr>
              <a:t> @Context / UriInfo</a:t>
            </a:r>
            <a:endParaRPr altLang="fr-FR" dirty="0">
              <a:latin typeface="Arial" panose="020B0604020202020204" pitchFamily="34" charset="0"/>
              <a:cs typeface="Arial" panose="020B0604020202020204" pitchFamily="34" charset="0"/>
            </a:endParaRPr>
          </a:p>
        </p:txBody>
      </p:sp>
      <p:pic>
        <p:nvPicPr>
          <p:cNvPr id="870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9" y="1837531"/>
            <a:ext cx="72866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56946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re 1"/>
          <p:cNvSpPr>
            <a:spLocks noGrp="1"/>
          </p:cNvSpPr>
          <p:nvPr>
            <p:ph type="title"/>
          </p:nvPr>
        </p:nvSpPr>
        <p:spPr/>
        <p:txBody>
          <a:bodyPr/>
          <a:lstStyle/>
          <a:p>
            <a:r>
              <a:rPr lang="vi-VN" altLang="fr-FR" dirty="0"/>
              <a:t>Paramètres de requêtes :</a:t>
            </a:r>
            <a:br>
              <a:rPr lang="vi-VN" altLang="fr-FR" dirty="0"/>
            </a:br>
            <a:r>
              <a:rPr altLang="fr-FR" dirty="0"/>
              <a:t>@Context / </a:t>
            </a:r>
            <a:r>
              <a:rPr altLang="fr-FR" dirty="0" err="1"/>
              <a:t>HttpHeaders</a:t>
            </a:r>
            <a:endParaRPr altLang="fr-FR" dirty="0"/>
          </a:p>
        </p:txBody>
      </p:sp>
      <p:sp>
        <p:nvSpPr>
          <p:cNvPr id="3" name="Espace réservé du contenu 2"/>
          <p:cNvSpPr>
            <a:spLocks noGrp="1"/>
          </p:cNvSpPr>
          <p:nvPr>
            <p:ph sz="half" idx="1"/>
          </p:nvPr>
        </p:nvSpPr>
        <p:spPr/>
        <p:txBody>
          <a:bodyPr>
            <a:normAutofit lnSpcReduction="10000"/>
          </a:bodyPr>
          <a:lstStyle/>
          <a:p>
            <a:pPr>
              <a:defRPr/>
            </a:pPr>
            <a:r>
              <a:rPr dirty="0"/>
              <a:t>Un objet de type </a:t>
            </a:r>
            <a:r>
              <a:rPr dirty="0" err="1"/>
              <a:t>HttpHeader</a:t>
            </a:r>
            <a:r>
              <a:rPr dirty="0"/>
              <a:t> permet d’extraire les informations contenues dans l’</a:t>
            </a:r>
            <a:r>
              <a:rPr dirty="0" err="1"/>
              <a:t>entête</a:t>
            </a:r>
            <a:r>
              <a:rPr dirty="0"/>
              <a:t> d’une requête</a:t>
            </a:r>
          </a:p>
          <a:p>
            <a:pPr>
              <a:defRPr/>
            </a:pPr>
            <a:r>
              <a:rPr dirty="0"/>
              <a:t>Les principales méthodes sont les suivantes:</a:t>
            </a:r>
          </a:p>
          <a:p>
            <a:pPr lvl="1">
              <a:defRPr/>
            </a:pPr>
            <a:r>
              <a:rPr dirty="0" err="1"/>
              <a:t>Map</a:t>
            </a:r>
            <a:r>
              <a:rPr dirty="0"/>
              <a:t>&lt;String, Cookie&gt; </a:t>
            </a:r>
            <a:r>
              <a:rPr dirty="0" err="1"/>
              <a:t>getCookies</a:t>
            </a:r>
            <a:r>
              <a:rPr dirty="0"/>
              <a:t>() : les cookies de la requête</a:t>
            </a:r>
          </a:p>
          <a:p>
            <a:pPr lvl="1">
              <a:defRPr/>
            </a:pPr>
            <a:r>
              <a:rPr dirty="0"/>
              <a:t>Locale </a:t>
            </a:r>
            <a:r>
              <a:rPr dirty="0" err="1"/>
              <a:t>getLanguage</a:t>
            </a:r>
            <a:r>
              <a:rPr dirty="0"/>
              <a:t>() : le langue de la requête </a:t>
            </a:r>
            <a:r>
              <a:rPr dirty="0" err="1"/>
              <a:t>MultivaluedMap</a:t>
            </a:r>
            <a:r>
              <a:rPr dirty="0"/>
              <a:t>&lt;String, String&gt; </a:t>
            </a:r>
            <a:r>
              <a:rPr dirty="0" err="1"/>
              <a:t>getRequestHeaders</a:t>
            </a:r>
            <a:r>
              <a:rPr dirty="0"/>
              <a:t>() :</a:t>
            </a:r>
          </a:p>
          <a:p>
            <a:pPr lvl="1">
              <a:defRPr/>
            </a:pPr>
            <a:r>
              <a:rPr dirty="0"/>
              <a:t>valeurs des paramètres de l’entête de la requête</a:t>
            </a:r>
          </a:p>
          <a:p>
            <a:pPr lvl="1">
              <a:defRPr/>
            </a:pPr>
            <a:r>
              <a:rPr dirty="0" err="1"/>
              <a:t>MediaType</a:t>
            </a:r>
            <a:r>
              <a:rPr dirty="0"/>
              <a:t> </a:t>
            </a:r>
            <a:r>
              <a:rPr dirty="0" err="1"/>
              <a:t>getMediaType</a:t>
            </a:r>
            <a:r>
              <a:rPr dirty="0"/>
              <a:t>() : le type MIME de la requête</a:t>
            </a:r>
          </a:p>
          <a:p>
            <a:pPr>
              <a:defRPr/>
            </a:pPr>
            <a:r>
              <a:rPr dirty="0"/>
              <a:t>A noter que ces méthodes permettent d’obtenir le même </a:t>
            </a:r>
            <a:r>
              <a:rPr dirty="0" err="1"/>
              <a:t>résultat</a:t>
            </a:r>
            <a:r>
              <a:rPr dirty="0"/>
              <a:t> que les annotations @</a:t>
            </a:r>
            <a:r>
              <a:rPr dirty="0" err="1"/>
              <a:t>HeaderParam</a:t>
            </a:r>
            <a:r>
              <a:rPr dirty="0"/>
              <a:t> et @</a:t>
            </a:r>
            <a:r>
              <a:rPr dirty="0" err="1"/>
              <a:t>CookieParam</a:t>
            </a:r>
            <a:endParaRPr dirty="0"/>
          </a:p>
        </p:txBody>
      </p:sp>
    </p:spTree>
    <p:extLst>
      <p:ext uri="{BB962C8B-B14F-4D97-AF65-F5344CB8AC3E}">
        <p14:creationId xmlns:p14="http://schemas.microsoft.com/office/powerpoint/2010/main" val="2274309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p:txBody>
          <a:bodyPr/>
          <a:lstStyle/>
          <a:p>
            <a:r>
              <a:rPr lang="vi-VN" altLang="fr-FR" dirty="0"/>
              <a:t>Paramètres de requêtes :</a:t>
            </a:r>
            <a:br>
              <a:rPr lang="vi-VN" altLang="fr-FR" dirty="0"/>
            </a:br>
            <a:r>
              <a:rPr altLang="fr-FR" dirty="0"/>
              <a:t>@Context / </a:t>
            </a:r>
            <a:r>
              <a:rPr altLang="fr-FR" dirty="0" err="1"/>
              <a:t>HttpHeaders</a:t>
            </a:r>
            <a:endParaRPr altLang="fr-FR" dirty="0"/>
          </a:p>
        </p:txBody>
      </p:sp>
      <p:pic>
        <p:nvPicPr>
          <p:cNvPr id="890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9" y="1774739"/>
            <a:ext cx="7561263" cy="5094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3943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Représentations :</a:t>
            </a:r>
            <a:br>
              <a:rPr lang="vi-VN" altLang="fr-FR" dirty="0">
                <a:latin typeface="Calibri" panose="020F0502020204030204" pitchFamily="34" charset="0"/>
              </a:rPr>
            </a:br>
            <a:r>
              <a:rPr altLang="fr-FR" dirty="0"/>
              <a:t>@Consumes, @Produces</a:t>
            </a:r>
          </a:p>
        </p:txBody>
      </p:sp>
      <p:sp>
        <p:nvSpPr>
          <p:cNvPr id="3" name="Espace réservé du contenu 2"/>
          <p:cNvSpPr>
            <a:spLocks noGrp="1"/>
          </p:cNvSpPr>
          <p:nvPr>
            <p:ph sz="half" idx="1"/>
          </p:nvPr>
        </p:nvSpPr>
        <p:spPr/>
        <p:txBody>
          <a:bodyPr>
            <a:normAutofit fontScale="92500" lnSpcReduction="20000"/>
          </a:bodyPr>
          <a:lstStyle/>
          <a:p>
            <a:pPr>
              <a:defRPr/>
            </a:pPr>
            <a:r>
              <a:rPr dirty="0"/>
              <a:t>L’annotation @Consumes est utilisée pour spécifier le ou les types MIME qu’une méthode d’une ressource peut accepter</a:t>
            </a:r>
          </a:p>
          <a:p>
            <a:pPr>
              <a:defRPr/>
            </a:pPr>
            <a:r>
              <a:rPr dirty="0"/>
              <a:t>L’annotation @Producer est utilisée pour spécifier le ou les types MIME qu’une méthode d’une ressource peut produire</a:t>
            </a:r>
          </a:p>
          <a:p>
            <a:pPr>
              <a:defRPr/>
            </a:pPr>
            <a:r>
              <a:rPr dirty="0"/>
              <a:t>Possibilité de définir un ou plusieurs types MIME</a:t>
            </a:r>
          </a:p>
          <a:p>
            <a:pPr>
              <a:defRPr/>
            </a:pPr>
            <a:r>
              <a:rPr dirty="0"/>
              <a:t>Ces annotations peuvent être portées sur une classe ou </a:t>
            </a:r>
            <a:r>
              <a:rPr lang="vi-VN" dirty="0">
                <a:latin typeface="Arial" panose="020B0604020202020204" pitchFamily="34" charset="0"/>
                <a:cs typeface="Arial" panose="020B0604020202020204" pitchFamily="34" charset="0"/>
              </a:rPr>
              <a:t>sur une méthode</a:t>
            </a:r>
          </a:p>
          <a:p>
            <a:pPr>
              <a:defRPr/>
            </a:pPr>
            <a:r>
              <a:rPr dirty="0"/>
              <a:t>L’annotation sur la méthode surcharge celle de la classe</a:t>
            </a:r>
          </a:p>
          <a:p>
            <a:pPr>
              <a:defRPr/>
            </a:pPr>
            <a:r>
              <a:rPr dirty="0"/>
              <a:t>Si ces annotations ne sont pas utilisées tous types MIME pourront être acceptés ou produits</a:t>
            </a:r>
          </a:p>
          <a:p>
            <a:pPr>
              <a:defRPr/>
            </a:pPr>
            <a:r>
              <a:rPr dirty="0"/>
              <a:t>La liste des constantes des différents type MIME est disponible dans la classe </a:t>
            </a:r>
            <a:r>
              <a:rPr b="1" dirty="0" err="1"/>
              <a:t>MediaType</a:t>
            </a:r>
            <a:endParaRPr dirty="0"/>
          </a:p>
        </p:txBody>
      </p:sp>
    </p:spTree>
    <p:extLst>
      <p:ext uri="{BB962C8B-B14F-4D97-AF65-F5344CB8AC3E}">
        <p14:creationId xmlns:p14="http://schemas.microsoft.com/office/powerpoint/2010/main" val="54418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p:txBody>
          <a:bodyPr/>
          <a:lstStyle/>
          <a:p>
            <a:r>
              <a:rPr altLang="fr-FR"/>
              <a:t>Services Web étendus</a:t>
            </a:r>
          </a:p>
        </p:txBody>
      </p:sp>
      <p:sp>
        <p:nvSpPr>
          <p:cNvPr id="36867" name="Espace réservé du contenu 2"/>
          <p:cNvSpPr>
            <a:spLocks noGrp="1"/>
          </p:cNvSpPr>
          <p:nvPr>
            <p:ph sz="half" idx="1"/>
          </p:nvPr>
        </p:nvSpPr>
        <p:spPr>
          <a:xfrm>
            <a:off x="179512" y="1879600"/>
            <a:ext cx="8784976" cy="4749800"/>
          </a:xfrm>
        </p:spPr>
        <p:txBody>
          <a:bodyPr/>
          <a:lstStyle/>
          <a:p>
            <a:r>
              <a:rPr altLang="fr-FR" sz="2800" dirty="0"/>
              <a:t>Pile des standards pour les Services Web </a:t>
            </a:r>
            <a:r>
              <a:rPr altLang="fr-FR" sz="2800" dirty="0" err="1"/>
              <a:t>étendus</a:t>
            </a:r>
            <a:endParaRPr altLang="fr-FR" sz="2800" dirty="0"/>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64" y="2420888"/>
            <a:ext cx="7219272" cy="41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Représentations :</a:t>
            </a:r>
            <a:br>
              <a:rPr lang="vi-VN" altLang="fr-FR" dirty="0">
                <a:latin typeface="Calibri" panose="020F0502020204030204" pitchFamily="34" charset="0"/>
              </a:rPr>
            </a:br>
            <a:r>
              <a:rPr altLang="fr-FR" dirty="0"/>
              <a:t>@Consumes, @Produces</a:t>
            </a:r>
          </a:p>
        </p:txBody>
      </p:sp>
      <p:pic>
        <p:nvPicPr>
          <p:cNvPr id="911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6" y="1557345"/>
            <a:ext cx="7612063"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4804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Représentations :</a:t>
            </a:r>
            <a:br>
              <a:rPr lang="vi-VN" altLang="fr-FR" dirty="0">
                <a:latin typeface="Calibri" panose="020F0502020204030204" pitchFamily="34" charset="0"/>
              </a:rPr>
            </a:br>
            <a:r>
              <a:rPr altLang="fr-FR" dirty="0"/>
              <a:t>@Consumes, @Produces</a:t>
            </a:r>
          </a:p>
        </p:txBody>
      </p:sp>
      <p:pic>
        <p:nvPicPr>
          <p:cNvPr id="921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31" y="1568450"/>
            <a:ext cx="7272338" cy="528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85302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Représentations :</a:t>
            </a:r>
            <a:br>
              <a:rPr lang="vi-VN" altLang="fr-FR" dirty="0">
                <a:latin typeface="Calibri" panose="020F0502020204030204" pitchFamily="34" charset="0"/>
              </a:rPr>
            </a:br>
            <a:r>
              <a:rPr altLang="fr-FR" dirty="0"/>
              <a:t>@Consumes, @Produces</a:t>
            </a:r>
          </a:p>
        </p:txBody>
      </p:sp>
      <p:sp>
        <p:nvSpPr>
          <p:cNvPr id="93187" name="Espace réservé du contenu 2"/>
          <p:cNvSpPr>
            <a:spLocks noGrp="1"/>
          </p:cNvSpPr>
          <p:nvPr>
            <p:ph sz="half" idx="1"/>
          </p:nvPr>
        </p:nvSpPr>
        <p:spPr/>
        <p:txBody>
          <a:bodyPr/>
          <a:lstStyle/>
          <a:p>
            <a:r>
              <a:rPr altLang="fr-FR"/>
              <a:t>Accès au service avec un browser</a:t>
            </a:r>
          </a:p>
        </p:txBody>
      </p:sp>
      <p:pic>
        <p:nvPicPr>
          <p:cNvPr id="931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37" y="2277764"/>
            <a:ext cx="7509327" cy="42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23035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re 1"/>
          <p:cNvSpPr>
            <a:spLocks noGrp="1"/>
          </p:cNvSpPr>
          <p:nvPr>
            <p:ph type="title"/>
          </p:nvPr>
        </p:nvSpPr>
        <p:spPr/>
        <p:txBody>
          <a:bodyPr/>
          <a:lstStyle/>
          <a:p>
            <a:r>
              <a:rPr lang="vi-VN" altLang="fr-FR" dirty="0">
                <a:latin typeface="Arial" panose="020B0604020202020204" pitchFamily="34" charset="0"/>
                <a:cs typeface="Arial" panose="020B0604020202020204" pitchFamily="34" charset="0"/>
              </a:rPr>
              <a:t>Représentations :</a:t>
            </a:r>
            <a:br>
              <a:rPr lang="vi-VN" altLang="fr-FR" dirty="0">
                <a:latin typeface="Calibri" panose="020F0502020204030204" pitchFamily="34" charset="0"/>
              </a:rPr>
            </a:br>
            <a:r>
              <a:rPr altLang="fr-FR" dirty="0"/>
              <a:t>@Consumes, @Produces</a:t>
            </a:r>
          </a:p>
        </p:txBody>
      </p:sp>
      <p:sp>
        <p:nvSpPr>
          <p:cNvPr id="3" name="Espace réservé du contenu 2"/>
          <p:cNvSpPr>
            <a:spLocks noGrp="1"/>
          </p:cNvSpPr>
          <p:nvPr>
            <p:ph sz="half" idx="1"/>
          </p:nvPr>
        </p:nvSpPr>
        <p:spPr/>
        <p:txBody>
          <a:bodyPr/>
          <a:lstStyle/>
          <a:p>
            <a:pPr>
              <a:defRPr/>
            </a:pPr>
            <a:r>
              <a:rPr dirty="0"/>
              <a:t>Accès au service avec un browser</a:t>
            </a:r>
          </a:p>
          <a:p>
            <a:pPr marL="0" indent="0">
              <a:buFont typeface="Arial" panose="020B0604020202020204" pitchFamily="34" charset="0"/>
              <a:buNone/>
              <a:defRPr/>
            </a:pPr>
            <a:endParaRPr dirty="0"/>
          </a:p>
        </p:txBody>
      </p:sp>
      <p:pic>
        <p:nvPicPr>
          <p:cNvPr id="942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9" y="2565400"/>
            <a:ext cx="7189787" cy="3240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45107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re 1"/>
          <p:cNvSpPr>
            <a:spLocks noGrp="1"/>
          </p:cNvSpPr>
          <p:nvPr>
            <p:ph type="title"/>
          </p:nvPr>
        </p:nvSpPr>
        <p:spPr/>
        <p:txBody>
          <a:bodyPr/>
          <a:lstStyle/>
          <a:p>
            <a:r>
              <a:rPr altLang="fr-FR" dirty="0"/>
              <a:t>Gestion du contenu : statut des</a:t>
            </a:r>
            <a:br>
              <a:rPr altLang="fr-FR" dirty="0"/>
            </a:br>
            <a:r>
              <a:rPr altLang="fr-FR" dirty="0"/>
              <a:t>réponses</a:t>
            </a:r>
          </a:p>
        </p:txBody>
      </p:sp>
      <p:sp>
        <p:nvSpPr>
          <p:cNvPr id="3" name="Espace réservé du contenu 2"/>
          <p:cNvSpPr>
            <a:spLocks noGrp="1"/>
          </p:cNvSpPr>
          <p:nvPr>
            <p:ph sz="half" idx="1"/>
          </p:nvPr>
        </p:nvSpPr>
        <p:spPr>
          <a:xfrm>
            <a:off x="251520" y="1879600"/>
            <a:ext cx="8604000" cy="4749800"/>
          </a:xfrm>
        </p:spPr>
        <p:txBody>
          <a:bodyPr>
            <a:normAutofit fontScale="92500" lnSpcReduction="20000"/>
          </a:bodyPr>
          <a:lstStyle/>
          <a:p>
            <a:pPr>
              <a:defRPr/>
            </a:pPr>
            <a:r>
              <a:rPr dirty="0"/>
              <a:t>Lors de l’envoi de la réponse au client un code statut est </a:t>
            </a:r>
            <a:r>
              <a:rPr lang="vi-VN" dirty="0"/>
              <a:t>retourné</a:t>
            </a:r>
          </a:p>
          <a:p>
            <a:pPr>
              <a:defRPr/>
            </a:pPr>
            <a:r>
              <a:rPr b="1" dirty="0" err="1"/>
              <a:t>Réponse</a:t>
            </a:r>
            <a:r>
              <a:rPr b="1" dirty="0"/>
              <a:t> sans erreur : </a:t>
            </a:r>
            <a:r>
              <a:rPr dirty="0"/>
              <a:t>Les statuts des réponses sans erreur s’</a:t>
            </a:r>
            <a:r>
              <a:rPr dirty="0" err="1"/>
              <a:t>échelonnent</a:t>
            </a:r>
            <a:r>
              <a:rPr dirty="0"/>
              <a:t> de 200 à 399</a:t>
            </a:r>
          </a:p>
          <a:p>
            <a:pPr lvl="1">
              <a:defRPr/>
            </a:pPr>
            <a:r>
              <a:rPr dirty="0"/>
              <a:t>Le code est 200 « </a:t>
            </a:r>
            <a:r>
              <a:rPr b="1" dirty="0"/>
              <a:t>OK </a:t>
            </a:r>
            <a:r>
              <a:rPr dirty="0"/>
              <a:t>» pour les services retournant un contenu non vide</a:t>
            </a:r>
          </a:p>
          <a:p>
            <a:pPr lvl="1">
              <a:defRPr/>
            </a:pPr>
            <a:r>
              <a:rPr dirty="0"/>
              <a:t>Le code est 204 « </a:t>
            </a:r>
            <a:r>
              <a:rPr b="1" dirty="0"/>
              <a:t>No Content </a:t>
            </a:r>
            <a:r>
              <a:rPr dirty="0"/>
              <a:t>» pour les services retournant un contenu vide</a:t>
            </a:r>
          </a:p>
          <a:p>
            <a:pPr>
              <a:defRPr/>
            </a:pPr>
            <a:r>
              <a:rPr b="1" dirty="0"/>
              <a:t>Réponse avec erreur : </a:t>
            </a:r>
            <a:r>
              <a:rPr dirty="0"/>
              <a:t>Les statuts des réponses avec erreur s’</a:t>
            </a:r>
            <a:r>
              <a:rPr dirty="0" err="1"/>
              <a:t>échelonnent</a:t>
            </a:r>
            <a:r>
              <a:rPr dirty="0"/>
              <a:t> de 400 à 599</a:t>
            </a:r>
          </a:p>
          <a:p>
            <a:pPr lvl="1">
              <a:defRPr/>
            </a:pPr>
            <a:r>
              <a:rPr dirty="0"/>
              <a:t>Une ressource non trouvée, le code de retour est 404 « </a:t>
            </a:r>
            <a:r>
              <a:rPr b="1" dirty="0"/>
              <a:t>Not </a:t>
            </a:r>
            <a:r>
              <a:rPr b="1" dirty="0" err="1"/>
              <a:t>Found</a:t>
            </a:r>
            <a:r>
              <a:rPr b="1" dirty="0"/>
              <a:t> </a:t>
            </a:r>
            <a:r>
              <a:rPr dirty="0"/>
              <a:t>»</a:t>
            </a:r>
          </a:p>
          <a:p>
            <a:pPr lvl="1">
              <a:defRPr/>
            </a:pPr>
            <a:r>
              <a:rPr dirty="0"/>
              <a:t>Un type MIME en retour non supporté, 406 « </a:t>
            </a:r>
            <a:r>
              <a:rPr b="1" dirty="0"/>
              <a:t>Not Acceptable </a:t>
            </a:r>
            <a:r>
              <a:rPr dirty="0"/>
              <a:t>»</a:t>
            </a:r>
          </a:p>
          <a:p>
            <a:pPr lvl="1">
              <a:defRPr/>
            </a:pPr>
            <a:r>
              <a:rPr dirty="0"/>
              <a:t>Une méthode HTTP non supportée, 405 « </a:t>
            </a:r>
            <a:r>
              <a:rPr b="1" dirty="0"/>
              <a:t>Method Not </a:t>
            </a:r>
            <a:r>
              <a:rPr b="1" dirty="0" err="1"/>
              <a:t>Allowed</a:t>
            </a:r>
            <a:r>
              <a:rPr b="1" dirty="0"/>
              <a:t> </a:t>
            </a:r>
            <a:r>
              <a:rPr dirty="0"/>
              <a:t>»</a:t>
            </a:r>
          </a:p>
        </p:txBody>
      </p:sp>
    </p:spTree>
    <p:extLst>
      <p:ext uri="{BB962C8B-B14F-4D97-AF65-F5344CB8AC3E}">
        <p14:creationId xmlns:p14="http://schemas.microsoft.com/office/powerpoint/2010/main" val="6337262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re 1"/>
          <p:cNvSpPr>
            <a:spLocks noGrp="1"/>
          </p:cNvSpPr>
          <p:nvPr>
            <p:ph type="title"/>
          </p:nvPr>
        </p:nvSpPr>
        <p:spPr/>
        <p:txBody>
          <a:bodyPr/>
          <a:lstStyle/>
          <a:p>
            <a:r>
              <a:rPr altLang="fr-FR" dirty="0"/>
              <a:t>Response</a:t>
            </a:r>
          </a:p>
        </p:txBody>
      </p:sp>
      <p:sp>
        <p:nvSpPr>
          <p:cNvPr id="3" name="Espace réservé du contenu 2"/>
          <p:cNvSpPr>
            <a:spLocks noGrp="1"/>
          </p:cNvSpPr>
          <p:nvPr>
            <p:ph sz="half" idx="1"/>
          </p:nvPr>
        </p:nvSpPr>
        <p:spPr/>
        <p:txBody>
          <a:bodyPr>
            <a:normAutofit fontScale="92500" lnSpcReduction="20000"/>
          </a:bodyPr>
          <a:lstStyle/>
          <a:p>
            <a:pPr>
              <a:defRPr/>
            </a:pPr>
            <a:r>
              <a:rPr dirty="0"/>
              <a:t> JAX-RS facilite la construction de réponses en </a:t>
            </a:r>
            <a:r>
              <a:rPr dirty="0" err="1"/>
              <a:t>permettant</a:t>
            </a:r>
            <a:r>
              <a:rPr dirty="0"/>
              <a:t> de</a:t>
            </a:r>
            <a:r>
              <a:rPr lang="fr-FR" dirty="0"/>
              <a:t>:</a:t>
            </a:r>
            <a:endParaRPr dirty="0"/>
          </a:p>
          <a:p>
            <a:pPr lvl="1">
              <a:defRPr/>
            </a:pPr>
            <a:r>
              <a:rPr dirty="0"/>
              <a:t>de choisir un code de retour</a:t>
            </a:r>
          </a:p>
          <a:p>
            <a:pPr lvl="1">
              <a:defRPr/>
            </a:pPr>
            <a:r>
              <a:rPr dirty="0"/>
              <a:t>de fournir des paramètres dans l’</a:t>
            </a:r>
            <a:r>
              <a:rPr dirty="0" err="1"/>
              <a:t>entête</a:t>
            </a:r>
            <a:endParaRPr dirty="0"/>
          </a:p>
          <a:p>
            <a:pPr lvl="1">
              <a:defRPr/>
            </a:pPr>
            <a:r>
              <a:rPr dirty="0"/>
              <a:t>de retourner une URI, ...</a:t>
            </a:r>
          </a:p>
          <a:p>
            <a:pPr>
              <a:defRPr/>
            </a:pPr>
            <a:r>
              <a:rPr dirty="0"/>
              <a:t>Les réponses complexes sont définies par la classe </a:t>
            </a:r>
            <a:r>
              <a:rPr b="1" dirty="0" err="1"/>
              <a:t>Response</a:t>
            </a:r>
            <a:r>
              <a:rPr b="1" dirty="0"/>
              <a:t> </a:t>
            </a:r>
            <a:r>
              <a:rPr dirty="0"/>
              <a:t>disposant de méthodes abstraites non utilisables directement</a:t>
            </a:r>
          </a:p>
          <a:p>
            <a:pPr lvl="1">
              <a:defRPr/>
            </a:pPr>
            <a:r>
              <a:rPr b="1" dirty="0"/>
              <a:t>Object </a:t>
            </a:r>
            <a:r>
              <a:rPr b="1" dirty="0" err="1"/>
              <a:t>getEntity</a:t>
            </a:r>
            <a:r>
              <a:rPr b="1" dirty="0"/>
              <a:t>() </a:t>
            </a:r>
            <a:r>
              <a:rPr dirty="0"/>
              <a:t>: corps de la </a:t>
            </a:r>
            <a:r>
              <a:rPr dirty="0" err="1"/>
              <a:t>réponse</a:t>
            </a:r>
            <a:endParaRPr dirty="0"/>
          </a:p>
          <a:p>
            <a:pPr lvl="1">
              <a:defRPr/>
            </a:pPr>
            <a:r>
              <a:rPr b="1" dirty="0" err="1"/>
              <a:t>int</a:t>
            </a:r>
            <a:r>
              <a:rPr b="1" dirty="0"/>
              <a:t> </a:t>
            </a:r>
            <a:r>
              <a:rPr b="1" dirty="0" err="1"/>
              <a:t>getStatus</a:t>
            </a:r>
            <a:r>
              <a:rPr b="1" dirty="0"/>
              <a:t>() </a:t>
            </a:r>
            <a:r>
              <a:rPr dirty="0"/>
              <a:t>: code de retour</a:t>
            </a:r>
          </a:p>
          <a:p>
            <a:pPr lvl="1">
              <a:defRPr/>
            </a:pPr>
            <a:r>
              <a:rPr b="1" dirty="0" err="1"/>
              <a:t>MultivalueMap</a:t>
            </a:r>
            <a:r>
              <a:rPr b="1" dirty="0"/>
              <a:t>&lt;String, Object&gt; </a:t>
            </a:r>
            <a:r>
              <a:rPr b="1" dirty="0" err="1"/>
              <a:t>getMetaData</a:t>
            </a:r>
            <a:r>
              <a:rPr b="1" dirty="0"/>
              <a:t>() </a:t>
            </a:r>
            <a:r>
              <a:rPr dirty="0"/>
              <a:t>: données de l’</a:t>
            </a:r>
            <a:r>
              <a:rPr dirty="0" err="1"/>
              <a:t>entête</a:t>
            </a:r>
            <a:endParaRPr dirty="0"/>
          </a:p>
          <a:p>
            <a:pPr>
              <a:defRPr/>
            </a:pPr>
            <a:r>
              <a:rPr dirty="0"/>
              <a:t> Les informations de ces méthodes sont obtenues par des méthodes statiques retournant des </a:t>
            </a:r>
            <a:r>
              <a:rPr b="1" dirty="0" err="1"/>
              <a:t>ResponseBuilder</a:t>
            </a:r>
            <a:endParaRPr b="1" dirty="0"/>
          </a:p>
          <a:p>
            <a:pPr>
              <a:defRPr/>
            </a:pPr>
            <a:r>
              <a:rPr dirty="0"/>
              <a:t>Utilisation du patron de conception </a:t>
            </a:r>
            <a:r>
              <a:rPr b="1" dirty="0" err="1"/>
              <a:t>Builder</a:t>
            </a:r>
            <a:r>
              <a:rPr b="1" dirty="0"/>
              <a:t> </a:t>
            </a:r>
            <a:endParaRPr dirty="0"/>
          </a:p>
        </p:txBody>
      </p:sp>
    </p:spTree>
    <p:extLst>
      <p:ext uri="{BB962C8B-B14F-4D97-AF65-F5344CB8AC3E}">
        <p14:creationId xmlns:p14="http://schemas.microsoft.com/office/powerpoint/2010/main" val="4016847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re 1"/>
          <p:cNvSpPr>
            <a:spLocks noGrp="1"/>
          </p:cNvSpPr>
          <p:nvPr>
            <p:ph type="title"/>
          </p:nvPr>
        </p:nvSpPr>
        <p:spPr>
          <a:xfrm>
            <a:off x="388056" y="285750"/>
            <a:ext cx="8576431" cy="1320800"/>
          </a:xfrm>
        </p:spPr>
        <p:txBody>
          <a:bodyPr/>
          <a:lstStyle/>
          <a:p>
            <a:r>
              <a:rPr altLang="fr-FR" dirty="0" err="1"/>
              <a:t>Principales</a:t>
            </a:r>
            <a:r>
              <a:rPr altLang="fr-FR" dirty="0"/>
              <a:t> </a:t>
            </a:r>
            <a:r>
              <a:rPr altLang="fr-FR" dirty="0" err="1"/>
              <a:t>méthodes</a:t>
            </a:r>
            <a:r>
              <a:rPr altLang="fr-FR" dirty="0"/>
              <a:t> de Response</a:t>
            </a:r>
          </a:p>
        </p:txBody>
      </p:sp>
      <p:sp>
        <p:nvSpPr>
          <p:cNvPr id="3" name="Espace réservé du contenu 2"/>
          <p:cNvSpPr>
            <a:spLocks noGrp="1"/>
          </p:cNvSpPr>
          <p:nvPr>
            <p:ph sz="half" idx="1"/>
          </p:nvPr>
        </p:nvSpPr>
        <p:spPr/>
        <p:txBody>
          <a:bodyPr>
            <a:normAutofit fontScale="92500" lnSpcReduction="20000"/>
          </a:bodyPr>
          <a:lstStyle/>
          <a:p>
            <a:pPr>
              <a:defRPr/>
            </a:pPr>
            <a:r>
              <a:rPr dirty="0" err="1"/>
              <a:t>ResponseBuilder</a:t>
            </a:r>
            <a:r>
              <a:rPr dirty="0"/>
              <a:t> </a:t>
            </a:r>
            <a:r>
              <a:rPr dirty="0" err="1"/>
              <a:t>created</a:t>
            </a:r>
            <a:r>
              <a:rPr dirty="0"/>
              <a:t>(URI location) : Modifie la valeur de Location dans l’entête, à utiliser pour une nouvelle ressource créée</a:t>
            </a:r>
          </a:p>
          <a:p>
            <a:pPr>
              <a:defRPr/>
            </a:pPr>
            <a:r>
              <a:rPr lang="en-US" dirty="0" err="1"/>
              <a:t>ResponseBuilder</a:t>
            </a:r>
            <a:r>
              <a:rPr lang="en-US" dirty="0"/>
              <a:t> </a:t>
            </a:r>
            <a:r>
              <a:rPr lang="en-US" dirty="0" err="1"/>
              <a:t>notModified</a:t>
            </a:r>
            <a:r>
              <a:rPr lang="en-US" dirty="0"/>
              <a:t>() : </a:t>
            </a:r>
            <a:r>
              <a:rPr lang="en-US" dirty="0" err="1"/>
              <a:t>Statut</a:t>
            </a:r>
            <a:r>
              <a:rPr lang="en-US" dirty="0"/>
              <a:t> à « Not Modified »</a:t>
            </a:r>
          </a:p>
          <a:p>
            <a:pPr>
              <a:defRPr/>
            </a:pPr>
            <a:r>
              <a:rPr lang="pl-PL" dirty="0"/>
              <a:t>ResponseBulder ok() : Statut à « Ok »</a:t>
            </a:r>
          </a:p>
          <a:p>
            <a:pPr>
              <a:defRPr/>
            </a:pPr>
            <a:r>
              <a:rPr lang="vi-VN" dirty="0"/>
              <a:t>ResponseBuilder serverError() : Statut à « Server Error »</a:t>
            </a:r>
          </a:p>
          <a:p>
            <a:pPr>
              <a:defRPr/>
            </a:pPr>
            <a:r>
              <a:rPr lang="vi-VN" dirty="0"/>
              <a:t>ResponseBuilder status(Response.Status) : défini</a:t>
            </a:r>
            <a:r>
              <a:rPr lang="fr-FR" dirty="0"/>
              <a:t>t</a:t>
            </a:r>
            <a:r>
              <a:rPr lang="vi-VN" dirty="0"/>
              <a:t> un statut</a:t>
            </a:r>
            <a:r>
              <a:rPr dirty="0"/>
              <a:t> particulier défini dans </a:t>
            </a:r>
            <a:r>
              <a:rPr dirty="0" err="1"/>
              <a:t>Response.Status</a:t>
            </a:r>
            <a:endParaRPr dirty="0"/>
          </a:p>
          <a:p>
            <a:pPr>
              <a:defRPr/>
            </a:pPr>
            <a:r>
              <a:rPr dirty="0" err="1"/>
              <a:t>Response</a:t>
            </a:r>
            <a:r>
              <a:rPr dirty="0"/>
              <a:t> </a:t>
            </a:r>
            <a:r>
              <a:rPr dirty="0" err="1"/>
              <a:t>build</a:t>
            </a:r>
            <a:r>
              <a:rPr dirty="0"/>
              <a:t>() : crée une instance de </a:t>
            </a:r>
            <a:r>
              <a:rPr dirty="0" err="1"/>
              <a:t>Response</a:t>
            </a:r>
            <a:endParaRPr dirty="0"/>
          </a:p>
          <a:p>
            <a:pPr>
              <a:defRPr/>
            </a:pPr>
            <a:r>
              <a:rPr dirty="0" err="1"/>
              <a:t>ResponseBuilder</a:t>
            </a:r>
            <a:r>
              <a:rPr dirty="0"/>
              <a:t> </a:t>
            </a:r>
            <a:r>
              <a:rPr dirty="0" err="1"/>
              <a:t>entity</a:t>
            </a:r>
            <a:r>
              <a:rPr dirty="0"/>
              <a:t>(Object value) : modifie le contenu du corps</a:t>
            </a:r>
          </a:p>
          <a:p>
            <a:pPr>
              <a:defRPr/>
            </a:pPr>
            <a:r>
              <a:rPr lang="en-US" dirty="0" err="1"/>
              <a:t>ResponseBuilder</a:t>
            </a:r>
            <a:r>
              <a:rPr lang="en-US" dirty="0"/>
              <a:t> header(String, Object) : </a:t>
            </a:r>
            <a:r>
              <a:rPr lang="en-US" dirty="0" err="1"/>
              <a:t>modifie</a:t>
            </a:r>
            <a:r>
              <a:rPr lang="en-US" dirty="0"/>
              <a:t> un </a:t>
            </a:r>
            <a:r>
              <a:rPr dirty="0"/>
              <a:t>paramètre de l’</a:t>
            </a:r>
            <a:r>
              <a:rPr dirty="0" err="1"/>
              <a:t>entête</a:t>
            </a:r>
            <a:endParaRPr dirty="0"/>
          </a:p>
        </p:txBody>
      </p:sp>
    </p:spTree>
    <p:extLst>
      <p:ext uri="{BB962C8B-B14F-4D97-AF65-F5344CB8AC3E}">
        <p14:creationId xmlns:p14="http://schemas.microsoft.com/office/powerpoint/2010/main" val="265436230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re 1"/>
          <p:cNvSpPr>
            <a:spLocks noGrp="1"/>
          </p:cNvSpPr>
          <p:nvPr>
            <p:ph type="title"/>
          </p:nvPr>
        </p:nvSpPr>
        <p:spPr/>
        <p:txBody>
          <a:bodyPr/>
          <a:lstStyle/>
          <a:p>
            <a:r>
              <a:rPr altLang="fr-FR"/>
              <a:t>Exemple de Response</a:t>
            </a:r>
          </a:p>
        </p:txBody>
      </p:sp>
      <p:pic>
        <p:nvPicPr>
          <p:cNvPr id="983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4" y="1988840"/>
            <a:ext cx="7872413" cy="451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8959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re 1"/>
          <p:cNvSpPr>
            <a:spLocks noGrp="1"/>
          </p:cNvSpPr>
          <p:nvPr>
            <p:ph type="title"/>
          </p:nvPr>
        </p:nvSpPr>
        <p:spPr/>
        <p:txBody>
          <a:bodyPr/>
          <a:lstStyle/>
          <a:p>
            <a:r>
              <a:rPr altLang="fr-FR"/>
              <a:t>Exemple de Response (bis)</a:t>
            </a:r>
          </a:p>
        </p:txBody>
      </p:sp>
      <p:pic>
        <p:nvPicPr>
          <p:cNvPr id="993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69" y="1903335"/>
            <a:ext cx="7561263"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95977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re 1"/>
          <p:cNvSpPr>
            <a:spLocks noGrp="1"/>
          </p:cNvSpPr>
          <p:nvPr>
            <p:ph type="title"/>
          </p:nvPr>
        </p:nvSpPr>
        <p:spPr/>
        <p:txBody>
          <a:bodyPr/>
          <a:lstStyle/>
          <a:p>
            <a:r>
              <a:rPr altLang="fr-FR"/>
              <a:t>Déploiement</a:t>
            </a:r>
          </a:p>
        </p:txBody>
      </p:sp>
      <p:sp>
        <p:nvSpPr>
          <p:cNvPr id="3" name="Espace réservé du contenu 2"/>
          <p:cNvSpPr>
            <a:spLocks noGrp="1"/>
          </p:cNvSpPr>
          <p:nvPr>
            <p:ph sz="half" idx="1"/>
          </p:nvPr>
        </p:nvSpPr>
        <p:spPr/>
        <p:txBody>
          <a:bodyPr>
            <a:normAutofit fontScale="92500" lnSpcReduction="20000"/>
          </a:bodyPr>
          <a:lstStyle/>
          <a:p>
            <a:pPr>
              <a:defRPr/>
            </a:pPr>
            <a:r>
              <a:rPr dirty="0"/>
              <a:t>Les applications JAX_RS sont construites et déployées sous le format d’une application Web Java (WAR)</a:t>
            </a:r>
          </a:p>
          <a:p>
            <a:pPr>
              <a:defRPr/>
            </a:pPr>
            <a:r>
              <a:rPr dirty="0"/>
              <a:t>La configuration de JAX-RS </a:t>
            </a:r>
            <a:r>
              <a:rPr dirty="0" err="1"/>
              <a:t>déclare</a:t>
            </a:r>
            <a:r>
              <a:rPr dirty="0"/>
              <a:t> les classes ressources dans le fichier de déploiement (web.xml)</a:t>
            </a:r>
          </a:p>
          <a:p>
            <a:pPr>
              <a:defRPr/>
            </a:pPr>
            <a:r>
              <a:rPr dirty="0"/>
              <a:t>Deux types de configuration sont autorisées</a:t>
            </a:r>
          </a:p>
          <a:p>
            <a:pPr lvl="1">
              <a:defRPr/>
            </a:pPr>
            <a:r>
              <a:rPr dirty="0"/>
              <a:t>Web.xml pointe sur une sous classe d’Application</a:t>
            </a:r>
          </a:p>
          <a:p>
            <a:pPr lvl="1">
              <a:defRPr/>
            </a:pPr>
            <a:r>
              <a:rPr dirty="0"/>
              <a:t>Web.xml pointe sur une Servlet fournie par l’implémentation JAX-RS</a:t>
            </a:r>
          </a:p>
          <a:p>
            <a:pPr>
              <a:defRPr/>
            </a:pPr>
            <a:r>
              <a:rPr dirty="0"/>
              <a:t>La classe Application permet de décrire les classes ressources</a:t>
            </a:r>
          </a:p>
          <a:p>
            <a:pPr lvl="1">
              <a:defRPr/>
            </a:pPr>
            <a:r>
              <a:rPr dirty="0"/>
              <a:t>Set&lt;Class&gt; </a:t>
            </a:r>
            <a:r>
              <a:rPr dirty="0" err="1"/>
              <a:t>getClasses</a:t>
            </a:r>
            <a:r>
              <a:rPr dirty="0"/>
              <a:t>() : classes des ressources</a:t>
            </a:r>
          </a:p>
          <a:p>
            <a:pPr lvl="1">
              <a:defRPr/>
            </a:pPr>
            <a:r>
              <a:rPr dirty="0"/>
              <a:t>Set&lt;Object&gt; </a:t>
            </a:r>
            <a:r>
              <a:rPr dirty="0" err="1"/>
              <a:t>getSingletons</a:t>
            </a:r>
            <a:r>
              <a:rPr dirty="0"/>
              <a:t>() : instances des ressources</a:t>
            </a:r>
          </a:p>
          <a:p>
            <a:pPr>
              <a:defRPr/>
            </a:pPr>
            <a:r>
              <a:rPr dirty="0"/>
              <a:t>Application fournit une implémentation à vide, la classe </a:t>
            </a:r>
            <a:r>
              <a:rPr dirty="0" err="1"/>
              <a:t>PackageResourceConfig</a:t>
            </a:r>
            <a:r>
              <a:rPr dirty="0"/>
              <a:t> fournit une implémentation complète </a:t>
            </a:r>
          </a:p>
        </p:txBody>
      </p:sp>
    </p:spTree>
    <p:extLst>
      <p:ext uri="{BB962C8B-B14F-4D97-AF65-F5344CB8AC3E}">
        <p14:creationId xmlns:p14="http://schemas.microsoft.com/office/powerpoint/2010/main" val="353178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p:txBody>
          <a:bodyPr/>
          <a:lstStyle/>
          <a:p>
            <a:r>
              <a:rPr altLang="fr-FR"/>
              <a:t>Services Web REST</a:t>
            </a:r>
          </a:p>
        </p:txBody>
      </p:sp>
      <p:sp>
        <p:nvSpPr>
          <p:cNvPr id="3" name="Espace réservé du contenu 2"/>
          <p:cNvSpPr>
            <a:spLocks noGrp="1"/>
          </p:cNvSpPr>
          <p:nvPr>
            <p:ph sz="half" idx="1"/>
          </p:nvPr>
        </p:nvSpPr>
        <p:spPr/>
        <p:txBody>
          <a:bodyPr>
            <a:normAutofit/>
          </a:bodyPr>
          <a:lstStyle/>
          <a:p>
            <a:pPr>
              <a:defRPr/>
            </a:pPr>
            <a:r>
              <a:rPr dirty="0"/>
              <a:t>Exploités pour les Architectures Orientées Données (DOA)</a:t>
            </a:r>
          </a:p>
          <a:p>
            <a:pPr>
              <a:defRPr/>
            </a:pPr>
            <a:r>
              <a:rPr dirty="0"/>
              <a:t>REST n’est pas un standard, il n’existe pas de spécification W3C définissant une spécification</a:t>
            </a:r>
          </a:p>
          <a:p>
            <a:pPr>
              <a:defRPr/>
            </a:pPr>
            <a:r>
              <a:rPr dirty="0"/>
              <a:t>REST est un style d’architecture basé sur un mode de compréhension du Web</a:t>
            </a:r>
          </a:p>
          <a:p>
            <a:pPr>
              <a:defRPr/>
            </a:pPr>
            <a:r>
              <a:rPr dirty="0"/>
              <a:t>REST s’appuie sur des standards du Web :</a:t>
            </a:r>
          </a:p>
          <a:p>
            <a:pPr lvl="1">
              <a:defRPr/>
            </a:pPr>
            <a:r>
              <a:rPr dirty="0"/>
              <a:t>Protocole HTTP</a:t>
            </a:r>
          </a:p>
          <a:p>
            <a:pPr lvl="1">
              <a:defRPr/>
            </a:pPr>
            <a:r>
              <a:rPr dirty="0" err="1"/>
              <a:t>URLs</a:t>
            </a:r>
            <a:endParaRPr dirty="0"/>
          </a:p>
          <a:p>
            <a:pPr lvl="1">
              <a:defRPr/>
            </a:pPr>
            <a:r>
              <a:rPr dirty="0"/>
              <a:t>Formats de fichiers</a:t>
            </a:r>
          </a:p>
          <a:p>
            <a:pPr lvl="1">
              <a:defRPr/>
            </a:pPr>
            <a:r>
              <a:rPr dirty="0"/>
              <a:t>Sécurisation via SSL</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re 1"/>
          <p:cNvSpPr>
            <a:spLocks noGrp="1"/>
          </p:cNvSpPr>
          <p:nvPr>
            <p:ph type="title"/>
          </p:nvPr>
        </p:nvSpPr>
        <p:spPr/>
        <p:txBody>
          <a:bodyPr/>
          <a:lstStyle/>
          <a:p>
            <a:r>
              <a:rPr altLang="fr-FR"/>
              <a:t>Déploiement</a:t>
            </a:r>
          </a:p>
        </p:txBody>
      </p:sp>
      <p:sp>
        <p:nvSpPr>
          <p:cNvPr id="3" name="Espace réservé du contenu 2"/>
          <p:cNvSpPr>
            <a:spLocks noGrp="1"/>
          </p:cNvSpPr>
          <p:nvPr>
            <p:ph sz="half" idx="1"/>
          </p:nvPr>
        </p:nvSpPr>
        <p:spPr/>
        <p:txBody>
          <a:bodyPr>
            <a:normAutofit/>
          </a:bodyPr>
          <a:lstStyle/>
          <a:p>
            <a:pPr>
              <a:defRPr/>
            </a:pPr>
            <a:r>
              <a:rPr dirty="0"/>
              <a:t>Exemple : Déclaration des classes ressources via la Servlet fournie par l’implémentation JERSEY</a:t>
            </a:r>
          </a:p>
        </p:txBody>
      </p:sp>
      <p:pic>
        <p:nvPicPr>
          <p:cNvPr id="1013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708275"/>
            <a:ext cx="7435850" cy="412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3356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re 1"/>
          <p:cNvSpPr>
            <a:spLocks noGrp="1"/>
          </p:cNvSpPr>
          <p:nvPr>
            <p:ph type="title"/>
          </p:nvPr>
        </p:nvSpPr>
        <p:spPr/>
        <p:txBody>
          <a:bodyPr/>
          <a:lstStyle/>
          <a:p>
            <a:r>
              <a:rPr altLang="fr-FR"/>
              <a:t>Déploiement</a:t>
            </a:r>
          </a:p>
        </p:txBody>
      </p:sp>
      <p:sp>
        <p:nvSpPr>
          <p:cNvPr id="3" name="Espace réservé du contenu 2"/>
          <p:cNvSpPr>
            <a:spLocks noGrp="1"/>
          </p:cNvSpPr>
          <p:nvPr>
            <p:ph sz="half" idx="1"/>
          </p:nvPr>
        </p:nvSpPr>
        <p:spPr>
          <a:xfrm>
            <a:off x="107504" y="1822450"/>
            <a:ext cx="9036496" cy="4749800"/>
          </a:xfrm>
        </p:spPr>
        <p:txBody>
          <a:bodyPr>
            <a:normAutofit/>
          </a:bodyPr>
          <a:lstStyle/>
          <a:p>
            <a:pPr>
              <a:defRPr/>
            </a:pPr>
            <a:r>
              <a:rPr sz="2400" dirty="0"/>
              <a:t>Exemple : Déclaration des classes ressources via Application</a:t>
            </a:r>
          </a:p>
        </p:txBody>
      </p:sp>
      <p:pic>
        <p:nvPicPr>
          <p:cNvPr id="1024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2339314"/>
            <a:ext cx="7499350" cy="450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562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a:xfrm>
            <a:off x="1466056" y="1916832"/>
            <a:ext cx="6211888" cy="4464918"/>
          </a:xfrm>
          <a:prstGeom prst="rect">
            <a:avLst/>
          </a:prstGeom>
        </p:spPr>
        <p:txBody>
          <a:bodyPr>
            <a:normAutofit fontScale="325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defRPr/>
            </a:pPr>
            <a:endParaRPr altLang="fr-FR" dirty="0"/>
          </a:p>
          <a:p>
            <a:pPr>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Généralité JAX-RS</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Premier service Web JAX-RS</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Rappels http </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Développement Serveur</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Chemin de ressource @Path</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Paramètres des requêtes</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Gestion du contenu, </a:t>
            </a:r>
            <a:r>
              <a:rPr altLang="fr-FR" sz="5500" dirty="0" err="1">
                <a:solidFill>
                  <a:srgbClr val="002060"/>
                </a:solidFill>
                <a:latin typeface="Arial" panose="020B0604020202020204" pitchFamily="34" charset="0"/>
                <a:cs typeface="Arial" panose="020B0604020202020204" pitchFamily="34" charset="0"/>
              </a:rPr>
              <a:t>Response</a:t>
            </a:r>
            <a:r>
              <a:rPr altLang="fr-FR" sz="5500" dirty="0">
                <a:solidFill>
                  <a:srgbClr val="002060"/>
                </a:solidFill>
                <a:latin typeface="Arial" panose="020B0604020202020204" pitchFamily="34" charset="0"/>
                <a:cs typeface="Arial" panose="020B0604020202020204" pitchFamily="34" charset="0"/>
              </a:rPr>
              <a:t> et </a:t>
            </a:r>
            <a:r>
              <a:rPr altLang="fr-FR" sz="5500" dirty="0" err="1">
                <a:solidFill>
                  <a:srgbClr val="002060"/>
                </a:solidFill>
                <a:latin typeface="Arial" panose="020B0604020202020204" pitchFamily="34" charset="0"/>
                <a:cs typeface="Arial" panose="020B0604020202020204" pitchFamily="34" charset="0"/>
              </a:rPr>
              <a:t>UriBuilder</a:t>
            </a: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Déploiement</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55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Développement Client</a:t>
            </a:r>
          </a:p>
          <a:p>
            <a:pPr>
              <a:spcBef>
                <a:spcPct val="0"/>
              </a:spcBef>
              <a:buClr>
                <a:schemeClr val="accent2"/>
              </a:buClr>
              <a:buFont typeface="Wingdings" panose="05000000000000000000" pitchFamily="2" charset="2"/>
              <a:buChar char="Ø"/>
              <a:defRPr/>
            </a:pPr>
            <a:endParaRPr altLang="fr-FR" sz="5500"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sz="5500" dirty="0">
                <a:solidFill>
                  <a:srgbClr val="002060"/>
                </a:solidFill>
                <a:latin typeface="Arial" panose="020B0604020202020204" pitchFamily="34" charset="0"/>
                <a:cs typeface="Arial" panose="020B0604020202020204" pitchFamily="34" charset="0"/>
              </a:rPr>
              <a:t>Outils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3769705172"/>
      </p:ext>
    </p:extLst>
  </p:cSld>
  <p:clrMapOvr>
    <a:masterClrMapping/>
  </p:clrMapOvr>
  <p:transition spd="slow">
    <p:push/>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6"/>
          <p:cNvSpPr txBox="1">
            <a:spLocks noChangeArrowheads="1"/>
          </p:cNvSpPr>
          <p:nvPr/>
        </p:nvSpPr>
        <p:spPr bwMode="auto">
          <a:xfrm>
            <a:off x="1454944" y="2204864"/>
            <a:ext cx="623411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Développement Client</a:t>
            </a:r>
          </a:p>
        </p:txBody>
      </p:sp>
    </p:spTree>
    <p:extLst>
      <p:ext uri="{BB962C8B-B14F-4D97-AF65-F5344CB8AC3E}">
        <p14:creationId xmlns:p14="http://schemas.microsoft.com/office/powerpoint/2010/main" val="3545922768"/>
      </p:ext>
    </p:extLst>
  </p:cSld>
  <p:clrMapOvr>
    <a:masterClrMapping/>
  </p:clrMapOvr>
  <p:transition spd="slow">
    <p:push dir="u"/>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re 1"/>
          <p:cNvSpPr>
            <a:spLocks noGrp="1"/>
          </p:cNvSpPr>
          <p:nvPr>
            <p:ph type="title"/>
          </p:nvPr>
        </p:nvSpPr>
        <p:spPr/>
        <p:txBody>
          <a:bodyPr>
            <a:normAutofit fontScale="90000"/>
          </a:bodyPr>
          <a:lstStyle/>
          <a:p>
            <a:r>
              <a:rPr altLang="fr-FR" dirty="0" err="1"/>
              <a:t>Développement</a:t>
            </a:r>
            <a:r>
              <a:rPr altLang="fr-FR" dirty="0"/>
              <a:t> Client : la </a:t>
            </a:r>
            <a:r>
              <a:rPr altLang="fr-FR" dirty="0" err="1"/>
              <a:t>création</a:t>
            </a:r>
            <a:br>
              <a:rPr altLang="fr-FR" dirty="0"/>
            </a:br>
            <a:r>
              <a:rPr altLang="fr-FR" dirty="0"/>
              <a:t>de la </a:t>
            </a:r>
            <a:r>
              <a:rPr altLang="fr-FR" dirty="0" err="1"/>
              <a:t>requête</a:t>
            </a:r>
            <a:endParaRPr altLang="fr-FR" dirty="0"/>
          </a:p>
        </p:txBody>
      </p:sp>
      <p:sp>
        <p:nvSpPr>
          <p:cNvPr id="3" name="Espace réservé du contenu 2"/>
          <p:cNvSpPr>
            <a:spLocks noGrp="1"/>
          </p:cNvSpPr>
          <p:nvPr>
            <p:ph sz="half" idx="1"/>
          </p:nvPr>
        </p:nvSpPr>
        <p:spPr/>
        <p:txBody>
          <a:bodyPr>
            <a:normAutofit fontScale="92500" lnSpcReduction="20000"/>
          </a:bodyPr>
          <a:lstStyle/>
          <a:p>
            <a:pPr>
              <a:defRPr/>
            </a:pPr>
            <a:r>
              <a:rPr dirty="0"/>
              <a:t>La création de la requête s’appuie sur la patron </a:t>
            </a:r>
            <a:r>
              <a:rPr dirty="0" err="1"/>
              <a:t>Builder</a:t>
            </a:r>
            <a:endParaRPr dirty="0"/>
          </a:p>
          <a:p>
            <a:pPr>
              <a:defRPr/>
            </a:pPr>
            <a:r>
              <a:rPr dirty="0"/>
              <a:t>Création d’une chaine d’appel de méthodes dont le type de retour est </a:t>
            </a:r>
            <a:r>
              <a:rPr b="1" dirty="0" err="1"/>
              <a:t>WebResource</a:t>
            </a:r>
            <a:r>
              <a:rPr b="1" dirty="0"/>
              <a:t> </a:t>
            </a:r>
            <a:r>
              <a:rPr dirty="0"/>
              <a:t>ou </a:t>
            </a:r>
            <a:r>
              <a:rPr b="1" dirty="0" err="1"/>
              <a:t>WebResource.Builder</a:t>
            </a:r>
            <a:endParaRPr b="1" dirty="0"/>
          </a:p>
          <a:p>
            <a:pPr>
              <a:defRPr/>
            </a:pPr>
            <a:r>
              <a:rPr dirty="0"/>
              <a:t>La chaine d’appel se termine par les méthodes correspondant aux méthodes HTTP (GET, POST, ...)</a:t>
            </a:r>
          </a:p>
          <a:p>
            <a:pPr>
              <a:defRPr/>
            </a:pPr>
            <a:r>
              <a:rPr dirty="0"/>
              <a:t>La classe </a:t>
            </a:r>
            <a:r>
              <a:rPr dirty="0" err="1"/>
              <a:t>WebResource.Builder</a:t>
            </a:r>
            <a:r>
              <a:rPr dirty="0"/>
              <a:t> contient les méthodes de terminaison</a:t>
            </a:r>
          </a:p>
          <a:p>
            <a:pPr lvl="1">
              <a:defRPr/>
            </a:pPr>
            <a:r>
              <a:rPr dirty="0"/>
              <a:t>&lt;T&gt; </a:t>
            </a:r>
            <a:r>
              <a:rPr b="1" dirty="0" err="1"/>
              <a:t>get</a:t>
            </a:r>
            <a:r>
              <a:rPr dirty="0"/>
              <a:t>(Class&lt;T&gt; c) : appelle </a:t>
            </a:r>
            <a:r>
              <a:rPr dirty="0" err="1"/>
              <a:t>méthode</a:t>
            </a:r>
            <a:r>
              <a:rPr dirty="0"/>
              <a:t> GET avec un type de retour T</a:t>
            </a:r>
          </a:p>
          <a:p>
            <a:pPr lvl="1">
              <a:defRPr/>
            </a:pPr>
            <a:r>
              <a:rPr dirty="0"/>
              <a:t>&lt;T&gt; </a:t>
            </a:r>
            <a:r>
              <a:rPr b="1" dirty="0"/>
              <a:t>post</a:t>
            </a:r>
            <a:r>
              <a:rPr dirty="0"/>
              <a:t>(Class&lt;T&gt; c, Object </a:t>
            </a:r>
            <a:r>
              <a:rPr dirty="0" err="1"/>
              <a:t>entity</a:t>
            </a:r>
            <a:r>
              <a:rPr dirty="0"/>
              <a:t>) : appelle méthode POST en envoyant un contenu dans la requête</a:t>
            </a:r>
          </a:p>
          <a:p>
            <a:pPr lvl="1">
              <a:defRPr/>
            </a:pPr>
            <a:r>
              <a:rPr dirty="0"/>
              <a:t>&lt;T&gt; </a:t>
            </a:r>
            <a:r>
              <a:rPr b="1" dirty="0"/>
              <a:t>put</a:t>
            </a:r>
            <a:r>
              <a:rPr dirty="0"/>
              <a:t>(Class&lt;T&gt; c, Object </a:t>
            </a:r>
            <a:r>
              <a:rPr dirty="0" err="1"/>
              <a:t>entity</a:t>
            </a:r>
            <a:r>
              <a:rPr dirty="0"/>
              <a:t>) : appelle </a:t>
            </a:r>
            <a:r>
              <a:rPr dirty="0" err="1"/>
              <a:t>méthode</a:t>
            </a:r>
            <a:r>
              <a:rPr dirty="0"/>
              <a:t> PUT en envoyant un contenu dans la </a:t>
            </a:r>
            <a:r>
              <a:rPr dirty="0" err="1"/>
              <a:t>requête</a:t>
            </a:r>
            <a:endParaRPr dirty="0"/>
          </a:p>
          <a:p>
            <a:pPr lvl="1">
              <a:defRPr/>
            </a:pPr>
            <a:r>
              <a:rPr dirty="0"/>
              <a:t>&lt;T&gt; </a:t>
            </a:r>
            <a:r>
              <a:rPr b="1" dirty="0" err="1"/>
              <a:t>delete</a:t>
            </a:r>
            <a:r>
              <a:rPr dirty="0"/>
              <a:t>(Class&lt;T&gt; c, Object </a:t>
            </a:r>
            <a:r>
              <a:rPr dirty="0" err="1"/>
              <a:t>entity</a:t>
            </a:r>
            <a:r>
              <a:rPr dirty="0"/>
              <a:t>) : appelle méthode DELETE en envoyant un contenu dans la requête</a:t>
            </a:r>
          </a:p>
        </p:txBody>
      </p:sp>
    </p:spTree>
    <p:extLst>
      <p:ext uri="{BB962C8B-B14F-4D97-AF65-F5344CB8AC3E}">
        <p14:creationId xmlns:p14="http://schemas.microsoft.com/office/powerpoint/2010/main" val="3147185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re 1"/>
          <p:cNvSpPr>
            <a:spLocks noGrp="1"/>
          </p:cNvSpPr>
          <p:nvPr>
            <p:ph type="title"/>
          </p:nvPr>
        </p:nvSpPr>
        <p:spPr/>
        <p:txBody>
          <a:bodyPr>
            <a:normAutofit fontScale="90000"/>
          </a:bodyPr>
          <a:lstStyle/>
          <a:p>
            <a:r>
              <a:rPr altLang="fr-FR"/>
              <a:t>Développement Client : la création</a:t>
            </a:r>
            <a:br>
              <a:rPr altLang="fr-FR"/>
            </a:br>
            <a:r>
              <a:rPr altLang="fr-FR"/>
              <a:t>de la requête</a:t>
            </a:r>
          </a:p>
        </p:txBody>
      </p:sp>
      <p:sp>
        <p:nvSpPr>
          <p:cNvPr id="3" name="Espace réservé du contenu 2"/>
          <p:cNvSpPr>
            <a:spLocks noGrp="1"/>
          </p:cNvSpPr>
          <p:nvPr>
            <p:ph sz="half" idx="1"/>
          </p:nvPr>
        </p:nvSpPr>
        <p:spPr/>
        <p:txBody>
          <a:bodyPr>
            <a:normAutofit/>
          </a:bodyPr>
          <a:lstStyle/>
          <a:p>
            <a:pPr>
              <a:defRPr/>
            </a:pPr>
            <a:r>
              <a:rPr dirty="0"/>
              <a:t>La classe </a:t>
            </a:r>
            <a:r>
              <a:rPr b="1" dirty="0" err="1"/>
              <a:t>WebResource</a:t>
            </a:r>
            <a:r>
              <a:rPr b="1" dirty="0"/>
              <a:t> </a:t>
            </a:r>
            <a:r>
              <a:rPr dirty="0"/>
              <a:t>fournit des méthodes pour construire l’entête de la requête</a:t>
            </a:r>
          </a:p>
          <a:p>
            <a:pPr>
              <a:defRPr/>
            </a:pPr>
            <a:r>
              <a:rPr dirty="0"/>
              <a:t>Principales méthodes de </a:t>
            </a:r>
            <a:r>
              <a:rPr b="1" dirty="0" err="1"/>
              <a:t>WebResource</a:t>
            </a:r>
            <a:r>
              <a:rPr b="1" dirty="0"/>
              <a:t>:</a:t>
            </a:r>
          </a:p>
          <a:p>
            <a:pPr lvl="1">
              <a:defRPr/>
            </a:pPr>
            <a:r>
              <a:rPr lang="vi-VN" dirty="0"/>
              <a:t>WebResource </a:t>
            </a:r>
            <a:r>
              <a:rPr lang="vi-VN" b="1" dirty="0"/>
              <a:t>path</a:t>
            </a:r>
            <a:r>
              <a:rPr lang="vi-VN" dirty="0"/>
              <a:t>(String) : définition d’un chemin</a:t>
            </a:r>
          </a:p>
          <a:p>
            <a:pPr lvl="1">
              <a:defRPr/>
            </a:pPr>
            <a:r>
              <a:rPr lang="en-US" dirty="0" err="1"/>
              <a:t>WebResource</a:t>
            </a:r>
            <a:r>
              <a:rPr lang="en-US" dirty="0"/>
              <a:t> </a:t>
            </a:r>
            <a:r>
              <a:rPr lang="en-US" b="1" dirty="0" err="1"/>
              <a:t>queryParam</a:t>
            </a:r>
            <a:r>
              <a:rPr lang="en-US" dirty="0"/>
              <a:t>(String key, String </a:t>
            </a:r>
            <a:r>
              <a:rPr lang="en-US" dirty="0" err="1"/>
              <a:t>val</a:t>
            </a:r>
            <a:r>
              <a:rPr lang="en-US" dirty="0"/>
              <a:t>) : </a:t>
            </a:r>
            <a:r>
              <a:rPr lang="en-US" dirty="0" err="1"/>
              <a:t>paramètre</a:t>
            </a:r>
            <a:r>
              <a:rPr lang="en-US" dirty="0"/>
              <a:t> </a:t>
            </a:r>
            <a:r>
              <a:rPr lang="en-US" dirty="0" err="1"/>
              <a:t>requête</a:t>
            </a:r>
            <a:endParaRPr lang="en-US" dirty="0"/>
          </a:p>
          <a:p>
            <a:pPr lvl="1">
              <a:defRPr/>
            </a:pPr>
            <a:r>
              <a:rPr dirty="0" err="1"/>
              <a:t>Builder</a:t>
            </a:r>
            <a:r>
              <a:rPr dirty="0"/>
              <a:t> </a:t>
            </a:r>
            <a:r>
              <a:rPr b="1" dirty="0" err="1"/>
              <a:t>accept</a:t>
            </a:r>
            <a:r>
              <a:rPr dirty="0"/>
              <a:t>(</a:t>
            </a:r>
            <a:r>
              <a:rPr dirty="0" err="1"/>
              <a:t>MediaType</a:t>
            </a:r>
            <a:r>
              <a:rPr dirty="0"/>
              <a:t>) : type supporté par le client</a:t>
            </a:r>
          </a:p>
          <a:p>
            <a:pPr lvl="1">
              <a:defRPr/>
            </a:pPr>
            <a:r>
              <a:rPr lang="en-US" dirty="0"/>
              <a:t>Builder </a:t>
            </a:r>
            <a:r>
              <a:rPr lang="en-US" b="1" dirty="0"/>
              <a:t>header</a:t>
            </a:r>
            <a:r>
              <a:rPr lang="en-US" dirty="0"/>
              <a:t>(String name, Object value) : </a:t>
            </a:r>
            <a:r>
              <a:rPr lang="en-US" dirty="0" err="1"/>
              <a:t>paramètre</a:t>
            </a:r>
            <a:r>
              <a:rPr lang="en-US" dirty="0"/>
              <a:t> </a:t>
            </a:r>
            <a:r>
              <a:rPr lang="en-US" dirty="0" err="1"/>
              <a:t>entête</a:t>
            </a:r>
            <a:endParaRPr lang="en-US" dirty="0"/>
          </a:p>
          <a:p>
            <a:pPr lvl="1">
              <a:defRPr/>
            </a:pPr>
            <a:r>
              <a:rPr lang="en-US" dirty="0"/>
              <a:t>Builder </a:t>
            </a:r>
            <a:r>
              <a:rPr lang="en-US" b="1" dirty="0"/>
              <a:t>cookie</a:t>
            </a:r>
            <a:r>
              <a:rPr lang="en-US" dirty="0"/>
              <a:t>(Cookie cookie) : </a:t>
            </a:r>
            <a:r>
              <a:rPr lang="en-US" dirty="0" err="1"/>
              <a:t>ajoute</a:t>
            </a:r>
            <a:r>
              <a:rPr lang="en-US" dirty="0"/>
              <a:t> un cookie</a:t>
            </a:r>
          </a:p>
          <a:p>
            <a:pPr>
              <a:defRPr/>
            </a:pPr>
            <a:r>
              <a:rPr dirty="0"/>
              <a:t> Possibilité d’appeler plusieurs fois la même méthode</a:t>
            </a:r>
          </a:p>
        </p:txBody>
      </p:sp>
    </p:spTree>
    <p:extLst>
      <p:ext uri="{BB962C8B-B14F-4D97-AF65-F5344CB8AC3E}">
        <p14:creationId xmlns:p14="http://schemas.microsoft.com/office/powerpoint/2010/main" val="5416462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re 1"/>
          <p:cNvSpPr>
            <a:spLocks noGrp="1"/>
          </p:cNvSpPr>
          <p:nvPr>
            <p:ph type="title"/>
          </p:nvPr>
        </p:nvSpPr>
        <p:spPr/>
        <p:txBody>
          <a:bodyPr/>
          <a:lstStyle/>
          <a:p>
            <a:r>
              <a:rPr altLang="fr-FR" dirty="0" err="1"/>
              <a:t>Exemple</a:t>
            </a:r>
            <a:r>
              <a:rPr altLang="fr-FR" dirty="0"/>
              <a:t> de Client java REST</a:t>
            </a:r>
          </a:p>
        </p:txBody>
      </p:sp>
      <p:pic>
        <p:nvPicPr>
          <p:cNvPr id="1075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4" y="1916832"/>
            <a:ext cx="7491413" cy="453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39228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re 1"/>
          <p:cNvSpPr>
            <a:spLocks noGrp="1"/>
          </p:cNvSpPr>
          <p:nvPr>
            <p:ph type="title"/>
          </p:nvPr>
        </p:nvSpPr>
        <p:spPr/>
        <p:txBody>
          <a:bodyPr/>
          <a:lstStyle/>
          <a:p>
            <a:r>
              <a:rPr altLang="fr-FR"/>
              <a:t>Client java REST: Méthodes POST et PUT</a:t>
            </a:r>
          </a:p>
        </p:txBody>
      </p:sp>
      <p:pic>
        <p:nvPicPr>
          <p:cNvPr id="1085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44824"/>
            <a:ext cx="7620000" cy="4862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30795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re 1"/>
          <p:cNvSpPr>
            <a:spLocks noGrp="1"/>
          </p:cNvSpPr>
          <p:nvPr>
            <p:ph type="title"/>
          </p:nvPr>
        </p:nvSpPr>
        <p:spPr>
          <a:xfrm>
            <a:off x="388056" y="285750"/>
            <a:ext cx="8288399" cy="1320800"/>
          </a:xfrm>
        </p:spPr>
        <p:txBody>
          <a:bodyPr/>
          <a:lstStyle/>
          <a:p>
            <a:r>
              <a:rPr altLang="fr-FR" dirty="0"/>
              <a:t>Client java REST: </a:t>
            </a:r>
            <a:r>
              <a:rPr altLang="fr-FR" dirty="0" err="1"/>
              <a:t>ClientResponse</a:t>
            </a:r>
            <a:endParaRPr altLang="fr-FR" dirty="0"/>
          </a:p>
        </p:txBody>
      </p:sp>
      <p:pic>
        <p:nvPicPr>
          <p:cNvPr id="1095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183" y="3429000"/>
            <a:ext cx="7226817"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5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71" y="1772816"/>
            <a:ext cx="5815190" cy="172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5897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908176" y="3869556"/>
            <a:ext cx="6913563" cy="22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4000" dirty="0"/>
              <a:t>Manipuler le projet </a:t>
            </a:r>
          </a:p>
          <a:p>
            <a:pPr algn="ctr" eaLnBrk="1" hangingPunct="1">
              <a:spcBef>
                <a:spcPct val="0"/>
              </a:spcBef>
              <a:buFontTx/>
              <a:buNone/>
            </a:pPr>
            <a:r>
              <a:rPr lang="fr-FR" altLang="fr-FR" sz="4000" dirty="0" err="1"/>
              <a:t>LibraryContentRestWebService</a:t>
            </a:r>
            <a:endParaRPr lang="fr-FR" altLang="fr-FR" sz="40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3568" y="764704"/>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78988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dirty="0"/>
              <a:t>Sommaire </a:t>
            </a:r>
          </a:p>
        </p:txBody>
      </p:sp>
      <p:sp>
        <p:nvSpPr>
          <p:cNvPr id="3" name="Espace réservé du contenu 2"/>
          <p:cNvSpPr>
            <a:spLocks noGrp="1"/>
          </p:cNvSpPr>
          <p:nvPr>
            <p:ph sz="half" idx="1"/>
          </p:nvPr>
        </p:nvSpPr>
        <p:spPr>
          <a:xfrm>
            <a:off x="179512" y="1772816"/>
            <a:ext cx="8748000" cy="4749800"/>
          </a:xfrm>
        </p:spPr>
        <p:txBody>
          <a:bodyPr rtlCol="0">
            <a:normAutofit lnSpcReduction="10000"/>
          </a:bodyPr>
          <a:lstStyle/>
          <a:p>
            <a:pPr marL="0" indent="0" fontAlgn="auto">
              <a:spcAft>
                <a:spcPts val="0"/>
              </a:spcAft>
              <a:buNone/>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Développement de service web REST </a:t>
            </a:r>
            <a:r>
              <a:rPr dirty="0" err="1"/>
              <a:t>av</a:t>
            </a:r>
            <a:r>
              <a:rPr lang="fr-FR" dirty="0"/>
              <a:t>e</a:t>
            </a:r>
            <a:r>
              <a:rPr dirty="0"/>
              <a:t>c </a:t>
            </a:r>
            <a:r>
              <a:rPr lang="fr-FR" dirty="0"/>
              <a:t>  		       </a:t>
            </a:r>
            <a:r>
              <a:rPr dirty="0"/>
              <a:t>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la gestion des Persistance </a:t>
            </a:r>
            <a:r>
              <a:rPr dirty="0" err="1"/>
              <a:t>dans</a:t>
            </a:r>
            <a:r>
              <a:rPr dirty="0"/>
              <a:t> </a:t>
            </a:r>
            <a:r>
              <a:rPr lang="fr-FR" dirty="0"/>
              <a:t>			                  </a:t>
            </a:r>
            <a:r>
              <a:rPr dirty="0"/>
              <a:t>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p:txBody>
          <a:bodyPr/>
          <a:lstStyle/>
          <a:p>
            <a:r>
              <a:rPr altLang="fr-FR"/>
              <a:t>Services Web REST</a:t>
            </a:r>
          </a:p>
        </p:txBody>
      </p:sp>
      <p:sp>
        <p:nvSpPr>
          <p:cNvPr id="38915" name="Espace réservé du contenu 2"/>
          <p:cNvSpPr>
            <a:spLocks noGrp="1"/>
          </p:cNvSpPr>
          <p:nvPr>
            <p:ph sz="half" idx="1"/>
          </p:nvPr>
        </p:nvSpPr>
        <p:spPr/>
        <p:txBody>
          <a:bodyPr/>
          <a:lstStyle/>
          <a:p>
            <a:r>
              <a:rPr altLang="fr-FR" sz="2800" dirty="0"/>
              <a:t>Pile des </a:t>
            </a:r>
            <a:r>
              <a:rPr altLang="fr-FR" sz="2800" dirty="0" err="1"/>
              <a:t>protocoles</a:t>
            </a:r>
            <a:r>
              <a:rPr altLang="fr-FR" sz="2800" dirty="0"/>
              <a:t> et </a:t>
            </a:r>
            <a:r>
              <a:rPr altLang="fr-FR" sz="2800" dirty="0" err="1"/>
              <a:t>langages</a:t>
            </a:r>
            <a:r>
              <a:rPr altLang="fr-FR" sz="2800" dirty="0"/>
              <a:t> pour les Services Web REST</a:t>
            </a: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36" y="2636912"/>
            <a:ext cx="6966328" cy="39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30928941"/>
              </p:ext>
            </p:extLst>
          </p:nvPr>
        </p:nvGraphicFramePr>
        <p:xfrm>
          <a:off x="1524000" y="224532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1619" name="Title 1"/>
          <p:cNvSpPr>
            <a:spLocks noGrp="1"/>
          </p:cNvSpPr>
          <p:nvPr>
            <p:ph type="title"/>
          </p:nvPr>
        </p:nvSpPr>
        <p:spPr/>
        <p:txBody>
          <a:bodyPr/>
          <a:lstStyle/>
          <a:p>
            <a:pPr eaLnBrk="1" hangingPunct="1"/>
            <a:r>
              <a:rPr altLang="fr-FR" dirty="0" err="1"/>
              <a:t>Vue</a:t>
            </a:r>
            <a:r>
              <a:rPr altLang="fr-FR" dirty="0"/>
              <a:t> </a:t>
            </a:r>
            <a:r>
              <a:rPr altLang="fr-FR" dirty="0" err="1"/>
              <a:t>d’ensemble</a:t>
            </a:r>
            <a:r>
              <a:rPr altLang="fr-FR" dirty="0"/>
              <a:t> du jour </a:t>
            </a:r>
          </a:p>
        </p:txBody>
      </p:sp>
    </p:spTree>
    <p:extLst>
      <p:ext uri="{BB962C8B-B14F-4D97-AF65-F5344CB8AC3E}">
        <p14:creationId xmlns:p14="http://schemas.microsoft.com/office/powerpoint/2010/main" val="260429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1" dur="500"/>
                                        <p:tgtEl>
                                          <p:spTgt spid="3">
                                            <p:graphicEl>
                                              <a:dgm id="{D54B1729-BC98-42C1-9C6C-D65DCBA4358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5" dur="500"/>
                                        <p:tgtEl>
                                          <p:spTgt spid="3">
                                            <p:graphicEl>
                                              <a:dgm id="{C04276DC-EE64-470A-B8BC-09067B8045FA}"/>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19" dur="500"/>
                                        <p:tgtEl>
                                          <p:spTgt spid="3">
                                            <p:graphicEl>
                                              <a:dgm id="{B37A5355-225B-4C6F-AED7-6C620F99EECC}"/>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3" dur="500"/>
                                        <p:tgtEl>
                                          <p:spTgt spid="3">
                                            <p:graphicEl>
                                              <a:dgm id="{F5034101-5B7D-4FE7-B47A-5A48CF39606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27" dur="500"/>
                                        <p:tgtEl>
                                          <p:spTgt spid="3">
                                            <p:graphicEl>
                                              <a:dgm id="{C7C3E6FD-D83F-4BDA-907E-B5EE041DA9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844823"/>
            <a:ext cx="3103817" cy="3456385"/>
          </a:xfrm>
        </p:spPr>
        <p:txBody>
          <a:bodyPr/>
          <a:lstStyle/>
          <a:p>
            <a:r>
              <a:rPr lang="fr-FR" dirty="0"/>
              <a:t>Questions?</a:t>
            </a:r>
          </a:p>
        </p:txBody>
      </p:sp>
    </p:spTree>
    <p:extLst>
      <p:ext uri="{BB962C8B-B14F-4D97-AF65-F5344CB8AC3E}">
        <p14:creationId xmlns:p14="http://schemas.microsoft.com/office/powerpoint/2010/main" val="27924633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dirty="0" err="1"/>
              <a:t>Sommaire</a:t>
            </a:r>
            <a:r>
              <a:rPr altLang="fr-FR" dirty="0"/>
              <a:t> </a:t>
            </a:r>
          </a:p>
        </p:txBody>
      </p:sp>
      <p:sp>
        <p:nvSpPr>
          <p:cNvPr id="3" name="Espace réservé du contenu 2"/>
          <p:cNvSpPr>
            <a:spLocks noGrp="1"/>
          </p:cNvSpPr>
          <p:nvPr>
            <p:ph sz="half" idx="1"/>
          </p:nvPr>
        </p:nvSpPr>
        <p:spPr/>
        <p:txBody>
          <a:bodyPr rtlCol="0">
            <a:normAutofit lnSpcReduction="10000"/>
          </a:bodyPr>
          <a:lstStyle/>
          <a:p>
            <a:pPr marL="0" indent="0" fontAlgn="auto">
              <a:spcAft>
                <a:spcPts val="0"/>
              </a:spcAft>
              <a:buNone/>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Développement de service web REST </a:t>
            </a:r>
            <a:r>
              <a:rPr dirty="0" err="1"/>
              <a:t>av</a:t>
            </a:r>
            <a:r>
              <a:rPr lang="fr-FR" dirty="0"/>
              <a:t>e</a:t>
            </a:r>
            <a:r>
              <a:rPr dirty="0"/>
              <a:t>c 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a:t>
            </a:r>
            <a:r>
              <a:rPr b="1" dirty="0">
                <a:effectLst>
                  <a:outerShdw blurRad="38100" dist="38100" dir="2700000" algn="tl">
                    <a:srgbClr val="000000">
                      <a:alpha val="43137"/>
                    </a:srgbClr>
                  </a:outerShdw>
                </a:effectLst>
              </a:rPr>
              <a:t>la gestion des </a:t>
            </a:r>
            <a:r>
              <a:rPr b="1" dirty="0" err="1">
                <a:effectLst>
                  <a:outerShdw blurRad="38100" dist="38100" dir="2700000" algn="tl">
                    <a:srgbClr val="000000">
                      <a:alpha val="43137"/>
                    </a:srgbClr>
                  </a:outerShdw>
                </a:effectLst>
              </a:rPr>
              <a:t>Persistance</a:t>
            </a:r>
            <a:r>
              <a:rPr lang="fr-FR" b="1" dirty="0">
                <a:effectLst>
                  <a:outerShdw blurRad="38100" dist="38100" dir="2700000" algn="tl">
                    <a:srgbClr val="000000">
                      <a:alpha val="43137"/>
                    </a:srgbClr>
                  </a:outerShdw>
                </a:effectLst>
              </a:rPr>
              <a:t>s</a:t>
            </a:r>
            <a:r>
              <a:rPr b="1" dirty="0">
                <a:effectLst>
                  <a:outerShdw blurRad="38100" dist="38100" dir="2700000" algn="tl">
                    <a:srgbClr val="000000">
                      <a:alpha val="43137"/>
                    </a:srgbClr>
                  </a:outerShdw>
                </a:effectLst>
              </a:rPr>
              <a:t> dans 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extLst>
      <p:ext uri="{BB962C8B-B14F-4D97-AF65-F5344CB8AC3E}">
        <p14:creationId xmlns:p14="http://schemas.microsoft.com/office/powerpoint/2010/main" val="2831928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6"/>
          <p:cNvSpPr txBox="1">
            <a:spLocks noChangeArrowheads="1"/>
          </p:cNvSpPr>
          <p:nvPr/>
        </p:nvSpPr>
        <p:spPr bwMode="auto">
          <a:xfrm>
            <a:off x="648000" y="2007849"/>
            <a:ext cx="7848000" cy="437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fr-FR" altLang="fr-FR" sz="6600" dirty="0"/>
              <a:t>Chapitre 5 </a:t>
            </a:r>
          </a:p>
          <a:p>
            <a:pPr algn="ctr">
              <a:spcBef>
                <a:spcPct val="0"/>
              </a:spcBef>
              <a:buFontTx/>
              <a:buNone/>
            </a:pPr>
            <a:r>
              <a:rPr lang="fr-FR" altLang="fr-FR" sz="6600" dirty="0"/>
              <a:t>WS </a:t>
            </a:r>
            <a:r>
              <a:rPr lang="fr-FR" altLang="fr-FR" sz="6600" dirty="0" err="1"/>
              <a:t>Rest</a:t>
            </a:r>
            <a:endParaRPr lang="fr-FR" altLang="fr-FR" sz="6600" dirty="0"/>
          </a:p>
          <a:p>
            <a:pPr algn="ctr">
              <a:spcBef>
                <a:spcPct val="0"/>
              </a:spcBef>
              <a:buFontTx/>
              <a:buNone/>
            </a:pPr>
            <a:r>
              <a:rPr lang="fr-FR" altLang="fr-FR" sz="6600" dirty="0"/>
              <a:t>La gestion des persistances</a:t>
            </a:r>
          </a:p>
          <a:p>
            <a:pPr algn="ctr">
              <a:spcBef>
                <a:spcPct val="0"/>
              </a:spcBef>
              <a:buFontTx/>
              <a:buNone/>
            </a:pPr>
            <a:endParaRPr lang="fr-FR" altLang="fr-FR" sz="6600" dirty="0"/>
          </a:p>
        </p:txBody>
      </p:sp>
    </p:spTree>
    <p:extLst>
      <p:ext uri="{BB962C8B-B14F-4D97-AF65-F5344CB8AC3E}">
        <p14:creationId xmlns:p14="http://schemas.microsoft.com/office/powerpoint/2010/main" val="2786911559"/>
      </p:ext>
    </p:extLst>
  </p:cSld>
  <p:clrMapOvr>
    <a:masterClrMapping/>
  </p:clrMapOvr>
  <p:transition spd="slow">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endParaRPr lang="fr-FR" altLang="fr-FR" dirty="0"/>
          </a:p>
        </p:txBody>
      </p:sp>
      <p:sp>
        <p:nvSpPr>
          <p:cNvPr id="6" name="Espace réservé du contenu 2"/>
          <p:cNvSpPr txBox="1">
            <a:spLocks/>
          </p:cNvSpPr>
          <p:nvPr/>
        </p:nvSpPr>
        <p:spPr>
          <a:xfrm>
            <a:off x="1466056" y="2564904"/>
            <a:ext cx="6211888" cy="3186112"/>
          </a:xfrm>
          <a:prstGeom prst="rect">
            <a:avLst/>
          </a:prstGeom>
        </p:spPr>
        <p:txBody>
          <a:bodyPr>
            <a:normAutofit/>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introduction à </a:t>
            </a:r>
            <a:r>
              <a:rPr altLang="fr-FR" dirty="0" err="1">
                <a:solidFill>
                  <a:srgbClr val="002060"/>
                </a:solidFill>
                <a:latin typeface="Arial" panose="020B0604020202020204" pitchFamily="34" charset="0"/>
                <a:cs typeface="Arial" panose="020B0604020202020204" pitchFamily="34" charset="0"/>
              </a:rPr>
              <a:t>JaxB</a:t>
            </a: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Mapping</a:t>
            </a:r>
            <a:r>
              <a:rPr altLang="fr-FR" dirty="0">
                <a:solidFill>
                  <a:srgbClr val="002060"/>
                </a:solidFill>
                <a:latin typeface="Arial" panose="020B0604020202020204" pitchFamily="34" charset="0"/>
                <a:cs typeface="Arial" panose="020B0604020202020204" pitchFamily="34" charset="0"/>
              </a:rPr>
              <a:t> XML Schéma vers Java avec </a:t>
            </a:r>
            <a:r>
              <a:rPr altLang="fr-FR" dirty="0" err="1">
                <a:solidFill>
                  <a:srgbClr val="002060"/>
                </a:solidFill>
                <a:latin typeface="Arial" panose="020B0604020202020204" pitchFamily="34" charset="0"/>
                <a:cs typeface="Arial" panose="020B0604020202020204" pitchFamily="34" charset="0"/>
              </a:rPr>
              <a:t>JAxB</a:t>
            </a: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Etude de cas</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832213985"/>
      </p:ext>
    </p:extLst>
  </p:cSld>
  <p:clrMapOvr>
    <a:masterClrMapping/>
  </p:clrMapOvr>
  <p:transition spd="slow">
    <p:push/>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6"/>
          <p:cNvSpPr txBox="1">
            <a:spLocks noChangeArrowheads="1"/>
          </p:cNvSpPr>
          <p:nvPr/>
        </p:nvSpPr>
        <p:spPr bwMode="auto">
          <a:xfrm>
            <a:off x="1635125" y="2924944"/>
            <a:ext cx="587375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fr-FR" altLang="fr-FR" sz="7200"/>
              <a:t>JAXB</a:t>
            </a:r>
          </a:p>
        </p:txBody>
      </p:sp>
    </p:spTree>
    <p:extLst>
      <p:ext uri="{BB962C8B-B14F-4D97-AF65-F5344CB8AC3E}">
        <p14:creationId xmlns:p14="http://schemas.microsoft.com/office/powerpoint/2010/main" val="2305529095"/>
      </p:ext>
    </p:extLst>
  </p:cSld>
  <p:clrMapOvr>
    <a:masterClrMapping/>
  </p:clrMapOvr>
  <p:transition spd="slow">
    <p:push dir="u"/>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Introduction </a:t>
            </a:r>
          </a:p>
        </p:txBody>
      </p:sp>
      <p:sp>
        <p:nvSpPr>
          <p:cNvPr id="13315" name="Rectangle 3"/>
          <p:cNvSpPr>
            <a:spLocks noGrp="1" noChangeArrowheads="1"/>
          </p:cNvSpPr>
          <p:nvPr>
            <p:ph sz="half" idx="1"/>
          </p:nvPr>
        </p:nvSpPr>
        <p:spPr>
          <a:xfrm>
            <a:off x="388055" y="2023616"/>
            <a:ext cx="8389056" cy="4357712"/>
          </a:xfrm>
        </p:spPr>
        <p:txBody>
          <a:bodyPr/>
          <a:lstStyle/>
          <a:p>
            <a:r>
              <a:rPr altLang="fr-FR" sz="2000" dirty="0">
                <a:latin typeface="Arial" panose="020B0604020202020204" pitchFamily="34" charset="0"/>
                <a:cs typeface="Arial" panose="020B0604020202020204" pitchFamily="34" charset="0"/>
              </a:rPr>
              <a:t>Le XML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aujourd'hui</a:t>
            </a:r>
            <a:r>
              <a:rPr altLang="fr-FR" sz="2000" dirty="0">
                <a:latin typeface="Arial" panose="020B0604020202020204" pitchFamily="34" charset="0"/>
                <a:cs typeface="Arial" panose="020B0604020202020204" pitchFamily="34" charset="0"/>
              </a:rPr>
              <a:t> un format </a:t>
            </a:r>
            <a:r>
              <a:rPr altLang="fr-FR" sz="2000" dirty="0" err="1">
                <a:latin typeface="Arial" panose="020B0604020202020204" pitchFamily="34" charset="0"/>
                <a:cs typeface="Arial" panose="020B0604020202020204" pitchFamily="34" charset="0"/>
              </a:rPr>
              <a:t>d'échange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très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a:t>
            </a:r>
            <a:r>
              <a:rPr altLang="fr-FR" sz="2000" dirty="0">
                <a:latin typeface="Arial" panose="020B0604020202020204" pitchFamily="34" charset="0"/>
                <a:cs typeface="Arial" panose="020B0604020202020204" pitchFamily="34" charset="0"/>
              </a:rPr>
              <a:t>. </a:t>
            </a:r>
          </a:p>
          <a:p>
            <a:r>
              <a:rPr altLang="fr-FR" sz="2000" dirty="0">
                <a:latin typeface="Arial" panose="020B0604020202020204" pitchFamily="34" charset="0"/>
                <a:cs typeface="Arial" panose="020B0604020202020204" pitchFamily="34" charset="0"/>
              </a:rPr>
              <a:t>Il </a:t>
            </a:r>
            <a:r>
              <a:rPr altLang="fr-FR" sz="2000" dirty="0" err="1">
                <a:latin typeface="Arial" panose="020B0604020202020204" pitchFamily="34" charset="0"/>
                <a:cs typeface="Arial" panose="020B0604020202020204" pitchFamily="34" charset="0"/>
              </a:rPr>
              <a:t>possède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nombreux</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avantages</a:t>
            </a:r>
            <a:r>
              <a:rPr altLang="fr-FR" sz="2000" dirty="0">
                <a:latin typeface="Arial" panose="020B0604020202020204" pitchFamily="34" charset="0"/>
                <a:cs typeface="Arial" panose="020B0604020202020204" pitchFamily="34" charset="0"/>
              </a:rPr>
              <a:t> :</a:t>
            </a:r>
          </a:p>
          <a:p>
            <a:pPr lvl="1"/>
            <a:r>
              <a:rPr altLang="fr-FR" sz="2000" dirty="0">
                <a:latin typeface="Arial" panose="020B0604020202020204" pitchFamily="34" charset="0"/>
                <a:cs typeface="Arial" panose="020B0604020202020204" pitchFamily="34" charset="0"/>
              </a:rPr>
              <a:t>Standard, simple, </a:t>
            </a:r>
          </a:p>
          <a:p>
            <a:pPr lvl="1"/>
            <a:r>
              <a:rPr altLang="fr-FR" sz="2000" dirty="0">
                <a:latin typeface="Arial" panose="020B0604020202020204" pitchFamily="34" charset="0"/>
                <a:cs typeface="Arial" panose="020B0604020202020204" pitchFamily="34" charset="0"/>
              </a:rPr>
              <a:t>Facile à lire.</a:t>
            </a:r>
          </a:p>
          <a:p>
            <a:pPr lvl="1"/>
            <a:r>
              <a:rPr altLang="fr-FR" sz="2000" dirty="0">
                <a:latin typeface="Arial" panose="020B0604020202020204" pitchFamily="34" charset="0"/>
                <a:cs typeface="Arial" panose="020B0604020202020204" pitchFamily="34" charset="0"/>
              </a:rPr>
              <a:t>Il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lu</a:t>
            </a:r>
            <a:r>
              <a:rPr altLang="fr-FR" sz="2000" dirty="0">
                <a:latin typeface="Arial" panose="020B0604020202020204" pitchFamily="34" charset="0"/>
                <a:cs typeface="Arial" panose="020B0604020202020204" pitchFamily="34" charset="0"/>
              </a:rPr>
              <a:t> par un homme, </a:t>
            </a:r>
            <a:r>
              <a:rPr altLang="fr-FR" sz="2000" dirty="0" err="1">
                <a:latin typeface="Arial" panose="020B0604020202020204" pitchFamily="34" charset="0"/>
                <a:cs typeface="Arial" panose="020B0604020202020204" pitchFamily="34" charset="0"/>
              </a:rPr>
              <a:t>mais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qui le plus </a:t>
            </a:r>
            <a:r>
              <a:rPr altLang="fr-FR" sz="2000" dirty="0" err="1">
                <a:latin typeface="Arial" panose="020B0604020202020204" pitchFamily="34" charset="0"/>
                <a:cs typeface="Arial" panose="020B0604020202020204" pitchFamily="34" charset="0"/>
              </a:rPr>
              <a:t>intéressant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qu'il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a:t>
            </a:r>
            <a:r>
              <a:rPr lang="fr-FR" altLang="fr-FR" sz="2000" dirty="0">
                <a:latin typeface="Arial" panose="020B0604020202020204" pitchFamily="34" charset="0"/>
                <a:cs typeface="Arial" panose="020B0604020202020204" pitchFamily="34" charset="0"/>
              </a:rPr>
              <a:t>e </a:t>
            </a:r>
            <a:r>
              <a:rPr altLang="fr-FR" sz="2000" dirty="0" err="1">
                <a:latin typeface="Arial" panose="020B0604020202020204" pitchFamily="34" charset="0"/>
                <a:cs typeface="Arial" panose="020B0604020202020204" pitchFamily="34" charset="0"/>
              </a:rPr>
              <a:t>lu</a:t>
            </a:r>
            <a:r>
              <a:rPr altLang="fr-FR" sz="2000" dirty="0">
                <a:latin typeface="Arial" panose="020B0604020202020204" pitchFamily="34" charset="0"/>
                <a:cs typeface="Arial" panose="020B0604020202020204" pitchFamily="34" charset="0"/>
              </a:rPr>
              <a:t> par un </a:t>
            </a:r>
            <a:r>
              <a:rPr altLang="fr-FR" sz="2000" dirty="0" err="1">
                <a:latin typeface="Arial" panose="020B0604020202020204" pitchFamily="34" charset="0"/>
                <a:cs typeface="Arial" panose="020B0604020202020204" pitchFamily="34" charset="0"/>
              </a:rPr>
              <a:t>ordinateur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logiciels</a:t>
            </a:r>
            <a:r>
              <a:rPr altLang="fr-FR" sz="2000" dirty="0">
                <a:latin typeface="Arial" panose="020B0604020202020204" pitchFamily="34" charset="0"/>
                <a:cs typeface="Arial" panose="020B0604020202020204" pitchFamily="34" charset="0"/>
              </a:rPr>
              <a:t>). </a:t>
            </a:r>
          </a:p>
          <a:p>
            <a:r>
              <a:rPr altLang="fr-FR" sz="2000" dirty="0">
                <a:latin typeface="Arial" panose="020B0604020202020204" pitchFamily="34" charset="0"/>
                <a:cs typeface="Arial" panose="020B0604020202020204" pitchFamily="34" charset="0"/>
              </a:rPr>
              <a:t>la puissance du XML repose sur le fait </a:t>
            </a:r>
            <a:r>
              <a:rPr altLang="fr-FR" sz="2000" dirty="0" err="1">
                <a:latin typeface="Arial" panose="020B0604020202020204" pitchFamily="34" charset="0"/>
                <a:cs typeface="Arial" panose="020B0604020202020204" pitchFamily="34" charset="0"/>
              </a:rPr>
              <a:t>qu'il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analysé</a:t>
            </a:r>
            <a:r>
              <a:rPr altLang="fr-FR" sz="2000" dirty="0">
                <a:latin typeface="Arial" panose="020B0604020202020204" pitchFamily="34" charset="0"/>
                <a:cs typeface="Arial" panose="020B0604020202020204" pitchFamily="34" charset="0"/>
              </a:rPr>
              <a:t> par un</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programme</a:t>
            </a:r>
            <a:r>
              <a:rPr altLang="fr-FR" sz="2000" dirty="0">
                <a:latin typeface="Arial" panose="020B0604020202020204" pitchFamily="34" charset="0"/>
                <a:cs typeface="Arial" panose="020B0604020202020204" pitchFamily="34" charset="0"/>
              </a:rPr>
              <a:t> et le </a:t>
            </a:r>
            <a:r>
              <a:rPr altLang="fr-FR" sz="2000" dirty="0" err="1">
                <a:latin typeface="Arial" panose="020B0604020202020204" pitchFamily="34" charset="0"/>
                <a:cs typeface="Arial" panose="020B0604020202020204" pitchFamily="34" charset="0"/>
              </a:rPr>
              <a:t>contenu</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flux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compris</a:t>
            </a:r>
            <a:r>
              <a:rPr altLang="fr-FR" sz="2000" dirty="0">
                <a:latin typeface="Arial" panose="020B0604020202020204" pitchFamily="34" charset="0"/>
                <a:cs typeface="Arial" panose="020B0604020202020204" pitchFamily="34" charset="0"/>
              </a:rPr>
              <a:t> par la machine.</a:t>
            </a:r>
          </a:p>
          <a:p>
            <a:r>
              <a:rPr altLang="fr-FR" sz="2000" dirty="0">
                <a:latin typeface="Arial" panose="020B0604020202020204" pitchFamily="34" charset="0"/>
                <a:cs typeface="Arial" panose="020B0604020202020204" pitchFamily="34" charset="0"/>
              </a:rPr>
              <a:t>La structure de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langage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effet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comprendre</a:t>
            </a:r>
            <a:r>
              <a:rPr altLang="fr-FR" sz="2000" dirty="0">
                <a:latin typeface="Arial" panose="020B0604020202020204" pitchFamily="34" charset="0"/>
                <a:cs typeface="Arial" panose="020B0604020202020204" pitchFamily="34" charset="0"/>
              </a:rPr>
              <a:t> les relations entre </a:t>
            </a:r>
            <a:r>
              <a:rPr altLang="fr-FR" sz="2000" dirty="0" err="1">
                <a:latin typeface="Arial" panose="020B0604020202020204" pitchFamily="34" charset="0"/>
                <a:cs typeface="Arial" panose="020B0604020202020204" pitchFamily="34" charset="0"/>
              </a:rPr>
              <a:t>toutes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196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Introduction </a:t>
            </a:r>
          </a:p>
        </p:txBody>
      </p:sp>
      <p:sp>
        <p:nvSpPr>
          <p:cNvPr id="14339" name="Rectangle 3"/>
          <p:cNvSpPr>
            <a:spLocks noGrp="1" noChangeArrowheads="1"/>
          </p:cNvSpPr>
          <p:nvPr>
            <p:ph sz="half" idx="1"/>
          </p:nvPr>
        </p:nvSpPr>
        <p:spPr>
          <a:xfrm>
            <a:off x="388055" y="1879600"/>
            <a:ext cx="8389056" cy="4572000"/>
          </a:xfrm>
        </p:spPr>
        <p:txBody>
          <a:bodyPr/>
          <a:lstStyle/>
          <a:p>
            <a:pPr>
              <a:lnSpc>
                <a:spcPct val="90000"/>
              </a:lnSpc>
            </a:pPr>
            <a:r>
              <a:rPr altLang="fr-FR" sz="2400" dirty="0">
                <a:latin typeface="Arial" panose="020B0604020202020204" pitchFamily="34" charset="0"/>
                <a:cs typeface="Arial" panose="020B0604020202020204" pitchFamily="34" charset="0"/>
              </a:rPr>
              <a:t>De </a:t>
            </a:r>
            <a:r>
              <a:rPr altLang="fr-FR" sz="2400" dirty="0" err="1">
                <a:latin typeface="Arial" panose="020B0604020202020204" pitchFamily="34" charset="0"/>
                <a:cs typeface="Arial" panose="020B0604020202020204" pitchFamily="34" charset="0"/>
              </a:rPr>
              <a:t>ce</a:t>
            </a:r>
            <a:r>
              <a:rPr altLang="fr-FR" sz="2400" dirty="0">
                <a:latin typeface="Arial" panose="020B0604020202020204" pitchFamily="34" charset="0"/>
                <a:cs typeface="Arial" panose="020B0604020202020204" pitchFamily="34" charset="0"/>
              </a:rPr>
              <a:t> fait, les </a:t>
            </a:r>
            <a:r>
              <a:rPr altLang="fr-FR" sz="2400" dirty="0" err="1">
                <a:latin typeface="Arial" panose="020B0604020202020204" pitchFamily="34" charset="0"/>
                <a:cs typeface="Arial" panose="020B0604020202020204" pitchFamily="34" charset="0"/>
              </a:rPr>
              <a:t>programmeurs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ont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réalisé</a:t>
            </a:r>
            <a:r>
              <a:rPr altLang="fr-FR" sz="2400" dirty="0">
                <a:latin typeface="Arial" panose="020B0604020202020204" pitchFamily="34" charset="0"/>
                <a:cs typeface="Arial" panose="020B0604020202020204" pitchFamily="34" charset="0"/>
              </a:rPr>
              <a:t> de </a:t>
            </a:r>
            <a:r>
              <a:rPr altLang="fr-FR" sz="2400" dirty="0" err="1">
                <a:latin typeface="Arial" panose="020B0604020202020204" pitchFamily="34" charset="0"/>
                <a:cs typeface="Arial" panose="020B0604020202020204" pitchFamily="34" charset="0"/>
              </a:rPr>
              <a:t>nombreuses</a:t>
            </a:r>
            <a:r>
              <a:rPr altLang="fr-FR" sz="2400" dirty="0">
                <a:latin typeface="Arial" panose="020B0604020202020204" pitchFamily="34" charset="0"/>
                <a:cs typeface="Arial" panose="020B0604020202020204" pitchFamily="34" charset="0"/>
              </a:rPr>
              <a:t> API </a:t>
            </a:r>
            <a:r>
              <a:rPr altLang="fr-FR" sz="2400" dirty="0" err="1">
                <a:latin typeface="Arial" panose="020B0604020202020204" pitchFamily="34" charset="0"/>
                <a:cs typeface="Arial" panose="020B0604020202020204" pitchFamily="34" charset="0"/>
              </a:rPr>
              <a:t>permettant</a:t>
            </a:r>
            <a:r>
              <a:rPr altLang="fr-FR" sz="2400" dirty="0">
                <a:latin typeface="Arial" panose="020B0604020202020204" pitchFamily="34" charset="0"/>
                <a:cs typeface="Arial" panose="020B0604020202020204" pitchFamily="34" charset="0"/>
              </a:rPr>
              <a:t>      </a:t>
            </a:r>
          </a:p>
          <a:p>
            <a:pPr>
              <a:lnSpc>
                <a:spcPct val="90000"/>
              </a:lnSpc>
              <a:buFont typeface="Wingdings" panose="05000000000000000000" pitchFamily="2" charset="2"/>
              <a:buNone/>
            </a:pP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d'accéder</a:t>
            </a:r>
            <a:r>
              <a:rPr altLang="fr-FR" sz="2400" dirty="0">
                <a:latin typeface="Arial" panose="020B0604020202020204" pitchFamily="34" charset="0"/>
                <a:cs typeface="Arial" panose="020B0604020202020204" pitchFamily="34" charset="0"/>
              </a:rPr>
              <a:t> aux </a:t>
            </a:r>
            <a:r>
              <a:rPr altLang="fr-FR" sz="2400" dirty="0" err="1">
                <a:latin typeface="Arial" panose="020B0604020202020204" pitchFamily="34" charset="0"/>
                <a:cs typeface="Arial" panose="020B0604020202020204" pitchFamily="34" charset="0"/>
              </a:rPr>
              <a:t>données</a:t>
            </a:r>
            <a:r>
              <a:rPr altLang="fr-FR" sz="2400" dirty="0">
                <a:latin typeface="Arial" panose="020B0604020202020204" pitchFamily="34" charset="0"/>
                <a:cs typeface="Arial" panose="020B0604020202020204" pitchFamily="34" charset="0"/>
              </a:rPr>
              <a:t> XML à travers </a:t>
            </a:r>
            <a:r>
              <a:rPr altLang="fr-FR" sz="2400" dirty="0" err="1">
                <a:latin typeface="Arial" panose="020B0604020202020204" pitchFamily="34" charset="0"/>
                <a:cs typeface="Arial" panose="020B0604020202020204" pitchFamily="34" charset="0"/>
              </a:rPr>
              <a:t>leurs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langages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favoris</a:t>
            </a:r>
            <a:r>
              <a:rPr altLang="fr-FR" sz="2400" dirty="0">
                <a:latin typeface="Arial" panose="020B0604020202020204" pitchFamily="34" charset="0"/>
                <a:cs typeface="Arial" panose="020B0604020202020204" pitchFamily="34" charset="0"/>
              </a:rPr>
              <a:t> (DOM et SAX </a:t>
            </a:r>
          </a:p>
          <a:p>
            <a:pPr>
              <a:lnSpc>
                <a:spcPct val="90000"/>
              </a:lnSpc>
              <a:buFont typeface="Wingdings" panose="05000000000000000000" pitchFamily="2" charset="2"/>
              <a:buNone/>
            </a:pPr>
            <a:r>
              <a:rPr altLang="fr-FR" sz="2400" dirty="0">
                <a:latin typeface="Arial" panose="020B0604020202020204" pitchFamily="34" charset="0"/>
                <a:cs typeface="Arial" panose="020B0604020202020204" pitchFamily="34" charset="0"/>
              </a:rPr>
              <a:t>     par </a:t>
            </a:r>
            <a:r>
              <a:rPr altLang="fr-FR" sz="2400" dirty="0" err="1">
                <a:latin typeface="Arial" panose="020B0604020202020204" pitchFamily="34" charset="0"/>
                <a:cs typeface="Arial" panose="020B0604020202020204" pitchFamily="34" charset="0"/>
              </a:rPr>
              <a:t>exemple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en</a:t>
            </a:r>
            <a:r>
              <a:rPr altLang="fr-FR" sz="2400" dirty="0">
                <a:latin typeface="Arial" panose="020B0604020202020204" pitchFamily="34" charset="0"/>
                <a:cs typeface="Arial" panose="020B0604020202020204" pitchFamily="34" charset="0"/>
              </a:rPr>
              <a:t> Java).</a:t>
            </a:r>
          </a:p>
          <a:p>
            <a:pPr>
              <a:lnSpc>
                <a:spcPct val="90000"/>
              </a:lnSpc>
            </a:pPr>
            <a:r>
              <a:rPr altLang="fr-FR" sz="2400" dirty="0" err="1">
                <a:latin typeface="Arial" panose="020B0604020202020204" pitchFamily="34" charset="0"/>
                <a:cs typeface="Arial" panose="020B0604020202020204" pitchFamily="34" charset="0"/>
              </a:rPr>
              <a:t>Ces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dernières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ont</a:t>
            </a:r>
            <a:r>
              <a:rPr altLang="fr-FR" sz="2400" dirty="0">
                <a:latin typeface="Arial" panose="020B0604020202020204" pitchFamily="34" charset="0"/>
                <a:cs typeface="Arial" panose="020B0604020202020204" pitchFamily="34" charset="0"/>
              </a:rPr>
              <a:t> des </a:t>
            </a:r>
            <a:r>
              <a:rPr altLang="fr-FR" sz="2400" dirty="0" err="1">
                <a:latin typeface="Arial" panose="020B0604020202020204" pitchFamily="34" charset="0"/>
                <a:cs typeface="Arial" panose="020B0604020202020204" pitchFamily="34" charset="0"/>
              </a:rPr>
              <a:t>inconvénients</a:t>
            </a:r>
            <a:r>
              <a:rPr altLang="fr-FR" sz="2400" dirty="0">
                <a:latin typeface="Arial" panose="020B0604020202020204" pitchFamily="34" charset="0"/>
                <a:cs typeface="Arial" panose="020B0604020202020204" pitchFamily="34" charset="0"/>
              </a:rPr>
              <a:t>. </a:t>
            </a:r>
          </a:p>
          <a:p>
            <a:pPr lvl="2">
              <a:lnSpc>
                <a:spcPct val="90000"/>
              </a:lnSpc>
            </a:pPr>
            <a:r>
              <a:rPr altLang="fr-FR" sz="1800" dirty="0" err="1">
                <a:latin typeface="Arial" panose="020B0604020202020204" pitchFamily="34" charset="0"/>
                <a:cs typeface="Arial" panose="020B0604020202020204" pitchFamily="34" charset="0"/>
              </a:rPr>
              <a:t>il</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faut</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étudier</a:t>
            </a:r>
            <a:r>
              <a:rPr altLang="fr-FR" sz="1800" dirty="0">
                <a:latin typeface="Arial" panose="020B0604020202020204" pitchFamily="34" charset="0"/>
                <a:cs typeface="Arial" panose="020B0604020202020204" pitchFamily="34" charset="0"/>
              </a:rPr>
              <a:t> et </a:t>
            </a:r>
            <a:r>
              <a:rPr altLang="fr-FR" sz="1800" dirty="0" err="1">
                <a:latin typeface="Arial" panose="020B0604020202020204" pitchFamily="34" charset="0"/>
                <a:cs typeface="Arial" panose="020B0604020202020204" pitchFamily="34" charset="0"/>
              </a:rPr>
              <a:t>apprendre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une</a:t>
            </a:r>
            <a:r>
              <a:rPr altLang="fr-FR" sz="1800" dirty="0">
                <a:latin typeface="Arial" panose="020B0604020202020204" pitchFamily="34" charset="0"/>
                <a:cs typeface="Arial" panose="020B0604020202020204" pitchFamily="34" charset="0"/>
              </a:rPr>
              <a:t> nouvelle API. </a:t>
            </a:r>
          </a:p>
          <a:p>
            <a:pPr lvl="2">
              <a:lnSpc>
                <a:spcPct val="90000"/>
              </a:lnSpc>
            </a:pPr>
            <a:r>
              <a:rPr altLang="fr-FR" sz="1800" dirty="0">
                <a:latin typeface="Arial" panose="020B0604020202020204" pitchFamily="34" charset="0"/>
                <a:cs typeface="Arial" panose="020B0604020202020204" pitchFamily="34" charset="0"/>
              </a:rPr>
              <a:t>le </a:t>
            </a:r>
            <a:r>
              <a:rPr altLang="fr-FR" sz="1800" dirty="0" err="1">
                <a:latin typeface="Arial" panose="020B0604020202020204" pitchFamily="34" charset="0"/>
                <a:cs typeface="Arial" panose="020B0604020202020204" pitchFamily="34" charset="0"/>
              </a:rPr>
              <a:t>programmeur</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doit</a:t>
            </a:r>
            <a:r>
              <a:rPr altLang="fr-FR" sz="1800" dirty="0">
                <a:latin typeface="Arial" panose="020B0604020202020204" pitchFamily="34" charset="0"/>
                <a:cs typeface="Arial" panose="020B0604020202020204" pitchFamily="34" charset="0"/>
              </a:rPr>
              <a:t> adapter le code à son application à </a:t>
            </a:r>
            <a:r>
              <a:rPr altLang="fr-FR" sz="1800" dirty="0" err="1">
                <a:latin typeface="Arial" panose="020B0604020202020204" pitchFamily="34" charset="0"/>
                <a:cs typeface="Arial" panose="020B0604020202020204" pitchFamily="34" charset="0"/>
              </a:rPr>
              <a:t>chaque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fois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qu'il</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ve</a:t>
            </a:r>
            <a:r>
              <a:rPr lang="fr-FR" altLang="fr-FR" sz="1800" dirty="0">
                <a:latin typeface="Arial" panose="020B0604020202020204" pitchFamily="34" charset="0"/>
                <a:cs typeface="Arial" panose="020B0604020202020204" pitchFamily="34" charset="0"/>
              </a:rPr>
              <a:t>ut </a:t>
            </a:r>
            <a:r>
              <a:rPr altLang="fr-FR" sz="1800" dirty="0" err="1">
                <a:latin typeface="Arial" panose="020B0604020202020204" pitchFamily="34" charset="0"/>
                <a:cs typeface="Arial" panose="020B0604020202020204" pitchFamily="34" charset="0"/>
              </a:rPr>
              <a:t>accéder</a:t>
            </a:r>
            <a:r>
              <a:rPr altLang="fr-FR" sz="1800" dirty="0">
                <a:latin typeface="Arial" panose="020B0604020202020204" pitchFamily="34" charset="0"/>
                <a:cs typeface="Arial" panose="020B0604020202020204" pitchFamily="34" charset="0"/>
              </a:rPr>
              <a:t> à des </a:t>
            </a:r>
            <a:r>
              <a:rPr altLang="fr-FR" sz="1800" dirty="0" err="1">
                <a:latin typeface="Arial" panose="020B0604020202020204" pitchFamily="34" charset="0"/>
                <a:cs typeface="Arial" panose="020B0604020202020204" pitchFamily="34" charset="0"/>
              </a:rPr>
              <a:t>données</a:t>
            </a:r>
            <a:r>
              <a:rPr altLang="fr-FR" sz="1800" dirty="0">
                <a:latin typeface="Arial" panose="020B0604020202020204" pitchFamily="34" charset="0"/>
                <a:cs typeface="Arial" panose="020B0604020202020204" pitchFamily="34" charset="0"/>
              </a:rPr>
              <a:t> XML. </a:t>
            </a:r>
          </a:p>
          <a:p>
            <a:pPr lvl="2">
              <a:lnSpc>
                <a:spcPct val="90000"/>
              </a:lnSpc>
            </a:pPr>
            <a:r>
              <a:rPr altLang="fr-FR" sz="1800" dirty="0" err="1">
                <a:latin typeface="Arial" panose="020B0604020202020204" pitchFamily="34" charset="0"/>
                <a:cs typeface="Arial" panose="020B0604020202020204" pitchFamily="34" charset="0"/>
              </a:rPr>
              <a:t>Ensuite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il</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faut</a:t>
            </a:r>
            <a:r>
              <a:rPr altLang="fr-FR" sz="1800" dirty="0">
                <a:latin typeface="Arial" panose="020B0604020202020204" pitchFamily="34" charset="0"/>
                <a:cs typeface="Arial" panose="020B0604020202020204" pitchFamily="34" charset="0"/>
              </a:rPr>
              <a:t> que le </a:t>
            </a:r>
            <a:r>
              <a:rPr altLang="fr-FR" sz="1800" dirty="0" err="1">
                <a:latin typeface="Arial" panose="020B0604020202020204" pitchFamily="34" charset="0"/>
                <a:cs typeface="Arial" panose="020B0604020202020204" pitchFamily="34" charset="0"/>
              </a:rPr>
              <a:t>programmeur</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crée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lui-même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toutes</a:t>
            </a:r>
            <a:r>
              <a:rPr altLang="fr-FR" sz="1800" dirty="0">
                <a:latin typeface="Arial" panose="020B0604020202020204" pitchFamily="34" charset="0"/>
                <a:cs typeface="Arial" panose="020B0604020202020204" pitchFamily="34" charset="0"/>
              </a:rPr>
              <a:t> les classes </a:t>
            </a:r>
            <a:r>
              <a:rPr altLang="fr-FR" sz="1800" dirty="0" err="1">
                <a:latin typeface="Arial" panose="020B0604020202020204" pitchFamily="34" charset="0"/>
                <a:cs typeface="Arial" panose="020B0604020202020204" pitchFamily="34" charset="0"/>
              </a:rPr>
              <a:t>permettant</a:t>
            </a:r>
            <a:r>
              <a:rPr altLang="fr-FR" sz="1800" dirty="0">
                <a:latin typeface="Arial" panose="020B0604020202020204" pitchFamily="34" charset="0"/>
                <a:cs typeface="Arial" panose="020B0604020202020204" pitchFamily="34" charset="0"/>
              </a:rPr>
              <a:t> de </a:t>
            </a:r>
            <a:r>
              <a:rPr altLang="fr-FR" sz="1800" dirty="0" err="1">
                <a:latin typeface="Arial" panose="020B0604020202020204" pitchFamily="34" charset="0"/>
                <a:cs typeface="Arial" panose="020B0604020202020204" pitchFamily="34" charset="0"/>
              </a:rPr>
              <a:t>gérer</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ces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nouvelles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données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dans</a:t>
            </a:r>
            <a:r>
              <a:rPr altLang="fr-FR" sz="1800" dirty="0">
                <a:latin typeface="Arial" panose="020B0604020202020204" pitchFamily="34" charset="0"/>
                <a:cs typeface="Arial" panose="020B0604020202020204" pitchFamily="34" charset="0"/>
              </a:rPr>
              <a:t> son </a:t>
            </a:r>
            <a:r>
              <a:rPr altLang="fr-FR" sz="1800" dirty="0" err="1">
                <a:latin typeface="Arial" panose="020B0604020202020204" pitchFamily="34" charset="0"/>
                <a:cs typeface="Arial" panose="020B0604020202020204" pitchFamily="34" charset="0"/>
              </a:rPr>
              <a:t>programme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cela</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lui</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prend</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donc</a:t>
            </a:r>
            <a:r>
              <a:rPr altLang="fr-FR" sz="1800" dirty="0">
                <a:latin typeface="Arial" panose="020B0604020202020204" pitchFamily="34" charset="0"/>
                <a:cs typeface="Arial" panose="020B0604020202020204" pitchFamily="34" charset="0"/>
              </a:rPr>
              <a:t> beaucoup de temps.</a:t>
            </a:r>
          </a:p>
          <a:p>
            <a:pPr>
              <a:lnSpc>
                <a:spcPct val="90000"/>
              </a:lnSpc>
            </a:pPr>
            <a:endParaRPr alt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43637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altLang="fr-FR" dirty="0" err="1">
                <a:latin typeface="Arial" panose="020B0604020202020204" pitchFamily="34" charset="0"/>
                <a:cs typeface="Arial" panose="020B0604020202020204" pitchFamily="34" charset="0"/>
              </a:rPr>
              <a:t>Utilisation</a:t>
            </a:r>
            <a:r>
              <a:rPr altLang="fr-FR" dirty="0">
                <a:latin typeface="Arial" panose="020B0604020202020204" pitchFamily="34" charset="0"/>
                <a:cs typeface="Arial" panose="020B0604020202020204" pitchFamily="34" charset="0"/>
              </a:rPr>
              <a:t> de JAXB</a:t>
            </a:r>
          </a:p>
        </p:txBody>
      </p:sp>
      <p:sp>
        <p:nvSpPr>
          <p:cNvPr id="15364" name="Rectangle 3"/>
          <p:cNvSpPr>
            <a:spLocks noGrp="1" noChangeArrowheads="1"/>
          </p:cNvSpPr>
          <p:nvPr>
            <p:ph sz="half" idx="1"/>
          </p:nvPr>
        </p:nvSpPr>
        <p:spPr/>
        <p:txBody>
          <a:bodyPr/>
          <a:lstStyle/>
          <a:p>
            <a:pPr>
              <a:lnSpc>
                <a:spcPct val="80000"/>
              </a:lnSpc>
            </a:pPr>
            <a:r>
              <a:rPr altLang="fr-FR" sz="2400" dirty="0">
                <a:latin typeface="Arial" panose="020B0604020202020204" pitchFamily="34" charset="0"/>
                <a:cs typeface="Arial" panose="020B0604020202020204" pitchFamily="34" charset="0"/>
              </a:rPr>
              <a:t>Pour remédier à ces inconvénients, il existe le « Data Binding » également appelé en français : association de données. </a:t>
            </a:r>
          </a:p>
          <a:p>
            <a:pPr>
              <a:lnSpc>
                <a:spcPct val="80000"/>
              </a:lnSpc>
              <a:buFont typeface="Wingdings" panose="05000000000000000000" pitchFamily="2" charset="2"/>
              <a:buNone/>
            </a:pPr>
            <a:endParaRPr altLang="fr-FR" sz="2400" dirty="0">
              <a:latin typeface="Arial" panose="020B0604020202020204" pitchFamily="34" charset="0"/>
              <a:cs typeface="Arial" panose="020B0604020202020204" pitchFamily="34" charset="0"/>
            </a:endParaRPr>
          </a:p>
          <a:p>
            <a:pPr>
              <a:lnSpc>
                <a:spcPct val="80000"/>
              </a:lnSpc>
            </a:pPr>
            <a:r>
              <a:rPr altLang="fr-FR" sz="2400" dirty="0">
                <a:latin typeface="Arial" panose="020B0604020202020204" pitchFamily="34" charset="0"/>
                <a:cs typeface="Arial" panose="020B0604020202020204" pitchFamily="34" charset="0"/>
              </a:rPr>
              <a:t>En java, Sun a réalisé une API nommée JAXB (Java Architecture for XML Binding) pour simplifier les processus de transformation d’objets Java en fichier XML, et de fichier XML en objets Java.</a:t>
            </a:r>
            <a:br>
              <a:rPr altLang="fr-FR" sz="2400" dirty="0">
                <a:latin typeface="Arial" panose="020B0604020202020204" pitchFamily="34" charset="0"/>
                <a:cs typeface="Arial" panose="020B0604020202020204" pitchFamily="34" charset="0"/>
              </a:rPr>
            </a:br>
            <a:endParaRPr altLang="fr-FR" sz="2400" dirty="0">
              <a:latin typeface="Arial" panose="020B0604020202020204" pitchFamily="34" charset="0"/>
              <a:cs typeface="Arial" panose="020B0604020202020204" pitchFamily="34" charset="0"/>
            </a:endParaRPr>
          </a:p>
          <a:p>
            <a:pPr>
              <a:lnSpc>
                <a:spcPct val="80000"/>
              </a:lnSpc>
            </a:pPr>
            <a:r>
              <a:rPr altLang="fr-FR" sz="2400" dirty="0">
                <a:latin typeface="Arial" panose="020B0604020202020204" pitchFamily="34" charset="0"/>
                <a:cs typeface="Arial" panose="020B0604020202020204" pitchFamily="34" charset="0"/>
              </a:rPr>
              <a:t>JAXB est une spécification qui permet de faire correspondre un document XML à un ensemble de classes et vice et versa via des opérations de sérialisation/</a:t>
            </a:r>
            <a:r>
              <a:rPr altLang="fr-FR" sz="2400" dirty="0" err="1">
                <a:latin typeface="Arial" panose="020B0604020202020204" pitchFamily="34" charset="0"/>
                <a:cs typeface="Arial" panose="020B0604020202020204" pitchFamily="34" charset="0"/>
              </a:rPr>
              <a:t>désérialisation</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nommé</a:t>
            </a:r>
            <a:r>
              <a:rPr lang="fr-FR" altLang="fr-FR" sz="2400" dirty="0">
                <a:latin typeface="Arial" panose="020B0604020202020204" pitchFamily="34" charset="0"/>
                <a:cs typeface="Arial" panose="020B0604020202020204" pitchFamily="34" charset="0"/>
              </a:rPr>
              <a:t>es</a:t>
            </a:r>
            <a:r>
              <a:rPr altLang="fr-FR" sz="2400" dirty="0">
                <a:latin typeface="Arial" panose="020B0604020202020204" pitchFamily="34" charset="0"/>
                <a:cs typeface="Arial" panose="020B0604020202020204" pitchFamily="34" charset="0"/>
              </a:rPr>
              <a:t> en anglais (marshaling/unmarshaling).  </a:t>
            </a:r>
          </a:p>
        </p:txBody>
      </p:sp>
    </p:spTree>
    <p:extLst>
      <p:ext uri="{BB962C8B-B14F-4D97-AF65-F5344CB8AC3E}">
        <p14:creationId xmlns:p14="http://schemas.microsoft.com/office/powerpoint/2010/main" val="26480087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Utilisation de JAXB</a:t>
            </a:r>
          </a:p>
        </p:txBody>
      </p:sp>
      <p:sp>
        <p:nvSpPr>
          <p:cNvPr id="16387" name="Rectangle 3"/>
          <p:cNvSpPr>
            <a:spLocks noGrp="1" noChangeArrowheads="1"/>
          </p:cNvSpPr>
          <p:nvPr>
            <p:ph sz="half" idx="1"/>
          </p:nvPr>
        </p:nvSpPr>
        <p:spPr>
          <a:xfrm>
            <a:off x="179512" y="1844824"/>
            <a:ext cx="8604000" cy="4788000"/>
          </a:xfrm>
        </p:spPr>
        <p:txBody>
          <a:bodyPr/>
          <a:lstStyle/>
          <a:p>
            <a:pPr>
              <a:lnSpc>
                <a:spcPct val="100000"/>
              </a:lnSpc>
              <a:spcBef>
                <a:spcPts val="0"/>
              </a:spcBef>
              <a:spcAft>
                <a:spcPts val="0"/>
              </a:spcAft>
            </a:pPr>
            <a:r>
              <a:rPr altLang="fr-FR" sz="2000" dirty="0">
                <a:latin typeface="Arial" panose="020B0604020202020204" pitchFamily="34" charset="0"/>
                <a:cs typeface="Arial" panose="020B0604020202020204" pitchFamily="34" charset="0"/>
              </a:rPr>
              <a:t>Les services web </a:t>
            </a:r>
            <a:r>
              <a:rPr altLang="fr-FR" sz="2000" dirty="0" err="1">
                <a:latin typeface="Arial" panose="020B0604020202020204" pitchFamily="34" charset="0"/>
                <a:cs typeface="Arial" panose="020B0604020202020204" pitchFamily="34" charset="0"/>
              </a:rPr>
              <a:t>envoient</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requêtes</a:t>
            </a:r>
            <a:r>
              <a:rPr altLang="fr-FR" sz="2000" dirty="0">
                <a:latin typeface="Arial" panose="020B0604020202020204" pitchFamily="34" charset="0"/>
                <a:cs typeface="Arial" panose="020B0604020202020204" pitchFamily="34" charset="0"/>
              </a:rPr>
              <a:t> et des </a:t>
            </a:r>
            <a:r>
              <a:rPr altLang="fr-FR" sz="2000" dirty="0" err="1">
                <a:latin typeface="Arial" panose="020B0604020202020204" pitchFamily="34" charset="0"/>
                <a:cs typeface="Arial" panose="020B0604020202020204" pitchFamily="34" charset="0"/>
              </a:rPr>
              <a:t>réponses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échangeant</a:t>
            </a:r>
            <a:r>
              <a:rPr altLang="fr-FR" sz="2000" dirty="0">
                <a:latin typeface="Arial" panose="020B0604020202020204" pitchFamily="34" charset="0"/>
                <a:cs typeface="Arial" panose="020B0604020202020204" pitchFamily="34" charset="0"/>
              </a:rPr>
              <a:t> des messages XML. </a:t>
            </a:r>
            <a:endParaRPr lang="fr-F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endParaRP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Java, </a:t>
            </a:r>
            <a:r>
              <a:rPr altLang="fr-FR" sz="2000" dirty="0" err="1">
                <a:latin typeface="Arial" panose="020B0604020202020204" pitchFamily="34" charset="0"/>
                <a:cs typeface="Arial" panose="020B0604020202020204" pitchFamily="34" charset="0"/>
              </a:rPr>
              <a:t>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existe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plusieurs</a:t>
            </a:r>
            <a:r>
              <a:rPr altLang="fr-FR" sz="2000" dirty="0">
                <a:latin typeface="Arial" panose="020B0604020202020204" pitchFamily="34" charset="0"/>
                <a:cs typeface="Arial" panose="020B0604020202020204" pitchFamily="34" charset="0"/>
              </a:rPr>
              <a:t> API de bas </a:t>
            </a:r>
            <a:r>
              <a:rPr altLang="fr-FR" sz="2000" dirty="0" err="1">
                <a:latin typeface="Arial" panose="020B0604020202020204" pitchFamily="34" charset="0"/>
                <a:cs typeface="Arial" panose="020B0604020202020204" pitchFamily="34" charset="0"/>
              </a:rPr>
              <a:t>niveau</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traiter</a:t>
            </a:r>
            <a:r>
              <a:rPr altLang="fr-FR" sz="2000" dirty="0">
                <a:latin typeface="Arial" panose="020B0604020202020204" pitchFamily="34" charset="0"/>
                <a:cs typeface="Arial" panose="020B0604020202020204" pitchFamily="34" charset="0"/>
              </a:rPr>
              <a:t> les documents XML</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et les </a:t>
            </a:r>
            <a:r>
              <a:rPr altLang="fr-FR" sz="2000" dirty="0" err="1">
                <a:latin typeface="Arial" panose="020B0604020202020204" pitchFamily="34" charset="0"/>
                <a:cs typeface="Arial" panose="020B0604020202020204" pitchFamily="34" charset="0"/>
              </a:rPr>
              <a:t>schémas</a:t>
            </a:r>
            <a:r>
              <a:rPr altLang="fr-FR" sz="2000" dirty="0">
                <a:latin typeface="Arial" panose="020B0604020202020204" pitchFamily="34" charset="0"/>
                <a:cs typeface="Arial" panose="020B0604020202020204" pitchFamily="34" charset="0"/>
              </a:rPr>
              <a:t> XML. </a:t>
            </a:r>
            <a:endParaRPr lang="fr-F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endParaRP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spécification</a:t>
            </a:r>
            <a:r>
              <a:rPr altLang="fr-FR" sz="2000" dirty="0">
                <a:latin typeface="Arial" panose="020B0604020202020204" pitchFamily="34" charset="0"/>
                <a:cs typeface="Arial" panose="020B0604020202020204" pitchFamily="34" charset="0"/>
              </a:rPr>
              <a:t> JAXB </a:t>
            </a:r>
            <a:r>
              <a:rPr altLang="fr-FR" sz="2000" dirty="0" err="1">
                <a:latin typeface="Arial" panose="020B0604020202020204" pitchFamily="34" charset="0"/>
                <a:cs typeface="Arial" panose="020B0604020202020204" pitchFamily="34" charset="0"/>
              </a:rPr>
              <a:t>fournit</a:t>
            </a:r>
            <a:r>
              <a:rPr altLang="fr-FR" sz="2000" dirty="0">
                <a:latin typeface="Arial" panose="020B0604020202020204" pitchFamily="34" charset="0"/>
                <a:cs typeface="Arial" panose="020B0604020202020204" pitchFamily="34" charset="0"/>
              </a:rPr>
              <a:t> un ensemble </a:t>
            </a:r>
            <a:r>
              <a:rPr altLang="fr-FR" sz="2000" dirty="0" err="1">
                <a:latin typeface="Arial" panose="020B0604020202020204" pitchFamily="34" charset="0"/>
                <a:cs typeface="Arial" panose="020B0604020202020204" pitchFamily="34" charset="0"/>
              </a:rPr>
              <a:t>d'API</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d'annotations</a:t>
            </a:r>
            <a:r>
              <a:rPr altLang="fr-FR" sz="2000" dirty="0">
                <a:latin typeface="Arial" panose="020B0604020202020204" pitchFamily="34" charset="0"/>
                <a:cs typeface="Arial" panose="020B0604020202020204" pitchFamily="34" charset="0"/>
              </a:rPr>
              <a:t> pour </a:t>
            </a:r>
          </a:p>
          <a:p>
            <a:pPr>
              <a:lnSpc>
                <a:spcPct val="10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représenter</a:t>
            </a:r>
            <a:r>
              <a:rPr altLang="fr-FR" sz="2000" dirty="0">
                <a:latin typeface="Arial" panose="020B0604020202020204" pitchFamily="34" charset="0"/>
                <a:cs typeface="Arial" panose="020B0604020202020204" pitchFamily="34" charset="0"/>
              </a:rPr>
              <a:t> les documents XML </a:t>
            </a:r>
            <a:r>
              <a:rPr altLang="fr-FR" sz="2000" dirty="0" err="1">
                <a:latin typeface="Arial" panose="020B0604020202020204" pitchFamily="34" charset="0"/>
                <a:cs typeface="Arial" panose="020B0604020202020204" pitchFamily="34" charset="0"/>
              </a:rPr>
              <a:t>comme</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artéfacts</a:t>
            </a:r>
            <a:r>
              <a:rPr altLang="fr-FR" sz="2000" dirty="0">
                <a:latin typeface="Arial" panose="020B0604020202020204" pitchFamily="34" charset="0"/>
                <a:cs typeface="Arial" panose="020B0604020202020204" pitchFamily="34" charset="0"/>
              </a:rPr>
              <a:t> Java </a:t>
            </a:r>
            <a:r>
              <a:rPr altLang="fr-FR" sz="2000" dirty="0" err="1">
                <a:latin typeface="Arial" panose="020B0604020202020204" pitchFamily="34" charset="0"/>
                <a:cs typeface="Arial" panose="020B0604020202020204" pitchFamily="34" charset="0"/>
              </a:rPr>
              <a:t>représentant</a:t>
            </a:r>
            <a:r>
              <a:rPr altLang="fr-FR" sz="2000" dirty="0">
                <a:latin typeface="Arial" panose="020B0604020202020204" pitchFamily="34" charset="0"/>
                <a:cs typeface="Arial" panose="020B0604020202020204" pitchFamily="34" charset="0"/>
              </a:rPr>
              <a:t> des</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documents XML.</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r>
              <a:rPr altLang="fr-FR" sz="2000" dirty="0">
                <a:latin typeface="Arial" panose="020B0604020202020204" pitchFamily="34" charset="0"/>
                <a:cs typeface="Arial" panose="020B0604020202020204" pitchFamily="34" charset="0"/>
              </a:rPr>
              <a:t>JAXB </a:t>
            </a:r>
            <a:r>
              <a:rPr altLang="fr-FR" sz="2000" dirty="0" err="1">
                <a:latin typeface="Arial" panose="020B0604020202020204" pitchFamily="34" charset="0"/>
                <a:cs typeface="Arial" panose="020B0604020202020204" pitchFamily="34" charset="0"/>
              </a:rPr>
              <a:t>facilite</a:t>
            </a: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désérialisation</a:t>
            </a:r>
            <a:r>
              <a:rPr altLang="fr-FR" sz="2000" dirty="0">
                <a:latin typeface="Arial" panose="020B0604020202020204" pitchFamily="34" charset="0"/>
                <a:cs typeface="Arial" panose="020B0604020202020204" pitchFamily="34" charset="0"/>
              </a:rPr>
              <a:t> des documents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objets</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leur</a:t>
            </a:r>
            <a:r>
              <a:rPr altLang="fr-FR" sz="2000" dirty="0">
                <a:latin typeface="Arial" panose="020B0604020202020204" pitchFamily="34" charset="0"/>
                <a:cs typeface="Arial" panose="020B0604020202020204" pitchFamily="34" charset="0"/>
              </a:rPr>
              <a:t> </a:t>
            </a:r>
          </a:p>
          <a:p>
            <a:pPr>
              <a:lnSpc>
                <a:spcPct val="10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sérialisation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documents XML.</a:t>
            </a:r>
            <a:endParaRPr lang="fr-F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spcBef>
                <a:spcPts val="0"/>
              </a:spcBef>
              <a:spcAft>
                <a:spcPts val="0"/>
              </a:spcAft>
            </a:pP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Même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si</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spécification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utilisée</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n'importe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quel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traitement</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elle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fortement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intégrée</a:t>
            </a:r>
            <a:r>
              <a:rPr altLang="fr-FR" sz="2000" dirty="0">
                <a:latin typeface="Arial" panose="020B0604020202020204" pitchFamily="34" charset="0"/>
                <a:cs typeface="Arial" panose="020B0604020202020204" pitchFamily="34" charset="0"/>
              </a:rPr>
              <a:t> aux services web. </a:t>
            </a:r>
          </a:p>
        </p:txBody>
      </p:sp>
    </p:spTree>
    <p:extLst>
      <p:ext uri="{BB962C8B-B14F-4D97-AF65-F5344CB8AC3E}">
        <p14:creationId xmlns:p14="http://schemas.microsoft.com/office/powerpoint/2010/main" val="1077845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a:xfrm>
            <a:off x="1466056" y="2763838"/>
            <a:ext cx="6211888" cy="3186112"/>
          </a:xfrm>
          <a:prstGeom prst="rect">
            <a:avLst/>
          </a:prstGeom>
        </p:spPr>
        <p:txBody>
          <a:bodyPr>
            <a:normAutofit fontScale="92500" lnSpcReduction="1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L’architecture Orientée Service SOA</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Définition d’un service</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Services Web étendus et REST</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Plateformes de développement</a:t>
            </a:r>
          </a:p>
        </p:txBody>
      </p:sp>
      <p:sp>
        <p:nvSpPr>
          <p:cNvPr id="5" name="Titre 4"/>
          <p:cNvSpPr>
            <a:spLocks noGrp="1"/>
          </p:cNvSpPr>
          <p:nvPr>
            <p:ph type="title"/>
          </p:nvPr>
        </p:nvSpPr>
        <p:spPr/>
        <p:txBody>
          <a:bodyPr/>
          <a:lstStyle/>
          <a:p>
            <a:r>
              <a:rPr lang="fr-FR" dirty="0"/>
              <a:t>Objectif du chapitre</a:t>
            </a:r>
          </a:p>
        </p:txBody>
      </p:sp>
    </p:spTree>
  </p:cSld>
  <p:clrMapOvr>
    <a:masterClrMapping/>
  </p:clrMapOvr>
  <p:transition spd="slow">
    <p:push/>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247781" y="285750"/>
            <a:ext cx="8648439" cy="1320800"/>
          </a:xfrm>
        </p:spPr>
        <p:txBody>
          <a:bodyPr rtlCol="0">
            <a:normAutofit/>
          </a:bodyPr>
          <a:lstStyle/>
          <a:p>
            <a:pPr algn="ctr" fontAlgn="auto">
              <a:spcAft>
                <a:spcPts val="0"/>
              </a:spcAft>
              <a:defRPr/>
            </a:pPr>
            <a:r>
              <a:rPr altLang="fr-FR" sz="3600" dirty="0">
                <a:latin typeface="Arial" panose="020B0604020202020204" pitchFamily="34" charset="0"/>
                <a:cs typeface="Arial" panose="020B0604020202020204" pitchFamily="34" charset="0"/>
              </a:rPr>
              <a:t>JAXB </a:t>
            </a:r>
            <a:r>
              <a:rPr altLang="fr-FR" sz="3600" i="1" dirty="0">
                <a:latin typeface="Arial" panose="020B0604020202020204" pitchFamily="34" charset="0"/>
                <a:cs typeface="Arial" panose="020B0604020202020204" pitchFamily="34" charset="0"/>
              </a:rPr>
              <a:t>Java Architecture for XML Binding</a:t>
            </a:r>
          </a:p>
        </p:txBody>
      </p:sp>
      <p:sp>
        <p:nvSpPr>
          <p:cNvPr id="17411" name="Rectangle 3"/>
          <p:cNvSpPr>
            <a:spLocks noGrp="1" noChangeArrowheads="1"/>
          </p:cNvSpPr>
          <p:nvPr>
            <p:ph sz="half" idx="1"/>
          </p:nvPr>
        </p:nvSpPr>
        <p:spPr>
          <a:xfrm>
            <a:off x="388055" y="2023616"/>
            <a:ext cx="8389056" cy="4501728"/>
          </a:xfrm>
        </p:spPr>
        <p:txBody>
          <a:bodyPr/>
          <a:lstStyle/>
          <a:p>
            <a:pPr>
              <a:lnSpc>
                <a:spcPct val="80000"/>
              </a:lnSpc>
            </a:pPr>
            <a:r>
              <a:rPr altLang="fr-FR" sz="2000" dirty="0">
                <a:latin typeface="Arial" panose="020B0604020202020204" pitchFamily="34" charset="0"/>
                <a:cs typeface="Arial" panose="020B0604020202020204" pitchFamily="34" charset="0"/>
              </a:rPr>
              <a:t>JAXB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l'acronyme</a:t>
            </a:r>
            <a:r>
              <a:rPr altLang="fr-FR" sz="2000" dirty="0">
                <a:latin typeface="Arial" panose="020B0604020202020204" pitchFamily="34" charset="0"/>
                <a:cs typeface="Arial" panose="020B0604020202020204" pitchFamily="34" charset="0"/>
              </a:rPr>
              <a:t> de Java Architecture for XML Binding. </a:t>
            </a:r>
          </a:p>
          <a:p>
            <a:pPr>
              <a:lnSpc>
                <a:spcPct val="80000"/>
              </a:lnSpc>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Le but de </a:t>
            </a:r>
            <a:r>
              <a:rPr altLang="fr-FR" sz="2000" dirty="0" err="1">
                <a:latin typeface="Arial" panose="020B0604020202020204" pitchFamily="34" charset="0"/>
                <a:cs typeface="Arial" panose="020B0604020202020204" pitchFamily="34" charset="0"/>
              </a:rPr>
              <a:t>l'API</a:t>
            </a:r>
            <a:r>
              <a:rPr altLang="fr-FR" sz="2000" dirty="0">
                <a:latin typeface="Arial" panose="020B0604020202020204" pitchFamily="34" charset="0"/>
                <a:cs typeface="Arial" panose="020B0604020202020204" pitchFamily="34" charset="0"/>
              </a:rPr>
              <a:t> et des </a:t>
            </a:r>
            <a:r>
              <a:rPr altLang="fr-FR" sz="2000" dirty="0" err="1">
                <a:latin typeface="Arial" panose="020B0604020202020204" pitchFamily="34" charset="0"/>
                <a:cs typeface="Arial" panose="020B0604020202020204" pitchFamily="34" charset="0"/>
              </a:rPr>
              <a:t>spécifications</a:t>
            </a:r>
            <a:r>
              <a:rPr altLang="fr-FR" sz="2000" dirty="0">
                <a:latin typeface="Arial" panose="020B0604020202020204" pitchFamily="34" charset="0"/>
                <a:cs typeface="Arial" panose="020B0604020202020204" pitchFamily="34" charset="0"/>
              </a:rPr>
              <a:t> JAXB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faciliter</a:t>
            </a:r>
            <a:r>
              <a:rPr altLang="fr-FR" sz="2000" dirty="0">
                <a:latin typeface="Arial" panose="020B0604020202020204" pitchFamily="34" charset="0"/>
                <a:cs typeface="Arial" panose="020B0604020202020204" pitchFamily="34" charset="0"/>
              </a:rPr>
              <a:t> la manipulation d'un document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générant</a:t>
            </a:r>
            <a:r>
              <a:rPr altLang="fr-FR" sz="2000" dirty="0">
                <a:latin typeface="Arial" panose="020B0604020202020204" pitchFamily="34" charset="0"/>
                <a:cs typeface="Arial" panose="020B0604020202020204" pitchFamily="34" charset="0"/>
              </a:rPr>
              <a:t> un ensemble de classes qui </a:t>
            </a:r>
            <a:r>
              <a:rPr altLang="fr-FR" sz="2000" dirty="0" err="1">
                <a:latin typeface="Arial" panose="020B0604020202020204" pitchFamily="34" charset="0"/>
                <a:cs typeface="Arial" panose="020B0604020202020204" pitchFamily="34" charset="0"/>
              </a:rPr>
              <a:t>fournissent</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niveau</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d'abstraction</a:t>
            </a:r>
            <a:r>
              <a:rPr altLang="fr-FR" sz="2000" dirty="0">
                <a:latin typeface="Arial" panose="020B0604020202020204" pitchFamily="34" charset="0"/>
                <a:cs typeface="Arial" panose="020B0604020202020204" pitchFamily="34" charset="0"/>
              </a:rPr>
              <a:t> plus </a:t>
            </a:r>
            <a:r>
              <a:rPr altLang="fr-FR" sz="2000" dirty="0" err="1">
                <a:latin typeface="Arial" panose="020B0604020202020204" pitchFamily="34" charset="0"/>
                <a:cs typeface="Arial" panose="020B0604020202020204" pitchFamily="34" charset="0"/>
              </a:rPr>
              <a:t>élevé</a:t>
            </a:r>
            <a:r>
              <a:rPr altLang="fr-FR" sz="2000" dirty="0">
                <a:latin typeface="Arial" panose="020B0604020202020204" pitchFamily="34" charset="0"/>
                <a:cs typeface="Arial" panose="020B0604020202020204" pitchFamily="34" charset="0"/>
              </a:rPr>
              <a:t> que </a:t>
            </a:r>
            <a:r>
              <a:rPr altLang="fr-FR" sz="2000" dirty="0" err="1">
                <a:latin typeface="Arial" panose="020B0604020202020204" pitchFamily="34" charset="0"/>
                <a:cs typeface="Arial" panose="020B0604020202020204" pitchFamily="34" charset="0"/>
              </a:rPr>
              <a:t>l'utilisation</a:t>
            </a:r>
            <a:r>
              <a:rPr altLang="fr-FR" sz="2000" dirty="0">
                <a:latin typeface="Arial" panose="020B0604020202020204" pitchFamily="34" charset="0"/>
                <a:cs typeface="Arial" panose="020B0604020202020204" pitchFamily="34" charset="0"/>
              </a:rPr>
              <a:t> de JAXP (SAX </a:t>
            </a:r>
            <a:r>
              <a:rPr altLang="fr-FR" sz="2000" dirty="0" err="1">
                <a:latin typeface="Arial" panose="020B0604020202020204" pitchFamily="34" charset="0"/>
                <a:cs typeface="Arial" panose="020B0604020202020204" pitchFamily="34" charset="0"/>
              </a:rPr>
              <a:t>ou</a:t>
            </a:r>
            <a:r>
              <a:rPr altLang="fr-FR" sz="2000" dirty="0">
                <a:latin typeface="Arial" panose="020B0604020202020204" pitchFamily="34" charset="0"/>
                <a:cs typeface="Arial" panose="020B0604020202020204" pitchFamily="34" charset="0"/>
              </a:rPr>
              <a:t> DOM).</a:t>
            </a:r>
          </a:p>
          <a:p>
            <a:pPr>
              <a:lnSpc>
                <a:spcPct val="8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pPr>
            <a:r>
              <a:rPr altLang="fr-FR" sz="2000" dirty="0">
                <a:latin typeface="Arial" panose="020B0604020202020204" pitchFamily="34" charset="0"/>
                <a:cs typeface="Arial" panose="020B0604020202020204" pitchFamily="34" charset="0"/>
              </a:rPr>
              <a:t>JAXP : Java API for XML Processing</a:t>
            </a:r>
          </a:p>
          <a:p>
            <a:pPr>
              <a:lnSpc>
                <a:spcPct val="8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Avec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deux</a:t>
            </a:r>
            <a:r>
              <a:rPr altLang="fr-FR" sz="2000" dirty="0">
                <a:latin typeface="Arial" panose="020B0604020202020204" pitchFamily="34" charset="0"/>
                <a:cs typeface="Arial" panose="020B0604020202020204" pitchFamily="34" charset="0"/>
              </a:rPr>
              <a:t> API, SAX et DOM, </a:t>
            </a:r>
            <a:r>
              <a:rPr altLang="fr-FR" sz="2000" dirty="0" err="1">
                <a:latin typeface="Arial" panose="020B0604020202020204" pitchFamily="34" charset="0"/>
                <a:cs typeface="Arial" panose="020B0604020202020204" pitchFamily="34" charset="0"/>
              </a:rPr>
              <a:t>toute</a:t>
            </a: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logique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traitement</a:t>
            </a:r>
            <a:r>
              <a:rPr altLang="fr-FR" sz="2000" dirty="0">
                <a:latin typeface="Arial" panose="020B0604020202020204" pitchFamily="34" charset="0"/>
                <a:cs typeface="Arial" panose="020B0604020202020204" pitchFamily="34" charset="0"/>
              </a:rPr>
              <a:t> des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contenues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le document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à </a:t>
            </a:r>
            <a:r>
              <a:rPr altLang="fr-FR" sz="2000" dirty="0" err="1">
                <a:latin typeface="Arial" panose="020B0604020202020204" pitchFamily="34" charset="0"/>
                <a:cs typeface="Arial" panose="020B0604020202020204" pitchFamily="34" charset="0"/>
              </a:rPr>
              <a:t>écrire</a:t>
            </a:r>
            <a:r>
              <a:rPr altLang="fr-FR" sz="2000" dirty="0">
                <a:latin typeface="Arial" panose="020B0604020202020204" pitchFamily="34" charset="0"/>
                <a:cs typeface="Arial" panose="020B0604020202020204" pitchFamily="34" charset="0"/>
              </a:rPr>
              <a:t>. </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80589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p:cNvSpPr>
            <a:spLocks noGrp="1" noChangeArrowheads="1"/>
          </p:cNvSpPr>
          <p:nvPr>
            <p:ph sz="half" idx="1"/>
          </p:nvPr>
        </p:nvSpPr>
        <p:spPr/>
        <p:txBody>
          <a:bodyPr/>
          <a:lstStyle/>
          <a:p>
            <a:pPr>
              <a:spcBef>
                <a:spcPts val="0"/>
              </a:spcBef>
              <a:spcAft>
                <a:spcPts val="0"/>
              </a:spcAft>
            </a:pPr>
            <a:r>
              <a:rPr altLang="fr-FR" sz="2000" dirty="0">
                <a:latin typeface="Arial" panose="020B0604020202020204" pitchFamily="34" charset="0"/>
                <a:cs typeface="Arial" panose="020B0604020202020204" pitchFamily="34" charset="0"/>
              </a:rPr>
              <a:t>Le Data Binding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technologie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permettant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d'automatiser</a:t>
            </a:r>
            <a:r>
              <a:rPr altLang="fr-FR" sz="2000" dirty="0">
                <a:latin typeface="Arial" panose="020B0604020202020204" pitchFamily="34" charset="0"/>
                <a:cs typeface="Arial" panose="020B0604020202020204" pitchFamily="34" charset="0"/>
              </a:rPr>
              <a:t> la transformation d'un </a:t>
            </a:r>
            <a:r>
              <a:rPr altLang="fr-FR" sz="2000" dirty="0" err="1">
                <a:latin typeface="Arial" panose="020B0604020202020204" pitchFamily="34" charset="0"/>
                <a:cs typeface="Arial" panose="020B0604020202020204" pitchFamily="34" charset="0"/>
              </a:rPr>
              <a:t>modèle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modèle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objets</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langage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programmation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Autrement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exemple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convertir</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fichiers</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instances de classes Java. </a:t>
            </a:r>
          </a:p>
          <a:p>
            <a:r>
              <a:rPr altLang="fr-FR" sz="2000" dirty="0">
                <a:latin typeface="Arial" panose="020B0604020202020204" pitchFamily="34" charset="0"/>
                <a:cs typeface="Arial" panose="020B0604020202020204" pitchFamily="34" charset="0"/>
              </a:rPr>
              <a:t>Pour </a:t>
            </a:r>
            <a:r>
              <a:rPr altLang="fr-FR" sz="2000" dirty="0" err="1">
                <a:latin typeface="Arial" panose="020B0604020202020204" pitchFamily="34" charset="0"/>
                <a:cs typeface="Arial" panose="020B0604020202020204" pitchFamily="34" charset="0"/>
              </a:rPr>
              <a:t>réaliser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cela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il</a:t>
            </a:r>
            <a:r>
              <a:rPr altLang="fr-FR" sz="2000" dirty="0">
                <a:latin typeface="Arial" panose="020B0604020202020204" pitchFamily="34" charset="0"/>
                <a:cs typeface="Arial" panose="020B0604020202020204" pitchFamily="34" charset="0"/>
              </a:rPr>
              <a:t> y a trois </a:t>
            </a:r>
            <a:r>
              <a:rPr altLang="fr-FR" sz="2000" dirty="0" err="1">
                <a:latin typeface="Arial" panose="020B0604020202020204" pitchFamily="34" charset="0"/>
                <a:cs typeface="Arial" panose="020B0604020202020204" pitchFamily="34" charset="0"/>
              </a:rPr>
              <a:t>étapes</a:t>
            </a:r>
            <a:r>
              <a:rPr altLang="fr-FR" sz="2000" dirty="0">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Ø"/>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génération</a:t>
            </a:r>
            <a:r>
              <a:rPr altLang="fr-FR" sz="2000" dirty="0">
                <a:latin typeface="Arial" panose="020B0604020202020204" pitchFamily="34" charset="0"/>
                <a:cs typeface="Arial" panose="020B0604020202020204" pitchFamily="34" charset="0"/>
              </a:rPr>
              <a:t> de classes.</a:t>
            </a:r>
          </a:p>
          <a:p>
            <a:pPr marL="800100" lvl="1" indent="-342900">
              <a:buFont typeface="Wingdings" panose="05000000000000000000" pitchFamily="2" charset="2"/>
              <a:buChar char="Ø"/>
            </a:pPr>
            <a:r>
              <a:rPr altLang="fr-FR" sz="2000" dirty="0">
                <a:latin typeface="Arial" panose="020B0604020202020204" pitchFamily="34" charset="0"/>
                <a:cs typeface="Arial" panose="020B0604020202020204" pitchFamily="34" charset="0"/>
              </a:rPr>
              <a:t>Le </a:t>
            </a:r>
            <a:r>
              <a:rPr altLang="fr-FR" sz="2000" dirty="0" err="1">
                <a:latin typeface="Arial" panose="020B0604020202020204" pitchFamily="34" charset="0"/>
                <a:cs typeface="Arial" panose="020B0604020202020204" pitchFamily="34" charset="0"/>
              </a:rPr>
              <a:t>rassemblement</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a:t>
            </a:r>
          </a:p>
          <a:p>
            <a:pPr marL="800100" lvl="1" indent="-342900">
              <a:buFont typeface="Wingdings" panose="05000000000000000000" pitchFamily="2" charset="2"/>
              <a:buChar char="Ø"/>
            </a:pPr>
            <a:r>
              <a:rPr altLang="fr-FR" sz="2000" dirty="0">
                <a:latin typeface="Arial" panose="020B0604020202020204" pitchFamily="34" charset="0"/>
                <a:cs typeface="Arial" panose="020B0604020202020204" pitchFamily="34" charset="0"/>
              </a:rPr>
              <a:t>La redistribution des </a:t>
            </a:r>
            <a:r>
              <a:rPr altLang="fr-FR" sz="2000" dirty="0" err="1">
                <a:latin typeface="Arial" panose="020B0604020202020204" pitchFamily="34" charset="0"/>
                <a:cs typeface="Arial" panose="020B0604020202020204" pitchFamily="34" charset="0"/>
              </a:rPr>
              <a:t>données</a:t>
            </a:r>
            <a:endParaRPr altLang="fr-FR" sz="2000" dirty="0">
              <a:latin typeface="Arial" panose="020B0604020202020204" pitchFamily="34" charset="0"/>
              <a:cs typeface="Arial" panose="020B0604020202020204" pitchFamily="34" charset="0"/>
            </a:endParaRPr>
          </a:p>
          <a:p>
            <a:r>
              <a:rPr altLang="fr-FR" sz="2000" dirty="0">
                <a:latin typeface="Arial" panose="020B0604020202020204" pitchFamily="34" charset="0"/>
                <a:cs typeface="Arial" panose="020B0604020202020204" pitchFamily="34" charset="0"/>
              </a:rPr>
              <a:t>Le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suivant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résume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assez</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bien</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principe</a:t>
            </a:r>
            <a:r>
              <a:rPr altLang="fr-FR" sz="2000" dirty="0">
                <a:latin typeface="Arial" panose="020B0604020202020204" pitchFamily="34" charset="0"/>
                <a:cs typeface="Arial" panose="020B0604020202020204" pitchFamily="34" charset="0"/>
              </a:rPr>
              <a:t> : un document XML suit les </a:t>
            </a:r>
            <a:r>
              <a:rPr altLang="fr-FR" sz="2000" dirty="0" err="1">
                <a:latin typeface="Arial" panose="020B0604020202020204" pitchFamily="34" charset="0"/>
                <a:cs typeface="Arial" panose="020B0604020202020204" pitchFamily="34" charset="0"/>
              </a:rPr>
              <a:t>règles</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grammaire</a:t>
            </a:r>
            <a:r>
              <a:rPr altLang="fr-FR" sz="2000" dirty="0">
                <a:latin typeface="Arial" panose="020B0604020202020204" pitchFamily="34" charset="0"/>
                <a:cs typeface="Arial" panose="020B0604020202020204" pitchFamily="34" charset="0"/>
              </a:rPr>
              <a:t> du « </a:t>
            </a:r>
            <a:r>
              <a:rPr altLang="fr-FR" sz="2000" dirty="0" err="1">
                <a:latin typeface="Arial" panose="020B0604020202020204" pitchFamily="34" charset="0"/>
                <a:cs typeface="Arial" panose="020B0604020202020204" pitchFamily="34" charset="0"/>
              </a:rPr>
              <a:t>sch</a:t>
            </a:r>
            <a:r>
              <a:rPr lang="fr-FR" altLang="fr-FR" sz="2000" dirty="0">
                <a:latin typeface="Arial" panose="020B0604020202020204" pitchFamily="34" charset="0"/>
                <a:cs typeface="Arial" panose="020B0604020202020204" pitchFamily="34" charset="0"/>
              </a:rPr>
              <a:t>é</a:t>
            </a:r>
            <a:r>
              <a:rPr altLang="fr-FR" sz="2000" dirty="0">
                <a:latin typeface="Arial" panose="020B0604020202020204" pitchFamily="34" charset="0"/>
                <a:cs typeface="Arial" panose="020B0604020202020204" pitchFamily="34" charset="0"/>
              </a:rPr>
              <a:t>ma »,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dernier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fois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compilé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créer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correspondante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dernière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permettra</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créer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instance </a:t>
            </a:r>
            <a:r>
              <a:rPr altLang="fr-FR" sz="2000" dirty="0" err="1">
                <a:latin typeface="Arial" panose="020B0604020202020204" pitchFamily="34" charset="0"/>
                <a:cs typeface="Arial" panose="020B0604020202020204" pitchFamily="34" charset="0"/>
              </a:rPr>
              <a:t>d'objet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correspondant</a:t>
            </a:r>
            <a:r>
              <a:rPr altLang="fr-FR" sz="2000" dirty="0">
                <a:latin typeface="Arial" panose="020B0604020202020204" pitchFamily="34" charset="0"/>
                <a:cs typeface="Arial" panose="020B0604020202020204" pitchFamily="34" charset="0"/>
              </a:rPr>
              <a:t> </a:t>
            </a:r>
          </a:p>
          <a:p>
            <a:pPr marL="609600" indent="-609600">
              <a:buClr>
                <a:schemeClr val="tx1"/>
              </a:buClr>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p:txBody>
      </p:sp>
      <p:sp>
        <p:nvSpPr>
          <p:cNvPr id="2" name="Titre 1"/>
          <p:cNvSpPr>
            <a:spLocks noGrp="1"/>
          </p:cNvSpPr>
          <p:nvPr>
            <p:ph type="title"/>
          </p:nvPr>
        </p:nvSpPr>
        <p:spPr>
          <a:xfrm>
            <a:off x="388056" y="285750"/>
            <a:ext cx="8288400" cy="1320800"/>
          </a:xfrm>
        </p:spPr>
        <p:txBody>
          <a:bodyPr>
            <a:normAutofit/>
          </a:bodyPr>
          <a:lstStyle/>
          <a:p>
            <a:r>
              <a:rPr lang="fr-FR" dirty="0"/>
              <a:t>Qu’est-ce que le «Data Binding» ou</a:t>
            </a:r>
            <a:br>
              <a:rPr lang="fr-FR" dirty="0"/>
            </a:br>
            <a:r>
              <a:rPr lang="fr-FR" dirty="0"/>
              <a:t>association de données</a:t>
            </a:r>
          </a:p>
        </p:txBody>
      </p:sp>
    </p:spTree>
    <p:extLst>
      <p:ext uri="{BB962C8B-B14F-4D97-AF65-F5344CB8AC3E}">
        <p14:creationId xmlns:p14="http://schemas.microsoft.com/office/powerpoint/2010/main" val="3869060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7042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6000" y="285750"/>
            <a:ext cx="9072000" cy="1320800"/>
          </a:xfrm>
        </p:spPr>
        <p:txBody>
          <a:bodyPr rtlCol="0">
            <a:normAutofit/>
          </a:bodyPr>
          <a:lstStyle/>
          <a:p>
            <a:pPr fontAlgn="auto">
              <a:spcAft>
                <a:spcPts val="0"/>
              </a:spcAft>
              <a:defRPr/>
            </a:pPr>
            <a:r>
              <a:rPr altLang="fr-FR" dirty="0">
                <a:latin typeface="Arial" panose="020B0604020202020204" pitchFamily="34" charset="0"/>
                <a:cs typeface="Arial" panose="020B0604020202020204" pitchFamily="34" charset="0"/>
              </a:rPr>
              <a:t>JAXB </a:t>
            </a:r>
            <a:r>
              <a:rPr altLang="fr-FR" i="1" dirty="0">
                <a:latin typeface="Arial" panose="020B0604020202020204" pitchFamily="34" charset="0"/>
                <a:cs typeface="Arial" panose="020B0604020202020204" pitchFamily="34" charset="0"/>
              </a:rPr>
              <a:t>Java Architecture for</a:t>
            </a:r>
            <a:r>
              <a:rPr lang="fr-FR" altLang="fr-FR" i="1" dirty="0">
                <a:latin typeface="Arial" panose="020B0604020202020204" pitchFamily="34" charset="0"/>
                <a:cs typeface="Arial" panose="020B0604020202020204" pitchFamily="34" charset="0"/>
              </a:rPr>
              <a:t> </a:t>
            </a:r>
            <a:r>
              <a:rPr altLang="fr-FR" i="1" dirty="0">
                <a:latin typeface="Arial" panose="020B0604020202020204" pitchFamily="34" charset="0"/>
                <a:cs typeface="Arial" panose="020B0604020202020204" pitchFamily="34" charset="0"/>
              </a:rPr>
              <a:t>XML Binding</a:t>
            </a:r>
          </a:p>
        </p:txBody>
      </p:sp>
      <p:sp>
        <p:nvSpPr>
          <p:cNvPr id="20484" name="Rectangle 3"/>
          <p:cNvSpPr>
            <a:spLocks noGrp="1" noChangeArrowheads="1"/>
          </p:cNvSpPr>
          <p:nvPr>
            <p:ph sz="half" idx="1"/>
          </p:nvPr>
        </p:nvSpPr>
        <p:spPr>
          <a:xfrm>
            <a:off x="377472" y="2167632"/>
            <a:ext cx="8389056" cy="3925664"/>
          </a:xfrm>
        </p:spPr>
        <p:txBody>
          <a:bodyPr/>
          <a:lstStyle/>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JAXB au contraire </a:t>
            </a:r>
            <a:r>
              <a:rPr altLang="fr-FR" sz="2000" dirty="0" err="1">
                <a:latin typeface="Arial" panose="020B0604020202020204" pitchFamily="34" charset="0"/>
                <a:cs typeface="Arial" panose="020B0604020202020204" pitchFamily="34" charset="0"/>
              </a:rPr>
              <a:t>fournit</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outil</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analyse</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XML et </a:t>
            </a:r>
            <a:r>
              <a:rPr altLang="fr-FR" sz="2000" dirty="0" err="1">
                <a:latin typeface="Arial" panose="020B0604020202020204" pitchFamily="34" charset="0"/>
                <a:cs typeface="Arial" panose="020B0604020202020204" pitchFamily="34" charset="0"/>
              </a:rPr>
              <a:t>génère</a:t>
            </a:r>
            <a:r>
              <a:rPr altLang="fr-FR" sz="2000" dirty="0">
                <a:latin typeface="Arial" panose="020B0604020202020204" pitchFamily="34" charset="0"/>
                <a:cs typeface="Arial" panose="020B0604020202020204" pitchFamily="34" charset="0"/>
              </a:rPr>
              <a:t> à</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dernier un ensemble de classes qui </a:t>
            </a:r>
            <a:r>
              <a:rPr altLang="fr-FR" sz="2000" dirty="0" err="1">
                <a:latin typeface="Arial" panose="020B0604020202020204" pitchFamily="34" charset="0"/>
                <a:cs typeface="Arial" panose="020B0604020202020204" pitchFamily="34" charset="0"/>
              </a:rPr>
              <a:t>vont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encapsuler</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traitements</a:t>
            </a:r>
            <a:r>
              <a:rPr altLang="fr-FR" sz="2000" dirty="0">
                <a:latin typeface="Arial" panose="020B0604020202020204" pitchFamily="34" charset="0"/>
                <a:cs typeface="Arial" panose="020B0604020202020204" pitchFamily="34" charset="0"/>
              </a:rPr>
              <a:t> de manipulation du document. </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Le grand </a:t>
            </a:r>
            <a:r>
              <a:rPr altLang="fr-FR" sz="2000" dirty="0" err="1">
                <a:latin typeface="Arial" panose="020B0604020202020204" pitchFamily="34" charset="0"/>
                <a:cs typeface="Arial" panose="020B0604020202020204" pitchFamily="34" charset="0"/>
              </a:rPr>
              <a:t>avantage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fournir</a:t>
            </a:r>
            <a:r>
              <a:rPr altLang="fr-FR" sz="2000" dirty="0">
                <a:latin typeface="Arial" panose="020B0604020202020204" pitchFamily="34" charset="0"/>
                <a:cs typeface="Arial" panose="020B0604020202020204" pitchFamily="34" charset="0"/>
              </a:rPr>
              <a:t> au </a:t>
            </a:r>
            <a:r>
              <a:rPr altLang="fr-FR" sz="2000" dirty="0" err="1">
                <a:latin typeface="Arial" panose="020B0604020202020204" pitchFamily="34" charset="0"/>
                <a:cs typeface="Arial" panose="020B0604020202020204" pitchFamily="34" charset="0"/>
              </a:rPr>
              <a:t>développeur</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moyen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manipuler</a:t>
            </a:r>
            <a:r>
              <a:rPr altLang="fr-FR" sz="2000" dirty="0">
                <a:latin typeface="Arial" panose="020B0604020202020204" pitchFamily="34" charset="0"/>
                <a:cs typeface="Arial" panose="020B0604020202020204" pitchFamily="34" charset="0"/>
              </a:rPr>
              <a:t> un</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document XML sans </a:t>
            </a:r>
            <a:r>
              <a:rPr altLang="fr-FR" sz="2000" dirty="0" err="1">
                <a:latin typeface="Arial" panose="020B0604020202020204" pitchFamily="34" charset="0"/>
                <a:cs typeface="Arial" panose="020B0604020202020204" pitchFamily="34" charset="0"/>
              </a:rPr>
              <a:t>connaître</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ou</a:t>
            </a:r>
            <a:r>
              <a:rPr altLang="fr-FR" sz="2000" dirty="0">
                <a:latin typeface="Arial" panose="020B0604020202020204" pitchFamily="34" charset="0"/>
                <a:cs typeface="Arial" panose="020B0604020202020204" pitchFamily="34" charset="0"/>
              </a:rPr>
              <a:t> les technologies </a:t>
            </a:r>
            <a:r>
              <a:rPr altLang="fr-FR" sz="2000" dirty="0" err="1">
                <a:latin typeface="Arial" panose="020B0604020202020204" pitchFamily="34" charset="0"/>
                <a:cs typeface="Arial" panose="020B0604020202020204" pitchFamily="34" charset="0"/>
              </a:rPr>
              <a:t>d'analyse</a:t>
            </a:r>
            <a:r>
              <a:rPr altLang="fr-FR" sz="2000" dirty="0">
                <a:latin typeface="Arial" panose="020B0604020202020204" pitchFamily="34" charset="0"/>
                <a:cs typeface="Arial" panose="020B0604020202020204" pitchFamily="34" charset="0"/>
              </a:rPr>
              <a:t>. </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err="1">
                <a:latin typeface="Arial" panose="020B0604020202020204" pitchFamily="34" charset="0"/>
                <a:cs typeface="Arial" panose="020B0604020202020204" pitchFamily="34" charset="0"/>
              </a:rPr>
              <a:t>Toutes</a:t>
            </a:r>
            <a:r>
              <a:rPr altLang="fr-FR" sz="2000" dirty="0">
                <a:latin typeface="Arial" panose="020B0604020202020204" pitchFamily="34" charset="0"/>
                <a:cs typeface="Arial" panose="020B0604020202020204" pitchFamily="34" charset="0"/>
              </a:rPr>
              <a:t> les manipulations se font au travers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java. </a:t>
            </a:r>
          </a:p>
          <a:p>
            <a:pPr>
              <a:lnSpc>
                <a:spcPct val="80000"/>
              </a:lnSpc>
              <a:spcBef>
                <a:spcPts val="0"/>
              </a:spcBef>
              <a:spcAft>
                <a:spcPts val="0"/>
              </a:spcAft>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classes </a:t>
            </a:r>
            <a:r>
              <a:rPr altLang="fr-FR" sz="2000" dirty="0" err="1">
                <a:latin typeface="Arial" panose="020B0604020202020204" pitchFamily="34" charset="0"/>
                <a:cs typeface="Arial" panose="020B0604020202020204" pitchFamily="34" charset="0"/>
              </a:rPr>
              <a:t>sont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utilisées</a:t>
            </a:r>
            <a:r>
              <a:rPr altLang="fr-FR" sz="2000" dirty="0">
                <a:latin typeface="Arial" panose="020B0604020202020204" pitchFamily="34" charset="0"/>
                <a:cs typeface="Arial" panose="020B0604020202020204" pitchFamily="34" charset="0"/>
              </a:rPr>
              <a:t> pour faire </a:t>
            </a:r>
            <a:r>
              <a:rPr altLang="fr-FR" sz="2000" dirty="0" err="1">
                <a:latin typeface="Arial" panose="020B0604020202020204" pitchFamily="34" charset="0"/>
                <a:cs typeface="Arial" panose="020B0604020202020204" pitchFamily="34" charset="0"/>
              </a:rPr>
              <a:t>correspondre</a:t>
            </a:r>
            <a:r>
              <a:rPr altLang="fr-FR" sz="2000" dirty="0">
                <a:latin typeface="Arial" panose="020B0604020202020204" pitchFamily="34" charset="0"/>
                <a:cs typeface="Arial" panose="020B0604020202020204" pitchFamily="34" charset="0"/>
              </a:rPr>
              <a:t> le document XML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des</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instances de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classes et vice et versa :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opérations</a:t>
            </a:r>
            <a:r>
              <a:rPr altLang="fr-FR" sz="2000" dirty="0">
                <a:latin typeface="Arial" panose="020B0604020202020204" pitchFamily="34" charset="0"/>
                <a:cs typeface="Arial" panose="020B0604020202020204" pitchFamily="34" charset="0"/>
              </a:rPr>
              <a:t> se </a:t>
            </a:r>
            <a:r>
              <a:rPr altLang="fr-FR" sz="2000" dirty="0" err="1">
                <a:latin typeface="Arial" panose="020B0604020202020204" pitchFamily="34" charset="0"/>
                <a:cs typeface="Arial" panose="020B0604020202020204" pitchFamily="34" charset="0"/>
              </a:rPr>
              <a:t>nomment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respectivement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unmarshalling</a:t>
            </a:r>
            <a:r>
              <a:rPr altLang="fr-FR" sz="2000" dirty="0">
                <a:latin typeface="Arial" panose="020B0604020202020204" pitchFamily="34" charset="0"/>
                <a:cs typeface="Arial" panose="020B0604020202020204" pitchFamily="34" charset="0"/>
              </a:rPr>
              <a:t> et marshalling.</a:t>
            </a:r>
          </a:p>
        </p:txBody>
      </p:sp>
    </p:spTree>
    <p:extLst>
      <p:ext uri="{BB962C8B-B14F-4D97-AF65-F5344CB8AC3E}">
        <p14:creationId xmlns:p14="http://schemas.microsoft.com/office/powerpoint/2010/main" val="2144309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8000" y="285750"/>
            <a:ext cx="9108000" cy="1320800"/>
          </a:xfrm>
        </p:spPr>
        <p:txBody>
          <a:bodyPr rtlCol="0">
            <a:normAutofit/>
          </a:bodyPr>
          <a:lstStyle/>
          <a:p>
            <a:pPr fontAlgn="auto">
              <a:spcAft>
                <a:spcPts val="0"/>
              </a:spcAft>
              <a:defRPr/>
            </a:pPr>
            <a:r>
              <a:rPr altLang="fr-FR" sz="4000" dirty="0">
                <a:latin typeface="Arial" panose="020B0604020202020204" pitchFamily="34" charset="0"/>
                <a:cs typeface="Arial" panose="020B0604020202020204" pitchFamily="34" charset="0"/>
              </a:rPr>
              <a:t>JAXB </a:t>
            </a:r>
            <a:r>
              <a:rPr altLang="fr-FR" sz="4000" i="1" dirty="0">
                <a:latin typeface="Arial" panose="020B0604020202020204" pitchFamily="34" charset="0"/>
                <a:cs typeface="Arial" panose="020B0604020202020204" pitchFamily="34" charset="0"/>
              </a:rPr>
              <a:t>Java Architecture for</a:t>
            </a:r>
            <a:r>
              <a:rPr lang="fr-FR" altLang="fr-FR" i="1" dirty="0">
                <a:latin typeface="Arial" panose="020B0604020202020204" pitchFamily="34" charset="0"/>
                <a:cs typeface="Arial" panose="020B0604020202020204" pitchFamily="34" charset="0"/>
              </a:rPr>
              <a:t> </a:t>
            </a:r>
            <a:r>
              <a:rPr altLang="fr-FR" sz="4000" i="1" dirty="0">
                <a:latin typeface="Arial" panose="020B0604020202020204" pitchFamily="34" charset="0"/>
                <a:cs typeface="Arial" panose="020B0604020202020204" pitchFamily="34" charset="0"/>
              </a:rPr>
              <a:t>XML Binding</a:t>
            </a:r>
          </a:p>
        </p:txBody>
      </p:sp>
      <p:sp>
        <p:nvSpPr>
          <p:cNvPr id="21508" name="Rectangle 3"/>
          <p:cNvSpPr>
            <a:spLocks noGrp="1" noChangeArrowheads="1"/>
          </p:cNvSpPr>
          <p:nvPr>
            <p:ph sz="half" idx="1"/>
          </p:nvPr>
        </p:nvSpPr>
        <p:spPr>
          <a:xfrm>
            <a:off x="388055" y="2239640"/>
            <a:ext cx="8389056" cy="3133576"/>
          </a:xfrm>
        </p:spPr>
        <p:txBody>
          <a:bodyPr/>
          <a:lstStyle/>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Les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sérialisées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peuvent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validées</a:t>
            </a:r>
            <a:r>
              <a:rPr altLang="fr-FR" sz="2000" dirty="0">
                <a:latin typeface="Arial" panose="020B0604020202020204" pitchFamily="34" charset="0"/>
                <a:cs typeface="Arial" panose="020B0604020202020204" pitchFamily="34" charset="0"/>
              </a:rPr>
              <a:t> par un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XML-JAXB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produire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automatiquement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à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d'un ensemble de classes et vice versa.</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JAXB </a:t>
            </a:r>
            <a:r>
              <a:rPr altLang="fr-FR" sz="2000" dirty="0" err="1">
                <a:latin typeface="Arial" panose="020B0604020202020204" pitchFamily="34" charset="0"/>
                <a:cs typeface="Arial" panose="020B0604020202020204" pitchFamily="34" charset="0"/>
              </a:rPr>
              <a:t>fournit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également</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compilateur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schémas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xjc</a:t>
            </a:r>
            <a:r>
              <a:rPr altLang="fr-FR" sz="2000" dirty="0">
                <a:latin typeface="Arial" panose="020B0604020202020204" pitchFamily="34" charset="0"/>
                <a:cs typeface="Arial" panose="020B0604020202020204" pitchFamily="34" charset="0"/>
              </a:rPr>
              <a:t>) et un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générateur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schéma</a:t>
            </a:r>
            <a:r>
              <a:rPr lang="fr-FR" altLang="fr-FR" sz="2000" dirty="0">
                <a:latin typeface="Arial" panose="020B0604020202020204" pitchFamily="34" charset="0"/>
                <a:cs typeface="Arial" panose="020B0604020202020204" pitchFamily="34" charset="0"/>
              </a:rPr>
              <a:t>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schemagen</a:t>
            </a:r>
            <a:r>
              <a:rPr altLang="fr-FR" sz="2000" dirty="0">
                <a:latin typeface="Arial" panose="020B0604020202020204" pitchFamily="34" charset="0"/>
                <a:cs typeface="Arial" panose="020B0604020202020204" pitchFamily="34" charset="0"/>
              </a:rPr>
              <a:t>).</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spcBef>
                <a:spcPts val="0"/>
              </a:spcBef>
              <a:spcAft>
                <a:spcPts val="0"/>
              </a:spcAft>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sérialisation</a:t>
            </a:r>
            <a:r>
              <a:rPr altLang="fr-FR" sz="2000" dirty="0">
                <a:latin typeface="Arial" panose="020B0604020202020204" pitchFamily="34" charset="0"/>
                <a:cs typeface="Arial" panose="020B0604020202020204" pitchFamily="34" charset="0"/>
              </a:rPr>
              <a:t>/</a:t>
            </a:r>
            <a:r>
              <a:rPr altLang="fr-FR" sz="2000" dirty="0" err="1">
                <a:latin typeface="Arial" panose="020B0604020202020204" pitchFamily="34" charset="0"/>
                <a:cs typeface="Arial" panose="020B0604020202020204" pitchFamily="34" charset="0"/>
              </a:rPr>
              <a:t>désérialisation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manipule</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objets</a:t>
            </a:r>
            <a:r>
              <a:rPr altLang="fr-FR" sz="2000" dirty="0">
                <a:latin typeface="Arial" panose="020B0604020202020204" pitchFamily="34" charset="0"/>
                <a:cs typeface="Arial" panose="020B0604020202020204" pitchFamily="34" charset="0"/>
              </a:rPr>
              <a:t> et des documents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XML,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compilateur</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générateur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schémas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manipulent</a:t>
            </a:r>
            <a:r>
              <a:rPr altLang="fr-FR" sz="2000" dirty="0">
                <a:latin typeface="Arial" panose="020B0604020202020204" pitchFamily="34" charset="0"/>
                <a:cs typeface="Arial" panose="020B0604020202020204" pitchFamily="34" charset="0"/>
              </a:rPr>
              <a:t> des </a:t>
            </a:r>
          </a:p>
          <a:p>
            <a:pPr>
              <a:lnSpc>
                <a:spcPct val="80000"/>
              </a:lnSpc>
              <a:spcBef>
                <a:spcPts val="0"/>
              </a:spcBef>
              <a:spcAft>
                <a:spcPts val="0"/>
              </a:spcAft>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classes et des </a:t>
            </a:r>
            <a:r>
              <a:rPr altLang="fr-FR" sz="2000" dirty="0" err="1">
                <a:latin typeface="Arial" panose="020B0604020202020204" pitchFamily="34" charset="0"/>
                <a:cs typeface="Arial" panose="020B0604020202020204" pitchFamily="34" charset="0"/>
              </a:rPr>
              <a:t>schémas</a:t>
            </a:r>
            <a:r>
              <a:rPr altLang="fr-FR" sz="2000" dirty="0">
                <a:latin typeface="Arial" panose="020B0604020202020204" pitchFamily="34" charset="0"/>
                <a:cs typeface="Arial" panose="020B0604020202020204" pitchFamily="34" charset="0"/>
              </a:rPr>
              <a:t> XML.</a:t>
            </a:r>
          </a:p>
        </p:txBody>
      </p:sp>
    </p:spTree>
    <p:extLst>
      <p:ext uri="{BB962C8B-B14F-4D97-AF65-F5344CB8AC3E}">
        <p14:creationId xmlns:p14="http://schemas.microsoft.com/office/powerpoint/2010/main" val="3732208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JAXB 2.0</a:t>
            </a:r>
            <a:endParaRPr altLang="fr-FR" i="1" dirty="0">
              <a:latin typeface="Arial" panose="020B0604020202020204" pitchFamily="34" charset="0"/>
              <a:cs typeface="Arial" panose="020B0604020202020204" pitchFamily="34" charset="0"/>
            </a:endParaRPr>
          </a:p>
        </p:txBody>
      </p:sp>
      <p:sp>
        <p:nvSpPr>
          <p:cNvPr id="22532" name="Rectangle 3"/>
          <p:cNvSpPr>
            <a:spLocks noGrp="1" noChangeArrowheads="1"/>
          </p:cNvSpPr>
          <p:nvPr>
            <p:ph sz="half" idx="1"/>
          </p:nvPr>
        </p:nvSpPr>
        <p:spPr>
          <a:xfrm>
            <a:off x="377472" y="2023616"/>
            <a:ext cx="8389056" cy="3493616"/>
          </a:xfrm>
        </p:spPr>
        <p:txBody>
          <a:bodyPr/>
          <a:lstStyle/>
          <a:p>
            <a:r>
              <a:rPr altLang="fr-FR" sz="2000" dirty="0">
                <a:latin typeface="Arial" panose="020B0604020202020204" pitchFamily="34" charset="0"/>
                <a:cs typeface="Arial" panose="020B0604020202020204" pitchFamily="34" charset="0"/>
              </a:rPr>
              <a:t>AXB 2.0 a </a:t>
            </a:r>
            <a:r>
              <a:rPr altLang="fr-FR" sz="2000" dirty="0" err="1">
                <a:latin typeface="Arial" panose="020B0604020202020204" pitchFamily="34" charset="0"/>
                <a:cs typeface="Arial" panose="020B0604020202020204" pitchFamily="34" charset="0"/>
              </a:rPr>
              <a:t>été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développé</a:t>
            </a:r>
            <a:r>
              <a:rPr lang="fr-FR" altLang="fr-FR" sz="2000" dirty="0">
                <a:latin typeface="Arial" panose="020B0604020202020204" pitchFamily="34" charset="0"/>
                <a:cs typeface="Arial" panose="020B0604020202020204" pitchFamily="34" charset="0"/>
              </a:rPr>
              <a:t>e</a:t>
            </a:r>
            <a:r>
              <a:rPr altLang="fr-FR" sz="2000" dirty="0">
                <a:latin typeface="Arial" panose="020B0604020202020204" pitchFamily="34" charset="0"/>
                <a:cs typeface="Arial" panose="020B0604020202020204" pitchFamily="34" charset="0"/>
              </a:rPr>
              <a:t> sous la JSR 222 et </a:t>
            </a:r>
            <a:r>
              <a:rPr altLang="fr-FR" sz="2000" dirty="0" err="1">
                <a:latin typeface="Arial" panose="020B0604020202020204" pitchFamily="34" charset="0"/>
                <a:cs typeface="Arial" panose="020B0604020202020204" pitchFamily="34" charset="0"/>
              </a:rPr>
              <a:t>elle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incorporée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Java EE 5</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et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Java SE 6.</a:t>
            </a:r>
          </a:p>
          <a:p>
            <a:r>
              <a:rPr altLang="fr-FR" sz="2000" dirty="0">
                <a:latin typeface="Arial" panose="020B0604020202020204" pitchFamily="34" charset="0"/>
                <a:cs typeface="Arial" panose="020B0604020202020204" pitchFamily="34" charset="0"/>
              </a:rPr>
              <a:t>Les </a:t>
            </a:r>
            <a:r>
              <a:rPr altLang="fr-FR" sz="2000" dirty="0" err="1">
                <a:latin typeface="Arial" panose="020B0604020202020204" pitchFamily="34" charset="0"/>
                <a:cs typeface="Arial" panose="020B0604020202020204" pitchFamily="34" charset="0"/>
              </a:rPr>
              <a:t>fonctionnalités</a:t>
            </a:r>
            <a:r>
              <a:rPr altLang="fr-FR" sz="2000" dirty="0">
                <a:latin typeface="Arial" panose="020B0604020202020204" pitchFamily="34" charset="0"/>
                <a:cs typeface="Arial" panose="020B0604020202020204" pitchFamily="34" charset="0"/>
              </a:rPr>
              <a:t> de JAXB 2.0 par rapport à JAXB 1.0 </a:t>
            </a:r>
            <a:r>
              <a:rPr altLang="fr-FR" sz="2000" dirty="0" err="1">
                <a:latin typeface="Arial" panose="020B0604020202020204" pitchFamily="34" charset="0"/>
                <a:cs typeface="Arial" panose="020B0604020202020204" pitchFamily="34" charset="0"/>
              </a:rPr>
              <a:t>sont</a:t>
            </a:r>
            <a:r>
              <a:rPr altLang="fr-FR" sz="2000" dirty="0">
                <a:latin typeface="Arial" panose="020B0604020202020204" pitchFamily="34" charset="0"/>
                <a:cs typeface="Arial" panose="020B0604020202020204" pitchFamily="34" charset="0"/>
              </a:rPr>
              <a:t> :</a:t>
            </a:r>
          </a:p>
          <a:p>
            <a:pPr lvl="1"/>
            <a:r>
              <a:rPr altLang="fr-FR" sz="1800" dirty="0">
                <a:latin typeface="Arial" panose="020B0604020202020204" pitchFamily="34" charset="0"/>
                <a:cs typeface="Arial" panose="020B0604020202020204" pitchFamily="34" charset="0"/>
              </a:rPr>
              <a:t>Support </a:t>
            </a:r>
            <a:r>
              <a:rPr altLang="fr-FR" sz="1800" dirty="0" err="1">
                <a:latin typeface="Arial" panose="020B0604020202020204" pitchFamily="34" charset="0"/>
                <a:cs typeface="Arial" panose="020B0604020202020204" pitchFamily="34" charset="0"/>
              </a:rPr>
              <a:t>uniquement</a:t>
            </a:r>
            <a:r>
              <a:rPr altLang="fr-FR" sz="1800" dirty="0">
                <a:latin typeface="Arial" panose="020B0604020202020204" pitchFamily="34" charset="0"/>
                <a:cs typeface="Arial" panose="020B0604020202020204" pitchFamily="34" charset="0"/>
              </a:rPr>
              <a:t> des </a:t>
            </a:r>
            <a:r>
              <a:rPr altLang="fr-FR" sz="1800" dirty="0" err="1">
                <a:latin typeface="Arial" panose="020B0604020202020204" pitchFamily="34" charset="0"/>
                <a:cs typeface="Arial" panose="020B0604020202020204" pitchFamily="34" charset="0"/>
              </a:rPr>
              <a:t>schémas</a:t>
            </a:r>
            <a:r>
              <a:rPr altLang="fr-FR" sz="1800" dirty="0">
                <a:latin typeface="Arial" panose="020B0604020202020204" pitchFamily="34" charset="0"/>
                <a:cs typeface="Arial" panose="020B0604020202020204" pitchFamily="34" charset="0"/>
              </a:rPr>
              <a:t> XML (les DTD ne </a:t>
            </a:r>
            <a:r>
              <a:rPr altLang="fr-FR" sz="1800" dirty="0" err="1">
                <a:latin typeface="Arial" panose="020B0604020202020204" pitchFamily="34" charset="0"/>
                <a:cs typeface="Arial" panose="020B0604020202020204" pitchFamily="34" charset="0"/>
              </a:rPr>
              <a:t>sont</a:t>
            </a:r>
            <a:r>
              <a:rPr altLang="fr-FR" sz="1800" dirty="0">
                <a:latin typeface="Arial" panose="020B0604020202020204" pitchFamily="34" charset="0"/>
                <a:cs typeface="Arial" panose="020B0604020202020204" pitchFamily="34" charset="0"/>
              </a:rPr>
              <a:t> plus </a:t>
            </a:r>
            <a:r>
              <a:rPr altLang="fr-FR" sz="1800" dirty="0" err="1">
                <a:latin typeface="Arial" panose="020B0604020202020204" pitchFamily="34" charset="0"/>
                <a:cs typeface="Arial" panose="020B0604020202020204" pitchFamily="34" charset="0"/>
              </a:rPr>
              <a:t>supportées</a:t>
            </a:r>
            <a:r>
              <a:rPr altLang="fr-FR" sz="1800" dirty="0">
                <a:latin typeface="Arial" panose="020B0604020202020204" pitchFamily="34" charset="0"/>
                <a:cs typeface="Arial" panose="020B0604020202020204" pitchFamily="34" charset="0"/>
              </a:rPr>
              <a:t>).</a:t>
            </a:r>
          </a:p>
          <a:p>
            <a:pPr lvl="1"/>
            <a:r>
              <a:rPr altLang="fr-FR" sz="1800" dirty="0" err="1">
                <a:latin typeface="Arial" panose="020B0604020202020204" pitchFamily="34" charset="0"/>
                <a:cs typeface="Arial" panose="020B0604020202020204" pitchFamily="34" charset="0"/>
              </a:rPr>
              <a:t>Mise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en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œuvre</a:t>
            </a:r>
            <a:r>
              <a:rPr altLang="fr-FR" sz="1800" dirty="0">
                <a:latin typeface="Arial" panose="020B0604020202020204" pitchFamily="34" charset="0"/>
                <a:cs typeface="Arial" panose="020B0604020202020204" pitchFamily="34" charset="0"/>
              </a:rPr>
              <a:t> des annotations. </a:t>
            </a:r>
          </a:p>
          <a:p>
            <a:pPr lvl="1"/>
            <a:r>
              <a:rPr altLang="fr-FR" sz="1800" dirty="0">
                <a:latin typeface="Arial" panose="020B0604020202020204" pitchFamily="34" charset="0"/>
                <a:cs typeface="Arial" panose="020B0604020202020204" pitchFamily="34" charset="0"/>
              </a:rPr>
              <a:t>Assure la </a:t>
            </a:r>
            <a:r>
              <a:rPr altLang="fr-FR" sz="1800" dirty="0" err="1">
                <a:latin typeface="Arial" panose="020B0604020202020204" pitchFamily="34" charset="0"/>
                <a:cs typeface="Arial" panose="020B0604020202020204" pitchFamily="34" charset="0"/>
              </a:rPr>
              <a:t>correspondance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bidirectionnelle</a:t>
            </a:r>
            <a:r>
              <a:rPr altLang="fr-FR" sz="1800" dirty="0">
                <a:latin typeface="Arial" panose="020B0604020202020204" pitchFamily="34" charset="0"/>
                <a:cs typeface="Arial" panose="020B0604020202020204" pitchFamily="34" charset="0"/>
              </a:rPr>
              <a:t> entre un </a:t>
            </a:r>
            <a:r>
              <a:rPr altLang="fr-FR" sz="1800" dirty="0" err="1">
                <a:latin typeface="Arial" panose="020B0604020202020204" pitchFamily="34" charset="0"/>
                <a:cs typeface="Arial" panose="020B0604020202020204" pitchFamily="34" charset="0"/>
              </a:rPr>
              <a:t>schéma</a:t>
            </a:r>
            <a:r>
              <a:rPr altLang="fr-FR" sz="1800" dirty="0">
                <a:latin typeface="Arial" panose="020B0604020202020204" pitchFamily="34" charset="0"/>
                <a:cs typeface="Arial" panose="020B0604020202020204" pitchFamily="34" charset="0"/>
              </a:rPr>
              <a:t> XML et le bean </a:t>
            </a:r>
          </a:p>
          <a:p>
            <a:pPr lvl="1">
              <a:buFont typeface="Wingdings" panose="05000000000000000000" pitchFamily="2" charset="2"/>
              <a:buNone/>
            </a:pP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correspondant</a:t>
            </a:r>
            <a:r>
              <a:rPr altLang="fr-FR" sz="1800" dirty="0">
                <a:latin typeface="Arial" panose="020B0604020202020204" pitchFamily="34" charset="0"/>
                <a:cs typeface="Arial" panose="020B0604020202020204" pitchFamily="34" charset="0"/>
              </a:rPr>
              <a:t>. </a:t>
            </a:r>
          </a:p>
          <a:p>
            <a:r>
              <a:rPr altLang="fr-FR" sz="2000" dirty="0" err="1">
                <a:latin typeface="Arial" panose="020B0604020202020204" pitchFamily="34" charset="0"/>
                <a:cs typeface="Arial" panose="020B0604020202020204" pitchFamily="34" charset="0"/>
              </a:rPr>
              <a:t>Utilisation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fonctionnalités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proposées</a:t>
            </a:r>
            <a:r>
              <a:rPr altLang="fr-FR" sz="2000" dirty="0">
                <a:latin typeface="Arial" panose="020B0604020202020204" pitchFamily="34" charset="0"/>
                <a:cs typeface="Arial" panose="020B0604020202020204" pitchFamily="34" charset="0"/>
              </a:rPr>
              <a:t> par Java 5 </a:t>
            </a:r>
            <a:r>
              <a:rPr altLang="fr-FR" sz="2000" dirty="0" err="1">
                <a:latin typeface="Arial" panose="020B0604020202020204" pitchFamily="34" charset="0"/>
                <a:cs typeface="Arial" panose="020B0604020202020204" pitchFamily="34" charset="0"/>
              </a:rPr>
              <a:t>notamment</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génériques</a:t>
            </a:r>
            <a:r>
              <a:rPr altLang="fr-FR" sz="2000" dirty="0">
                <a:latin typeface="Arial" panose="020B0604020202020204" pitchFamily="34" charset="0"/>
                <a:cs typeface="Arial" panose="020B0604020202020204" pitchFamily="34" charset="0"/>
              </a:rPr>
              <a:t> et les </a:t>
            </a:r>
            <a:r>
              <a:rPr altLang="fr-FR" sz="2000" dirty="0" err="1">
                <a:latin typeface="Arial" panose="020B0604020202020204" pitchFamily="34" charset="0"/>
                <a:cs typeface="Arial" panose="020B0604020202020204" pitchFamily="34" charset="0"/>
              </a:rPr>
              <a:t>énumérations</a:t>
            </a:r>
            <a:r>
              <a:rPr altLang="fr-FR" sz="2000" dirty="0">
                <a:latin typeface="Arial" panose="020B0604020202020204" pitchFamily="34" charset="0"/>
                <a:cs typeface="Arial" panose="020B0604020202020204" pitchFamily="34" charset="0"/>
              </a:rPr>
              <a:t>.</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4248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5"/>
          <p:cNvSpPr>
            <a:spLocks noGrp="1" noChangeArrowheads="1"/>
          </p:cNvSpPr>
          <p:nvPr>
            <p:ph type="title"/>
          </p:nvPr>
        </p:nvSpPr>
        <p:spPr/>
        <p:txBody>
          <a:bodyPr/>
          <a:lstStyle/>
          <a:p>
            <a:r>
              <a:rPr altLang="fr-FR" sz="4000" dirty="0">
                <a:latin typeface="Arial" panose="020B0604020202020204" pitchFamily="34" charset="0"/>
                <a:cs typeface="Arial" panose="020B0604020202020204" pitchFamily="34" charset="0"/>
              </a:rPr>
              <a:t>JAXB 2.0</a:t>
            </a:r>
          </a:p>
        </p:txBody>
      </p:sp>
      <p:sp>
        <p:nvSpPr>
          <p:cNvPr id="23555" name="Rectangle 3"/>
          <p:cNvSpPr>
            <a:spLocks noGrp="1" noChangeArrowheads="1"/>
          </p:cNvSpPr>
          <p:nvPr>
            <p:ph sz="half" idx="1"/>
          </p:nvPr>
        </p:nvSpPr>
        <p:spPr>
          <a:xfrm>
            <a:off x="377472" y="1989320"/>
            <a:ext cx="8389056" cy="4320000"/>
          </a:xfrm>
        </p:spPr>
        <p:txBody>
          <a:bodyPr/>
          <a:lstStyle/>
          <a:p>
            <a:pPr>
              <a:spcBef>
                <a:spcPts val="0"/>
              </a:spcBef>
              <a:spcAft>
                <a:spcPts val="0"/>
              </a:spcAft>
            </a:pPr>
            <a:r>
              <a:rPr altLang="fr-FR" sz="2000" dirty="0">
                <a:latin typeface="Arial" panose="020B0604020202020204" pitchFamily="34" charset="0"/>
                <a:cs typeface="Arial" panose="020B0604020202020204" pitchFamily="34" charset="0"/>
              </a:rPr>
              <a:t>Le </a:t>
            </a:r>
            <a:r>
              <a:rPr altLang="fr-FR" sz="2000" dirty="0" err="1">
                <a:latin typeface="Arial" panose="020B0604020202020204" pitchFamily="34" charset="0"/>
                <a:cs typeface="Arial" panose="020B0604020202020204" pitchFamily="34" charset="0"/>
              </a:rPr>
              <a:t>nombre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d'entités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moins</a:t>
            </a:r>
            <a:r>
              <a:rPr altLang="fr-FR" sz="2000" dirty="0">
                <a:latin typeface="Arial" panose="020B0604020202020204" pitchFamily="34" charset="0"/>
                <a:cs typeface="Arial" panose="020B0604020202020204" pitchFamily="34" charset="0"/>
              </a:rPr>
              <a:t> important : JAXB 2.0 </a:t>
            </a:r>
            <a:r>
              <a:rPr altLang="fr-FR" sz="2000" dirty="0" err="1">
                <a:latin typeface="Arial" panose="020B0604020202020204" pitchFamily="34" charset="0"/>
                <a:cs typeface="Arial" panose="020B0604020202020204" pitchFamily="34" charset="0"/>
              </a:rPr>
              <a:t>génère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chaque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complexType</a:t>
            </a:r>
            <a:r>
              <a:rPr altLang="fr-FR" sz="2000" dirty="0">
                <a:latin typeface="Arial" panose="020B0604020202020204" pitchFamily="34" charset="0"/>
                <a:cs typeface="Arial" panose="020B0604020202020204" pitchFamily="34" charset="0"/>
              </a:rPr>
              <a:t> du </a:t>
            </a:r>
            <a:r>
              <a:rPr altLang="fr-FR" sz="2000" dirty="0" err="1">
                <a:latin typeface="Arial" panose="020B0604020202020204" pitchFamily="34" charset="0"/>
                <a:cs typeface="Arial" panose="020B0604020202020204" pitchFamily="34" charset="0"/>
              </a:rPr>
              <a:t>sch</a:t>
            </a:r>
            <a:r>
              <a:rPr lang="fr-FR" altLang="fr-FR" sz="2000" dirty="0">
                <a:latin typeface="Arial" panose="020B0604020202020204" pitchFamily="34" charset="0"/>
                <a:cs typeface="Arial" panose="020B0604020202020204" pitchFamily="34" charset="0"/>
              </a:rPr>
              <a:t>é</a:t>
            </a:r>
            <a:r>
              <a:rPr altLang="fr-FR" sz="2000" dirty="0">
                <a:latin typeface="Arial" panose="020B0604020202020204" pitchFamily="34" charset="0"/>
                <a:cs typeface="Arial" panose="020B0604020202020204" pitchFamily="34" charset="0"/>
              </a:rPr>
              <a:t>ma </a:t>
            </a:r>
            <a:r>
              <a:rPr altLang="fr-FR" sz="2000" dirty="0" err="1">
                <a:latin typeface="Arial" panose="020B0604020202020204" pitchFamily="34" charset="0"/>
                <a:cs typeface="Arial" panose="020B0604020202020204" pitchFamily="34" charset="0"/>
              </a:rPr>
              <a:t>alors</a:t>
            </a:r>
            <a:r>
              <a:rPr altLang="fr-FR" sz="2000" dirty="0">
                <a:latin typeface="Arial" panose="020B0604020202020204" pitchFamily="34" charset="0"/>
                <a:cs typeface="Arial" panose="020B0604020202020204" pitchFamily="34" charset="0"/>
              </a:rPr>
              <a:t> que JAXB 1.0 </a:t>
            </a:r>
            <a:r>
              <a:rPr altLang="fr-FR" sz="2000" dirty="0" err="1">
                <a:latin typeface="Arial" panose="020B0604020202020204" pitchFamily="34" charset="0"/>
                <a:cs typeface="Arial" panose="020B0604020202020204" pitchFamily="34" charset="0"/>
              </a:rPr>
              <a:t>génère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interface et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implémente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interface. </a:t>
            </a:r>
            <a:endParaRPr lang="fr-FR" altLang="fr-FR" sz="20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80000"/>
              </a:lnSpc>
            </a:pPr>
            <a:r>
              <a:rPr altLang="fr-FR" sz="2000" dirty="0" err="1">
                <a:latin typeface="Arial" panose="020B0604020202020204" pitchFamily="34" charset="0"/>
                <a:cs typeface="Arial" panose="020B0604020202020204" pitchFamily="34" charset="0"/>
              </a:rPr>
              <a:t>L'utilisation</a:t>
            </a:r>
            <a:r>
              <a:rPr altLang="fr-FR" sz="2000" dirty="0">
                <a:latin typeface="Arial" panose="020B0604020202020204" pitchFamily="34" charset="0"/>
                <a:cs typeface="Arial" panose="020B0604020202020204" pitchFamily="34" charset="0"/>
              </a:rPr>
              <a:t> de JAXB </a:t>
            </a:r>
            <a:r>
              <a:rPr altLang="fr-FR" sz="2000" dirty="0" err="1">
                <a:latin typeface="Arial" panose="020B0604020202020204" pitchFamily="34" charset="0"/>
                <a:cs typeface="Arial" panose="020B0604020202020204" pitchFamily="34" charset="0"/>
              </a:rPr>
              <a:t>implique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généralement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deux</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étapes</a:t>
            </a:r>
            <a:r>
              <a:rPr altLang="fr-FR" sz="2000" dirty="0">
                <a:latin typeface="Arial" panose="020B0604020202020204" pitchFamily="34" charset="0"/>
                <a:cs typeface="Arial" panose="020B0604020202020204" pitchFamily="34" charset="0"/>
              </a:rPr>
              <a:t> :</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lvl="1">
              <a:lnSpc>
                <a:spcPct val="80000"/>
              </a:lnSpc>
            </a:pPr>
            <a:r>
              <a:rPr altLang="fr-FR" sz="2000" dirty="0" err="1">
                <a:latin typeface="Arial" panose="020B0604020202020204" pitchFamily="34" charset="0"/>
                <a:cs typeface="Arial" panose="020B0604020202020204" pitchFamily="34" charset="0"/>
              </a:rPr>
              <a:t>Génération</a:t>
            </a:r>
            <a:r>
              <a:rPr altLang="fr-FR" sz="2000" dirty="0">
                <a:latin typeface="Arial" panose="020B0604020202020204" pitchFamily="34" charset="0"/>
                <a:cs typeface="Arial" panose="020B0604020202020204" pitchFamily="34" charset="0"/>
              </a:rPr>
              <a:t> des classes et interfaces à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du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XML.</a:t>
            </a:r>
          </a:p>
          <a:p>
            <a:pPr lvl="1">
              <a:lnSpc>
                <a:spcPct val="80000"/>
              </a:lnSpc>
            </a:pPr>
            <a:r>
              <a:rPr altLang="fr-FR" sz="2000" dirty="0" err="1">
                <a:latin typeface="Arial" panose="020B0604020202020204" pitchFamily="34" charset="0"/>
                <a:cs typeface="Arial" panose="020B0604020202020204" pitchFamily="34" charset="0"/>
              </a:rPr>
              <a:t>Utilisation</a:t>
            </a:r>
            <a:r>
              <a:rPr altLang="fr-FR" sz="2000" dirty="0">
                <a:latin typeface="Arial" panose="020B0604020202020204" pitchFamily="34" charset="0"/>
                <a:cs typeface="Arial" panose="020B0604020202020204" pitchFamily="34" charset="0"/>
              </a:rPr>
              <a:t> des classes </a:t>
            </a:r>
            <a:r>
              <a:rPr altLang="fr-FR" sz="2000" dirty="0" err="1">
                <a:latin typeface="Arial" panose="020B0604020202020204" pitchFamily="34" charset="0"/>
                <a:cs typeface="Arial" panose="020B0604020202020204" pitchFamily="34" charset="0"/>
              </a:rPr>
              <a:t>générées</a:t>
            </a:r>
            <a:r>
              <a:rPr altLang="fr-FR" sz="2000" dirty="0">
                <a:latin typeface="Arial" panose="020B0604020202020204" pitchFamily="34" charset="0"/>
                <a:cs typeface="Arial" panose="020B0604020202020204" pitchFamily="34" charset="0"/>
              </a:rPr>
              <a:t> et de </a:t>
            </a:r>
            <a:r>
              <a:rPr altLang="fr-FR" sz="2000" dirty="0" err="1">
                <a:latin typeface="Arial" panose="020B0604020202020204" pitchFamily="34" charset="0"/>
                <a:cs typeface="Arial" panose="020B0604020202020204" pitchFamily="34" charset="0"/>
              </a:rPr>
              <a:t>l'API</a:t>
            </a:r>
            <a:r>
              <a:rPr altLang="fr-FR" sz="2000" dirty="0">
                <a:latin typeface="Arial" panose="020B0604020202020204" pitchFamily="34" charset="0"/>
                <a:cs typeface="Arial" panose="020B0604020202020204" pitchFamily="34" charset="0"/>
              </a:rPr>
              <a:t> JAXB pour transformer un</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document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graphe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et vice et versa, pour </a:t>
            </a:r>
            <a:r>
              <a:rPr altLang="fr-FR" sz="2000" dirty="0" err="1">
                <a:latin typeface="Arial" panose="020B0604020202020204" pitchFamily="34" charset="0"/>
                <a:cs typeface="Arial" panose="020B0604020202020204" pitchFamily="34" charset="0"/>
              </a:rPr>
              <a:t>manipuler</a:t>
            </a:r>
            <a:r>
              <a:rPr altLang="fr-FR" sz="2000" dirty="0">
                <a:latin typeface="Arial" panose="020B0604020202020204" pitchFamily="34" charset="0"/>
                <a:cs typeface="Arial" panose="020B0604020202020204" pitchFamily="34" charset="0"/>
              </a:rPr>
              <a:t> les</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graphe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et pour </a:t>
            </a:r>
            <a:r>
              <a:rPr altLang="fr-FR" sz="2000" dirty="0" err="1">
                <a:latin typeface="Arial" panose="020B0604020202020204" pitchFamily="34" charset="0"/>
                <a:cs typeface="Arial" panose="020B0604020202020204" pitchFamily="34" charset="0"/>
              </a:rPr>
              <a:t>valider</a:t>
            </a:r>
            <a:r>
              <a:rPr altLang="fr-FR" sz="2000" dirty="0">
                <a:latin typeface="Arial" panose="020B0604020202020204" pitchFamily="34" charset="0"/>
                <a:cs typeface="Arial" panose="020B0604020202020204" pitchFamily="34" charset="0"/>
              </a:rPr>
              <a:t> le document.</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a:buFont typeface="Wingdings" panose="05000000000000000000" pitchFamily="2" charset="2"/>
              <a:buNone/>
            </a:pPr>
            <a:endParaRPr altLang="fr-FR" sz="20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endParaRPr altLang="fr-FR" sz="2000" dirty="0">
              <a:latin typeface="Times New Roman" panose="02020603050405020304" pitchFamily="18" charset="0"/>
              <a:cs typeface="Times New Roman" panose="02020603050405020304" pitchFamily="18" charset="0"/>
            </a:endParaRPr>
          </a:p>
        </p:txBody>
      </p:sp>
      <p:sp>
        <p:nvSpPr>
          <p:cNvPr id="23557" name="Rectangle 6"/>
          <p:cNvSpPr>
            <a:spLocks noChangeArrowheads="1"/>
          </p:cNvSpPr>
          <p:nvPr/>
        </p:nvSpPr>
        <p:spPr bwMode="auto">
          <a:xfrm>
            <a:off x="395288" y="4076700"/>
            <a:ext cx="83439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Font typeface="Arial" panose="020B0604020202020204" pitchFamily="34" charset="0"/>
              <a:buChar char="•"/>
              <a:defRPr sz="2800">
                <a:solidFill>
                  <a:schemeClr val="tx1"/>
                </a:solidFill>
                <a:latin typeface="Calibri" panose="020F0502020204030204" pitchFamily="34" charset="0"/>
              </a:defRPr>
            </a:lvl1pPr>
            <a:lvl2pPr marL="990600" indent="-5334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371600" indent="-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752600" indent="-381000">
              <a:spcBef>
                <a:spcPct val="20000"/>
              </a:spcBef>
              <a:buFont typeface="Arial" panose="020B0604020202020204" pitchFamily="34" charset="0"/>
              <a:buChar char="–"/>
              <a:defRPr>
                <a:solidFill>
                  <a:schemeClr val="tx1"/>
                </a:solidFill>
                <a:latin typeface="Calibri" panose="020F0502020204030204" pitchFamily="34" charset="0"/>
              </a:defRPr>
            </a:lvl4pPr>
            <a:lvl5pPr marL="2209800" indent="-381000">
              <a:spcBef>
                <a:spcPct val="20000"/>
              </a:spcBef>
              <a:buFont typeface="Arial" panose="020B0604020202020204" pitchFamily="34" charset="0"/>
              <a:buChar char="»"/>
              <a:defRPr>
                <a:solidFill>
                  <a:schemeClr val="tx1"/>
                </a:solidFill>
                <a:latin typeface="Calibri" panose="020F0502020204030204" pitchFamily="34" charset="0"/>
              </a:defRPr>
            </a:lvl5pPr>
            <a:lvl6pPr marL="2667000" indent="-3810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3124200" indent="-3810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581400" indent="-3810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4038600" indent="-3810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80000"/>
              </a:lnSpc>
              <a:buClr>
                <a:schemeClr val="folHlink"/>
              </a:buClr>
              <a:buSzPct val="60000"/>
              <a:buFont typeface="Wingdings" panose="05000000000000000000" pitchFamily="2" charset="2"/>
              <a:buChar char="n"/>
            </a:pPr>
            <a:endParaRPr lang="fr-FR" altLang="fr-FR"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8320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JAXB</a:t>
            </a:r>
            <a:r>
              <a:rPr altLang="fr-FR" i="1" dirty="0">
                <a:latin typeface="Arial" panose="020B0604020202020204" pitchFamily="34" charset="0"/>
                <a:cs typeface="Arial" panose="020B0604020202020204" pitchFamily="34" charset="0"/>
              </a:rPr>
              <a:t> </a:t>
            </a:r>
            <a:r>
              <a:rPr altLang="fr-FR" dirty="0">
                <a:latin typeface="Arial" panose="020B0604020202020204" pitchFamily="34" charset="0"/>
                <a:cs typeface="Arial" panose="020B0604020202020204" pitchFamily="34" charset="0"/>
              </a:rPr>
              <a:t>2.0</a:t>
            </a:r>
          </a:p>
        </p:txBody>
      </p:sp>
      <p:sp>
        <p:nvSpPr>
          <p:cNvPr id="24580" name="Rectangle 3"/>
          <p:cNvSpPr>
            <a:spLocks noGrp="1" noChangeArrowheads="1"/>
          </p:cNvSpPr>
          <p:nvPr>
            <p:ph sz="half" idx="1"/>
          </p:nvPr>
        </p:nvSpPr>
        <p:spPr>
          <a:xfrm>
            <a:off x="388055" y="1772816"/>
            <a:ext cx="8389056" cy="4896000"/>
          </a:xfrm>
        </p:spPr>
        <p:txBody>
          <a:bodyPr/>
          <a:lstStyle/>
          <a:p>
            <a:pPr marL="609600" indent="-609600">
              <a:lnSpc>
                <a:spcPct val="80000"/>
              </a:lnSpc>
            </a:pP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plus de son </a:t>
            </a:r>
            <a:r>
              <a:rPr altLang="fr-FR" sz="2000" dirty="0" err="1">
                <a:latin typeface="Arial" panose="020B0604020202020204" pitchFamily="34" charset="0"/>
                <a:cs typeface="Arial" panose="020B0604020202020204" pitchFamily="34" charset="0"/>
              </a:rPr>
              <a:t>utilité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principale</a:t>
            </a:r>
            <a:r>
              <a:rPr altLang="fr-FR" sz="2000" dirty="0">
                <a:latin typeface="Arial" panose="020B0604020202020204" pitchFamily="34" charset="0"/>
                <a:cs typeface="Arial" panose="020B0604020202020204" pitchFamily="34" charset="0"/>
              </a:rPr>
              <a:t>, JAXB 2.0 propose </a:t>
            </a:r>
            <a:r>
              <a:rPr altLang="fr-FR" sz="2000" dirty="0" err="1">
                <a:latin typeface="Arial" panose="020B0604020202020204" pitchFamily="34" charset="0"/>
                <a:cs typeface="Arial" panose="020B0604020202020204" pitchFamily="34" charset="0"/>
              </a:rPr>
              <a:t>d'atteindre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plusieurs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objectifs</a:t>
            </a:r>
            <a:r>
              <a:rPr altLang="fr-FR" sz="2000" dirty="0">
                <a:latin typeface="Arial" panose="020B0604020202020204" pitchFamily="34" charset="0"/>
                <a:cs typeface="Arial" panose="020B0604020202020204" pitchFamily="34" charset="0"/>
              </a:rPr>
              <a:t> : </a:t>
            </a:r>
            <a:endParaRPr lang="fr-FR" altLang="fr-FR" sz="2000" dirty="0">
              <a:latin typeface="Arial" panose="020B0604020202020204" pitchFamily="34" charset="0"/>
              <a:cs typeface="Arial" panose="020B0604020202020204" pitchFamily="34" charset="0"/>
            </a:endParaRPr>
          </a:p>
          <a:p>
            <a:pPr marL="0" indent="0">
              <a:lnSpc>
                <a:spcPct val="80000"/>
              </a:lnSpc>
              <a:buNone/>
            </a:pPr>
            <a:endParaRPr altLang="fr-FR" sz="2000" dirty="0">
              <a:latin typeface="Arial" panose="020B0604020202020204" pitchFamily="34" charset="0"/>
              <a:cs typeface="Arial" panose="020B0604020202020204" pitchFamily="34" charset="0"/>
            </a:endParaRPr>
          </a:p>
          <a:p>
            <a:pPr marL="990600" lvl="1" indent="-533400">
              <a:lnSpc>
                <a:spcPct val="80000"/>
              </a:lnSpc>
            </a:pPr>
            <a:r>
              <a:rPr altLang="fr-FR" sz="1800" dirty="0" err="1">
                <a:latin typeface="Arial" panose="020B0604020202020204" pitchFamily="34" charset="0"/>
                <a:cs typeface="Arial" panose="020B0604020202020204" pitchFamily="34" charset="0"/>
              </a:rPr>
              <a:t>Être</a:t>
            </a:r>
            <a:r>
              <a:rPr altLang="fr-FR" sz="1800" dirty="0">
                <a:latin typeface="Arial" panose="020B0604020202020204" pitchFamily="34" charset="0"/>
                <a:cs typeface="Arial" panose="020B0604020202020204" pitchFamily="34" charset="0"/>
              </a:rPr>
              <a:t> facile à </a:t>
            </a:r>
            <a:r>
              <a:rPr altLang="fr-FR" sz="1800" dirty="0" err="1">
                <a:latin typeface="Arial" panose="020B0604020202020204" pitchFamily="34" charset="0"/>
                <a:cs typeface="Arial" panose="020B0604020202020204" pitchFamily="34" charset="0"/>
              </a:rPr>
              <a:t>utiliser</a:t>
            </a:r>
            <a:r>
              <a:rPr altLang="fr-FR" sz="1800" dirty="0">
                <a:latin typeface="Arial" panose="020B0604020202020204" pitchFamily="34" charset="0"/>
                <a:cs typeface="Arial" panose="020B0604020202020204" pitchFamily="34" charset="0"/>
              </a:rPr>
              <a:t> pour consulter et modifier un document XML sans </a:t>
            </a:r>
          </a:p>
          <a:p>
            <a:pPr marL="990600" lvl="1" indent="-533400">
              <a:lnSpc>
                <a:spcPct val="80000"/>
              </a:lnSpc>
              <a:buFont typeface="Wingdings" panose="05000000000000000000" pitchFamily="2" charset="2"/>
              <a:buNone/>
            </a:pP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connaissance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ni</a:t>
            </a:r>
            <a:r>
              <a:rPr altLang="fr-FR" sz="1800" dirty="0">
                <a:latin typeface="Arial" panose="020B0604020202020204" pitchFamily="34" charset="0"/>
                <a:cs typeface="Arial" panose="020B0604020202020204" pitchFamily="34" charset="0"/>
              </a:rPr>
              <a:t> de XML </a:t>
            </a:r>
            <a:r>
              <a:rPr altLang="fr-FR" sz="1800" dirty="0" err="1">
                <a:latin typeface="Arial" panose="020B0604020202020204" pitchFamily="34" charset="0"/>
                <a:cs typeface="Arial" panose="020B0604020202020204" pitchFamily="34" charset="0"/>
              </a:rPr>
              <a:t>ni</a:t>
            </a:r>
            <a:r>
              <a:rPr altLang="fr-FR" sz="1800" dirty="0">
                <a:latin typeface="Arial" panose="020B0604020202020204" pitchFamily="34" charset="0"/>
                <a:cs typeface="Arial" panose="020B0604020202020204" pitchFamily="34" charset="0"/>
              </a:rPr>
              <a:t> de techniques de </a:t>
            </a:r>
            <a:r>
              <a:rPr altLang="fr-FR" sz="1800" dirty="0" err="1">
                <a:latin typeface="Arial" panose="020B0604020202020204" pitchFamily="34" charset="0"/>
                <a:cs typeface="Arial" panose="020B0604020202020204" pitchFamily="34" charset="0"/>
              </a:rPr>
              <a:t>traitement</a:t>
            </a:r>
            <a:r>
              <a:rPr altLang="fr-FR" sz="1800" dirty="0">
                <a:latin typeface="Arial" panose="020B0604020202020204" pitchFamily="34" charset="0"/>
                <a:cs typeface="Arial" panose="020B0604020202020204" pitchFamily="34" charset="0"/>
              </a:rPr>
              <a:t> de documents XML.</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marL="990600" lvl="1" indent="-533400">
              <a:lnSpc>
                <a:spcPct val="80000"/>
              </a:lnSpc>
            </a:pPr>
            <a:r>
              <a:rPr altLang="fr-FR" sz="1800" dirty="0" err="1">
                <a:latin typeface="Arial" panose="020B0604020202020204" pitchFamily="34" charset="0"/>
                <a:cs typeface="Arial" panose="020B0604020202020204" pitchFamily="34" charset="0"/>
              </a:rPr>
              <a:t>Être</a:t>
            </a:r>
            <a:r>
              <a:rPr altLang="fr-FR" sz="1800" dirty="0">
                <a:latin typeface="Arial" panose="020B0604020202020204" pitchFamily="34" charset="0"/>
                <a:cs typeface="Arial" panose="020B0604020202020204" pitchFamily="34" charset="0"/>
              </a:rPr>
              <a:t> configurable : JAXB met </a:t>
            </a:r>
            <a:r>
              <a:rPr altLang="fr-FR" sz="1800" dirty="0" err="1">
                <a:latin typeface="Arial" panose="020B0604020202020204" pitchFamily="34" charset="0"/>
                <a:cs typeface="Arial" panose="020B0604020202020204" pitchFamily="34" charset="0"/>
              </a:rPr>
              <a:t>en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œuvre</a:t>
            </a:r>
            <a:r>
              <a:rPr altLang="fr-FR" sz="1800" dirty="0">
                <a:latin typeface="Arial" panose="020B0604020202020204" pitchFamily="34" charset="0"/>
                <a:cs typeface="Arial" panose="020B0604020202020204" pitchFamily="34" charset="0"/>
              </a:rPr>
              <a:t> des </a:t>
            </a:r>
            <a:r>
              <a:rPr altLang="fr-FR" sz="1800" dirty="0" err="1">
                <a:latin typeface="Arial" panose="020B0604020202020204" pitchFamily="34" charset="0"/>
                <a:cs typeface="Arial" panose="020B0604020202020204" pitchFamily="34" charset="0"/>
              </a:rPr>
              <a:t>fonctionnalités</a:t>
            </a:r>
            <a:r>
              <a:rPr altLang="fr-FR" sz="1800" dirty="0">
                <a:latin typeface="Arial" panose="020B0604020202020204" pitchFamily="34" charset="0"/>
                <a:cs typeface="Arial" panose="020B0604020202020204" pitchFamily="34" charset="0"/>
              </a:rPr>
              <a:t> par </a:t>
            </a:r>
            <a:r>
              <a:rPr altLang="fr-FR" sz="1800" dirty="0" err="1">
                <a:latin typeface="Arial" panose="020B0604020202020204" pitchFamily="34" charset="0"/>
                <a:cs typeface="Arial" panose="020B0604020202020204" pitchFamily="34" charset="0"/>
              </a:rPr>
              <a:t>défaut</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qu'il</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es</a:t>
            </a:r>
            <a:r>
              <a:rPr lang="fr-FR" altLang="fr-FR" sz="1800" dirty="0">
                <a:latin typeface="Arial" panose="020B0604020202020204" pitchFamily="34" charset="0"/>
                <a:cs typeface="Arial" panose="020B0604020202020204" pitchFamily="34" charset="0"/>
              </a:rPr>
              <a:t>t </a:t>
            </a:r>
            <a:r>
              <a:rPr altLang="fr-FR" sz="1800" dirty="0">
                <a:latin typeface="Arial" panose="020B0604020202020204" pitchFamily="34" charset="0"/>
                <a:cs typeface="Arial" panose="020B0604020202020204" pitchFamily="34" charset="0"/>
              </a:rPr>
              <a:t>possible de modifier par configuration pour </a:t>
            </a:r>
            <a:r>
              <a:rPr altLang="fr-FR" sz="1800" dirty="0" err="1">
                <a:latin typeface="Arial" panose="020B0604020202020204" pitchFamily="34" charset="0"/>
                <a:cs typeface="Arial" panose="020B0604020202020204" pitchFamily="34" charset="0"/>
              </a:rPr>
              <a:t>répondre</a:t>
            </a:r>
            <a:r>
              <a:rPr altLang="fr-FR" sz="1800" dirty="0">
                <a:latin typeface="Arial" panose="020B0604020202020204" pitchFamily="34" charset="0"/>
                <a:cs typeface="Arial" panose="020B0604020202020204" pitchFamily="34" charset="0"/>
              </a:rPr>
              <a:t> à </a:t>
            </a:r>
            <a:r>
              <a:rPr altLang="fr-FR" sz="1800" dirty="0" err="1">
                <a:latin typeface="Arial" panose="020B0604020202020204" pitchFamily="34" charset="0"/>
                <a:cs typeface="Arial" panose="020B0604020202020204" pitchFamily="34" charset="0"/>
              </a:rPr>
              <a:t>ces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propres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besoins</a:t>
            </a:r>
            <a:r>
              <a:rPr altLang="fr-FR" sz="1800" dirty="0">
                <a:latin typeface="Arial" panose="020B0604020202020204" pitchFamily="34" charset="0"/>
                <a:cs typeface="Arial" panose="020B0604020202020204" pitchFamily="34" charset="0"/>
              </a:rPr>
              <a:t>.</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marL="990600" lvl="1" indent="-533400">
              <a:lnSpc>
                <a:spcPct val="80000"/>
              </a:lnSpc>
            </a:pPr>
            <a:r>
              <a:rPr altLang="fr-FR" sz="1800" dirty="0" err="1">
                <a:latin typeface="Arial" panose="020B0604020202020204" pitchFamily="34" charset="0"/>
                <a:cs typeface="Arial" panose="020B0604020202020204" pitchFamily="34" charset="0"/>
              </a:rPr>
              <a:t>S'assurer</a:t>
            </a:r>
            <a:r>
              <a:rPr altLang="fr-FR" sz="1800" dirty="0">
                <a:latin typeface="Arial" panose="020B0604020202020204" pitchFamily="34" charset="0"/>
                <a:cs typeface="Arial" panose="020B0604020202020204" pitchFamily="34" charset="0"/>
              </a:rPr>
              <a:t> que la </a:t>
            </a:r>
            <a:r>
              <a:rPr altLang="fr-FR" sz="1800" dirty="0" err="1">
                <a:latin typeface="Arial" panose="020B0604020202020204" pitchFamily="34" charset="0"/>
                <a:cs typeface="Arial" panose="020B0604020202020204" pitchFamily="34" charset="0"/>
              </a:rPr>
              <a:t>création</a:t>
            </a:r>
            <a:r>
              <a:rPr altLang="fr-FR" sz="1800" dirty="0">
                <a:latin typeface="Arial" panose="020B0604020202020204" pitchFamily="34" charset="0"/>
                <a:cs typeface="Arial" panose="020B0604020202020204" pitchFamily="34" charset="0"/>
              </a:rPr>
              <a:t> d'un document XML à </a:t>
            </a:r>
            <a:r>
              <a:rPr altLang="fr-FR" sz="1800" dirty="0" err="1">
                <a:latin typeface="Arial" panose="020B0604020202020204" pitchFamily="34" charset="0"/>
                <a:cs typeface="Arial" panose="020B0604020202020204" pitchFamily="34" charset="0"/>
              </a:rPr>
              <a:t>partir</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d'objets</a:t>
            </a:r>
            <a:r>
              <a:rPr altLang="fr-FR" sz="1800" dirty="0">
                <a:latin typeface="Arial" panose="020B0604020202020204" pitchFamily="34" charset="0"/>
                <a:cs typeface="Arial" panose="020B0604020202020204" pitchFamily="34" charset="0"/>
              </a:rPr>
              <a:t> et </a:t>
            </a:r>
            <a:r>
              <a:rPr altLang="fr-FR" sz="1800" dirty="0" err="1">
                <a:latin typeface="Arial" panose="020B0604020202020204" pitchFamily="34" charset="0"/>
                <a:cs typeface="Arial" panose="020B0604020202020204" pitchFamily="34" charset="0"/>
              </a:rPr>
              <a:t>retransformer</a:t>
            </a:r>
            <a:r>
              <a:rPr lang="fr-F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ce</a:t>
            </a:r>
            <a:r>
              <a:rPr altLang="fr-FR" sz="1800" dirty="0">
                <a:latin typeface="Arial" panose="020B0604020202020204" pitchFamily="34" charset="0"/>
                <a:cs typeface="Arial" panose="020B0604020202020204" pitchFamily="34" charset="0"/>
              </a:rPr>
              <a:t> document </a:t>
            </a:r>
            <a:r>
              <a:rPr altLang="fr-FR" sz="1800" dirty="0" err="1">
                <a:latin typeface="Arial" panose="020B0604020202020204" pitchFamily="34" charset="0"/>
                <a:cs typeface="Arial" panose="020B0604020202020204" pitchFamily="34" charset="0"/>
              </a:rPr>
              <a:t>en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objets</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donne</a:t>
            </a:r>
            <a:r>
              <a:rPr altLang="fr-FR" sz="1800" dirty="0">
                <a:latin typeface="Arial" panose="020B0604020202020204" pitchFamily="34" charset="0"/>
                <a:cs typeface="Arial" panose="020B0604020202020204" pitchFamily="34" charset="0"/>
              </a:rPr>
              <a:t> le </a:t>
            </a:r>
            <a:r>
              <a:rPr altLang="fr-FR" sz="1800" dirty="0" err="1">
                <a:latin typeface="Arial" panose="020B0604020202020204" pitchFamily="34" charset="0"/>
                <a:cs typeface="Arial" panose="020B0604020202020204" pitchFamily="34" charset="0"/>
              </a:rPr>
              <a:t>même</a:t>
            </a:r>
            <a:r>
              <a:rPr altLang="fr-FR" sz="1800" dirty="0">
                <a:latin typeface="Arial" panose="020B0604020202020204" pitchFamily="34" charset="0"/>
                <a:cs typeface="Arial" panose="020B0604020202020204" pitchFamily="34" charset="0"/>
              </a:rPr>
              <a:t> ensemble </a:t>
            </a:r>
            <a:r>
              <a:rPr altLang="fr-FR" sz="1800" dirty="0" err="1">
                <a:latin typeface="Arial" panose="020B0604020202020204" pitchFamily="34" charset="0"/>
                <a:cs typeface="Arial" panose="020B0604020202020204" pitchFamily="34" charset="0"/>
              </a:rPr>
              <a:t>d'objets</a:t>
            </a:r>
            <a:r>
              <a:rPr altLang="fr-FR" sz="1800" dirty="0">
                <a:latin typeface="Arial" panose="020B0604020202020204" pitchFamily="34" charset="0"/>
                <a:cs typeface="Arial" panose="020B0604020202020204" pitchFamily="34" charset="0"/>
              </a:rPr>
              <a:t>.</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marL="990600" lvl="1" indent="-533400">
              <a:lnSpc>
                <a:spcPct val="80000"/>
              </a:lnSpc>
            </a:pPr>
            <a:r>
              <a:rPr altLang="fr-FR" sz="1800" dirty="0" err="1">
                <a:latin typeface="Arial" panose="020B0604020202020204" pitchFamily="34" charset="0"/>
                <a:cs typeface="Arial" panose="020B0604020202020204" pitchFamily="34" charset="0"/>
              </a:rPr>
              <a:t>Pouvoir</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valider</a:t>
            </a:r>
            <a:r>
              <a:rPr altLang="fr-FR" sz="1800" dirty="0">
                <a:latin typeface="Arial" panose="020B0604020202020204" pitchFamily="34" charset="0"/>
                <a:cs typeface="Arial" panose="020B0604020202020204" pitchFamily="34" charset="0"/>
              </a:rPr>
              <a:t> un document XML </a:t>
            </a:r>
            <a:r>
              <a:rPr altLang="fr-FR" sz="1800" dirty="0" err="1">
                <a:latin typeface="Arial" panose="020B0604020202020204" pitchFamily="34" charset="0"/>
                <a:cs typeface="Arial" panose="020B0604020202020204" pitchFamily="34" charset="0"/>
              </a:rPr>
              <a:t>ou</a:t>
            </a:r>
            <a:r>
              <a:rPr altLang="fr-FR" sz="1800" dirty="0">
                <a:latin typeface="Arial" panose="020B0604020202020204" pitchFamily="34" charset="0"/>
                <a:cs typeface="Arial" panose="020B0604020202020204" pitchFamily="34" charset="0"/>
              </a:rPr>
              <a:t> les </a:t>
            </a:r>
            <a:r>
              <a:rPr altLang="fr-FR" sz="1800" dirty="0" err="1">
                <a:latin typeface="Arial" panose="020B0604020202020204" pitchFamily="34" charset="0"/>
                <a:cs typeface="Arial" panose="020B0604020202020204" pitchFamily="34" charset="0"/>
              </a:rPr>
              <a:t>objets</a:t>
            </a:r>
            <a:r>
              <a:rPr altLang="fr-FR" sz="1800" dirty="0">
                <a:latin typeface="Arial" panose="020B0604020202020204" pitchFamily="34" charset="0"/>
                <a:cs typeface="Arial" panose="020B0604020202020204" pitchFamily="34" charset="0"/>
              </a:rPr>
              <a:t> qui </a:t>
            </a:r>
            <a:r>
              <a:rPr altLang="fr-FR" sz="1800" dirty="0" err="1">
                <a:latin typeface="Arial" panose="020B0604020202020204" pitchFamily="34" charset="0"/>
                <a:cs typeface="Arial" panose="020B0604020202020204" pitchFamily="34" charset="0"/>
              </a:rPr>
              <a:t>encapsulent</a:t>
            </a:r>
            <a:r>
              <a:rPr altLang="fr-FR" sz="1800" dirty="0">
                <a:latin typeface="Arial" panose="020B0604020202020204" pitchFamily="34" charset="0"/>
                <a:cs typeface="Arial" panose="020B0604020202020204" pitchFamily="34" charset="0"/>
              </a:rPr>
              <a:t> un document</a:t>
            </a:r>
            <a:r>
              <a:rPr lang="fr-FR" altLang="fr-FR" sz="1800" dirty="0">
                <a:latin typeface="Arial" panose="020B0604020202020204" pitchFamily="34" charset="0"/>
                <a:cs typeface="Arial" panose="020B0604020202020204" pitchFamily="34" charset="0"/>
              </a:rPr>
              <a:t> </a:t>
            </a:r>
            <a:r>
              <a:rPr altLang="fr-FR" sz="1800" dirty="0">
                <a:latin typeface="Arial" panose="020B0604020202020204" pitchFamily="34" charset="0"/>
                <a:cs typeface="Arial" panose="020B0604020202020204" pitchFamily="34" charset="0"/>
              </a:rPr>
              <a:t>sans </a:t>
            </a:r>
            <a:r>
              <a:rPr altLang="fr-FR" sz="1800" dirty="0" err="1">
                <a:latin typeface="Arial" panose="020B0604020202020204" pitchFamily="34" charset="0"/>
                <a:cs typeface="Arial" panose="020B0604020202020204" pitchFamily="34" charset="0"/>
              </a:rPr>
              <a:t>avoir</a:t>
            </a:r>
            <a:r>
              <a:rPr altLang="fr-FR" sz="1800" dirty="0">
                <a:latin typeface="Arial" panose="020B0604020202020204" pitchFamily="34" charset="0"/>
                <a:cs typeface="Arial" panose="020B0604020202020204" pitchFamily="34" charset="0"/>
              </a:rPr>
              <a:t> à </a:t>
            </a:r>
            <a:r>
              <a:rPr altLang="fr-FR" sz="1800" dirty="0" err="1">
                <a:latin typeface="Arial" panose="020B0604020202020204" pitchFamily="34" charset="0"/>
                <a:cs typeface="Arial" panose="020B0604020202020204" pitchFamily="34" charset="0"/>
              </a:rPr>
              <a:t>écrire</a:t>
            </a:r>
            <a:r>
              <a:rPr altLang="fr-FR" sz="1800" dirty="0">
                <a:latin typeface="Arial" panose="020B0604020202020204" pitchFamily="34" charset="0"/>
                <a:cs typeface="Arial" panose="020B0604020202020204" pitchFamily="34" charset="0"/>
              </a:rPr>
              <a:t> le document </a:t>
            </a:r>
            <a:r>
              <a:rPr altLang="fr-FR" sz="1800" dirty="0" err="1">
                <a:latin typeface="Arial" panose="020B0604020202020204" pitchFamily="34" charset="0"/>
                <a:cs typeface="Arial" panose="020B0604020202020204" pitchFamily="34" charset="0"/>
              </a:rPr>
              <a:t>correspondant</a:t>
            </a:r>
            <a:r>
              <a:rPr altLang="fr-FR" sz="1800" dirty="0">
                <a:latin typeface="Arial" panose="020B0604020202020204" pitchFamily="34" charset="0"/>
                <a:cs typeface="Arial" panose="020B0604020202020204" pitchFamily="34" charset="0"/>
              </a:rPr>
              <a:t>.</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marL="990600" lvl="1" indent="-533400">
              <a:lnSpc>
                <a:spcPct val="80000"/>
              </a:lnSpc>
            </a:pPr>
            <a:r>
              <a:rPr altLang="fr-FR" sz="1800" dirty="0" err="1">
                <a:latin typeface="Arial" panose="020B0604020202020204" pitchFamily="34" charset="0"/>
                <a:cs typeface="Arial" panose="020B0604020202020204" pitchFamily="34" charset="0"/>
              </a:rPr>
              <a:t>Être</a:t>
            </a:r>
            <a:r>
              <a:rPr altLang="fr-FR" sz="1800" dirty="0">
                <a:latin typeface="Arial" panose="020B0604020202020204" pitchFamily="34" charset="0"/>
                <a:cs typeface="Arial" panose="020B0604020202020204" pitchFamily="34" charset="0"/>
              </a:rPr>
              <a:t> portable : </a:t>
            </a:r>
            <a:r>
              <a:rPr altLang="fr-FR" sz="1800" dirty="0" err="1">
                <a:latin typeface="Arial" panose="020B0604020202020204" pitchFamily="34" charset="0"/>
                <a:cs typeface="Arial" panose="020B0604020202020204" pitchFamily="34" charset="0"/>
              </a:rPr>
              <a:t>chaque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implémentation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doit</a:t>
            </a:r>
            <a:r>
              <a:rPr altLang="fr-FR" sz="1800" dirty="0">
                <a:latin typeface="Arial" panose="020B0604020202020204" pitchFamily="34" charset="0"/>
                <a:cs typeface="Arial" panose="020B0604020202020204" pitchFamily="34" charset="0"/>
              </a:rPr>
              <a:t> au minimum </a:t>
            </a:r>
            <a:r>
              <a:rPr altLang="fr-FR" sz="1800" dirty="0" err="1">
                <a:latin typeface="Arial" panose="020B0604020202020204" pitchFamily="34" charset="0"/>
                <a:cs typeface="Arial" panose="020B0604020202020204" pitchFamily="34" charset="0"/>
              </a:rPr>
              <a:t>mettre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en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œuvre</a:t>
            </a:r>
            <a:r>
              <a:rPr altLang="fr-FR" sz="1800" dirty="0">
                <a:latin typeface="Arial" panose="020B0604020202020204" pitchFamily="34" charset="0"/>
                <a:cs typeface="Arial" panose="020B0604020202020204" pitchFamily="34" charset="0"/>
              </a:rPr>
              <a:t> le</a:t>
            </a:r>
            <a:r>
              <a:rPr lang="fr-FR" altLang="fr-FR" sz="1800" dirty="0">
                <a:latin typeface="Arial" panose="020B0604020202020204" pitchFamily="34" charset="0"/>
                <a:cs typeface="Arial" panose="020B0604020202020204" pitchFamily="34" charset="0"/>
              </a:rPr>
              <a:t>s </a:t>
            </a:r>
            <a:r>
              <a:rPr altLang="fr-FR" sz="1800" dirty="0" err="1">
                <a:latin typeface="Arial" panose="020B0604020202020204" pitchFamily="34" charset="0"/>
                <a:cs typeface="Arial" panose="020B0604020202020204" pitchFamily="34" charset="0"/>
              </a:rPr>
              <a:t>spécifications</a:t>
            </a:r>
            <a:r>
              <a:rPr altLang="fr-FR" sz="1800" dirty="0">
                <a:latin typeface="Arial" panose="020B0604020202020204" pitchFamily="34" charset="0"/>
                <a:cs typeface="Arial" panose="020B0604020202020204" pitchFamily="34" charset="0"/>
              </a:rPr>
              <a:t> de JAXB.</a:t>
            </a:r>
          </a:p>
          <a:p>
            <a:pPr marL="609600" indent="-609600">
              <a:lnSpc>
                <a:spcPct val="80000"/>
              </a:lnSpc>
            </a:pPr>
            <a:endParaRPr alt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6916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p:txBody>
          <a:bodyPr>
            <a:normAutofit/>
          </a:bodyPr>
          <a:lstStyle/>
          <a:p>
            <a:r>
              <a:rPr altLang="fr-FR" dirty="0" err="1">
                <a:latin typeface="Arial" panose="020B0604020202020204" pitchFamily="34" charset="0"/>
                <a:cs typeface="Arial" panose="020B0604020202020204" pitchFamily="34" charset="0"/>
              </a:rPr>
              <a:t>Sérialisation</a:t>
            </a:r>
            <a:endParaRPr altLang="fr-FR" dirty="0">
              <a:latin typeface="Arial" panose="020B0604020202020204" pitchFamily="34" charset="0"/>
              <a:cs typeface="Arial" panose="020B0604020202020204" pitchFamily="34" charset="0"/>
            </a:endParaRPr>
          </a:p>
        </p:txBody>
      </p:sp>
      <p:sp>
        <p:nvSpPr>
          <p:cNvPr id="25603" name="Rectangle 3"/>
          <p:cNvSpPr>
            <a:spLocks noGrp="1" noChangeArrowheads="1"/>
          </p:cNvSpPr>
          <p:nvPr>
            <p:ph sz="half" idx="1"/>
          </p:nvPr>
        </p:nvSpPr>
        <p:spPr/>
        <p:txBody>
          <a:bodyPr/>
          <a:lstStyle/>
          <a:p>
            <a:pPr>
              <a:lnSpc>
                <a:spcPct val="80000"/>
              </a:lnSpc>
            </a:pPr>
            <a:endParaRPr altLang="fr-FR" sz="2000" dirty="0">
              <a:latin typeface="Times New Roman" panose="02020603050405020304" pitchFamily="18" charset="0"/>
              <a:cs typeface="Times New Roman" panose="02020603050405020304" pitchFamily="18" charset="0"/>
            </a:endParaRPr>
          </a:p>
          <a:p>
            <a:pPr>
              <a:lnSpc>
                <a:spcPct val="100000"/>
              </a:lnSpc>
            </a:pPr>
            <a:r>
              <a:rPr altLang="fr-FR" sz="2400" dirty="0">
                <a:latin typeface="Arial" panose="020B0604020202020204" pitchFamily="34" charset="0"/>
                <a:cs typeface="Arial" panose="020B0604020202020204" pitchFamily="34" charset="0"/>
              </a:rPr>
              <a:t>La </a:t>
            </a:r>
            <a:r>
              <a:rPr altLang="fr-FR" sz="2400" dirty="0" err="1">
                <a:latin typeface="Arial" panose="020B0604020202020204" pitchFamily="34" charset="0"/>
                <a:cs typeface="Arial" panose="020B0604020202020204" pitchFamily="34" charset="0"/>
              </a:rPr>
              <a:t>sérialisation</a:t>
            </a:r>
            <a:r>
              <a:rPr altLang="fr-FR" sz="2400" dirty="0">
                <a:latin typeface="Arial" panose="020B0604020202020204" pitchFamily="34" charset="0"/>
                <a:cs typeface="Arial" panose="020B0604020202020204" pitchFamily="34" charset="0"/>
              </a:rPr>
              <a:t> d'un </a:t>
            </a:r>
            <a:r>
              <a:rPr altLang="fr-FR" sz="2400" dirty="0" err="1">
                <a:latin typeface="Arial" panose="020B0604020202020204" pitchFamily="34" charset="0"/>
                <a:cs typeface="Arial" panose="020B0604020202020204" pitchFamily="34" charset="0"/>
              </a:rPr>
              <a:t>graphe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d'objets</a:t>
            </a:r>
            <a:r>
              <a:rPr altLang="fr-FR" sz="2400" dirty="0">
                <a:latin typeface="Arial" panose="020B0604020202020204" pitchFamily="34" charset="0"/>
                <a:cs typeface="Arial" panose="020B0604020202020204" pitchFamily="34" charset="0"/>
              </a:rPr>
              <a:t> Java </a:t>
            </a:r>
            <a:r>
              <a:rPr altLang="fr-FR" sz="2400" dirty="0" err="1">
                <a:latin typeface="Arial" panose="020B0604020202020204" pitchFamily="34" charset="0"/>
                <a:cs typeface="Arial" panose="020B0604020202020204" pitchFamily="34" charset="0"/>
              </a:rPr>
              <a:t>est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effectué</a:t>
            </a:r>
            <a:r>
              <a:rPr lang="fr-FR" altLang="fr-FR" sz="2400" dirty="0">
                <a:latin typeface="Arial" panose="020B0604020202020204" pitchFamily="34" charset="0"/>
                <a:cs typeface="Arial" panose="020B0604020202020204" pitchFamily="34" charset="0"/>
              </a:rPr>
              <a:t>e</a:t>
            </a:r>
            <a:r>
              <a:rPr altLang="fr-FR" sz="2400" dirty="0">
                <a:latin typeface="Arial" panose="020B0604020202020204" pitchFamily="34" charset="0"/>
                <a:cs typeface="Arial" panose="020B0604020202020204" pitchFamily="34" charset="0"/>
              </a:rPr>
              <a:t> par </a:t>
            </a:r>
            <a:r>
              <a:rPr altLang="fr-FR" sz="2400" dirty="0" err="1">
                <a:latin typeface="Arial" panose="020B0604020202020204" pitchFamily="34" charset="0"/>
                <a:cs typeface="Arial" panose="020B0604020202020204" pitchFamily="34" charset="0"/>
              </a:rPr>
              <a:t>une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opération</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dite</a:t>
            </a:r>
            <a:r>
              <a:rPr lang="fr-FR" altLang="fr-FR" sz="2400" dirty="0">
                <a:latin typeface="Arial" panose="020B0604020202020204" pitchFamily="34" charset="0"/>
                <a:cs typeface="Arial" panose="020B0604020202020204" pitchFamily="34" charset="0"/>
              </a:rPr>
              <a:t> </a:t>
            </a:r>
            <a:r>
              <a:rPr altLang="fr-FR" sz="2400" dirty="0">
                <a:latin typeface="Arial" panose="020B0604020202020204" pitchFamily="34" charset="0"/>
                <a:cs typeface="Arial" panose="020B0604020202020204" pitchFamily="34" charset="0"/>
              </a:rPr>
              <a:t>de </a:t>
            </a:r>
            <a:r>
              <a:rPr altLang="fr-FR" sz="2400" dirty="0" err="1">
                <a:latin typeface="Arial" panose="020B0604020202020204" pitchFamily="34" charset="0"/>
                <a:cs typeface="Arial" panose="020B0604020202020204" pitchFamily="34" charset="0"/>
              </a:rPr>
              <a:t>mashalling</a:t>
            </a:r>
            <a:r>
              <a:rPr altLang="fr-FR" sz="2400" dirty="0">
                <a:latin typeface="Arial" panose="020B0604020202020204" pitchFamily="34" charset="0"/>
                <a:cs typeface="Arial" panose="020B0604020202020204" pitchFamily="34" charset="0"/>
              </a:rPr>
              <a:t>. </a:t>
            </a:r>
          </a:p>
          <a:p>
            <a:pPr>
              <a:lnSpc>
                <a:spcPct val="80000"/>
              </a:lnSpc>
            </a:pPr>
            <a:r>
              <a:rPr altLang="fr-FR" sz="2400" dirty="0" err="1">
                <a:latin typeface="Arial" panose="020B0604020202020204" pitchFamily="34" charset="0"/>
                <a:cs typeface="Arial" panose="020B0604020202020204" pitchFamily="34" charset="0"/>
              </a:rPr>
              <a:t>L'opération</a:t>
            </a:r>
            <a:r>
              <a:rPr altLang="fr-FR" sz="2400" dirty="0">
                <a:latin typeface="Arial" panose="020B0604020202020204" pitchFamily="34" charset="0"/>
                <a:cs typeface="Arial" panose="020B0604020202020204" pitchFamily="34" charset="0"/>
              </a:rPr>
              <a:t> inverse </a:t>
            </a:r>
            <a:r>
              <a:rPr altLang="fr-FR" sz="2400" dirty="0" err="1">
                <a:latin typeface="Arial" panose="020B0604020202020204" pitchFamily="34" charset="0"/>
                <a:cs typeface="Arial" panose="020B0604020202020204" pitchFamily="34" charset="0"/>
              </a:rPr>
              <a:t>est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dite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d'unmashalling</a:t>
            </a:r>
            <a:r>
              <a:rPr altLang="fr-FR" sz="2400" dirty="0">
                <a:latin typeface="Arial" panose="020B0604020202020204" pitchFamily="34" charset="0"/>
                <a:cs typeface="Arial" panose="020B0604020202020204" pitchFamily="34" charset="0"/>
              </a:rPr>
              <a:t>. </a:t>
            </a:r>
          </a:p>
          <a:p>
            <a:pPr>
              <a:lnSpc>
                <a:spcPct val="80000"/>
              </a:lnSpc>
            </a:pPr>
            <a:r>
              <a:rPr altLang="fr-FR" sz="2400" dirty="0" err="1">
                <a:latin typeface="Arial" panose="020B0604020202020204" pitchFamily="34" charset="0"/>
                <a:cs typeface="Arial" panose="020B0604020202020204" pitchFamily="34" charset="0"/>
              </a:rPr>
              <a:t>Lors</a:t>
            </a:r>
            <a:r>
              <a:rPr altLang="fr-FR" sz="2400" dirty="0">
                <a:latin typeface="Arial" panose="020B0604020202020204" pitchFamily="34" charset="0"/>
                <a:cs typeface="Arial" panose="020B0604020202020204" pitchFamily="34" charset="0"/>
              </a:rPr>
              <a:t> de </a:t>
            </a:r>
            <a:r>
              <a:rPr altLang="fr-FR" sz="2400" dirty="0" err="1">
                <a:latin typeface="Arial" panose="020B0604020202020204" pitchFamily="34" charset="0"/>
                <a:cs typeface="Arial" panose="020B0604020202020204" pitchFamily="34" charset="0"/>
              </a:rPr>
              <a:t>ces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deux</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opérations</a:t>
            </a:r>
            <a:r>
              <a:rPr altLang="fr-FR" sz="2400" dirty="0">
                <a:latin typeface="Arial" panose="020B0604020202020204" pitchFamily="34" charset="0"/>
                <a:cs typeface="Arial" panose="020B0604020202020204" pitchFamily="34" charset="0"/>
              </a:rPr>
              <a:t>, le document XML </a:t>
            </a:r>
            <a:r>
              <a:rPr altLang="fr-FR" sz="2400" dirty="0" err="1">
                <a:latin typeface="Arial" panose="020B0604020202020204" pitchFamily="34" charset="0"/>
                <a:cs typeface="Arial" panose="020B0604020202020204" pitchFamily="34" charset="0"/>
              </a:rPr>
              <a:t>peut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être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validé</a:t>
            </a:r>
            <a:r>
              <a:rPr altLang="fr-FR"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74343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type="title"/>
          </p:nvPr>
        </p:nvSpPr>
        <p:spPr/>
        <p:txBody>
          <a:bodyPr/>
          <a:lstStyle/>
          <a:p>
            <a:r>
              <a:rPr altLang="fr-FR" sz="4000" dirty="0">
                <a:latin typeface="Arial" panose="020B0604020202020204" pitchFamily="34" charset="0"/>
                <a:cs typeface="Arial" panose="020B0604020202020204" pitchFamily="34" charset="0"/>
              </a:rPr>
              <a:t>L'API  JAXB</a:t>
            </a:r>
          </a:p>
        </p:txBody>
      </p:sp>
      <p:sp>
        <p:nvSpPr>
          <p:cNvPr id="26627" name="Rectangle 2"/>
          <p:cNvSpPr>
            <a:spLocks noGrp="1" noChangeArrowheads="1"/>
          </p:cNvSpPr>
          <p:nvPr>
            <p:ph sz="half" idx="1"/>
          </p:nvPr>
        </p:nvSpPr>
        <p:spPr/>
        <p:txBody>
          <a:bodyPr/>
          <a:lstStyle/>
          <a:p>
            <a:pPr>
              <a:lnSpc>
                <a:spcPct val="80000"/>
              </a:lnSpc>
            </a:pPr>
            <a:endParaRPr altLang="fr-FR" sz="2000" dirty="0">
              <a:latin typeface="Times New Roman" panose="02020603050405020304" pitchFamily="18" charset="0"/>
              <a:cs typeface="Times New Roman" panose="02020603050405020304" pitchFamily="18" charset="0"/>
            </a:endParaRPr>
          </a:p>
          <a:p>
            <a:pPr>
              <a:lnSpc>
                <a:spcPct val="80000"/>
              </a:lnSpc>
            </a:pPr>
            <a:r>
              <a:rPr altLang="fr-FR" sz="2000" dirty="0">
                <a:latin typeface="Arial" panose="020B0604020202020204" pitchFamily="34" charset="0"/>
                <a:cs typeface="Arial" panose="020B0604020202020204" pitchFamily="34" charset="0"/>
              </a:rPr>
              <a:t>L'API JAXB propose un framework </a:t>
            </a:r>
            <a:r>
              <a:rPr altLang="fr-FR" sz="2000" dirty="0" err="1">
                <a:latin typeface="Arial" panose="020B0604020202020204" pitchFamily="34" charset="0"/>
                <a:cs typeface="Arial" panose="020B0604020202020204" pitchFamily="34" charset="0"/>
              </a:rPr>
              <a:t>composé</a:t>
            </a:r>
            <a:r>
              <a:rPr altLang="fr-FR" sz="2000" dirty="0">
                <a:latin typeface="Arial" panose="020B0604020202020204" pitchFamily="34" charset="0"/>
                <a:cs typeface="Arial" panose="020B0604020202020204" pitchFamily="34" charset="0"/>
              </a:rPr>
              <a:t> de classes </a:t>
            </a:r>
            <a:r>
              <a:rPr altLang="fr-FR" sz="2000" dirty="0" err="1">
                <a:latin typeface="Arial" panose="020B0604020202020204" pitchFamily="34" charset="0"/>
                <a:cs typeface="Arial" panose="020B0604020202020204" pitchFamily="34" charset="0"/>
              </a:rPr>
              <a:t>regroupées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trois packages : </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lvl="1">
              <a:lnSpc>
                <a:spcPct val="80000"/>
              </a:lnSpc>
            </a:pPr>
            <a:r>
              <a:rPr altLang="fr-FR" sz="1800" b="1" i="1" dirty="0" err="1">
                <a:solidFill>
                  <a:srgbClr val="32B238"/>
                </a:solidFill>
                <a:latin typeface="Arial" panose="020B0604020202020204" pitchFamily="34" charset="0"/>
                <a:cs typeface="Arial" panose="020B0604020202020204" pitchFamily="34" charset="0"/>
              </a:rPr>
              <a:t>javax.xml.bind</a:t>
            </a:r>
            <a:r>
              <a:rPr altLang="fr-FR" sz="1800" dirty="0">
                <a:latin typeface="Arial" panose="020B0604020202020204" pitchFamily="34" charset="0"/>
                <a:cs typeface="Arial" panose="020B0604020202020204" pitchFamily="34" charset="0"/>
              </a:rPr>
              <a:t> : </a:t>
            </a:r>
            <a:r>
              <a:rPr altLang="fr-FR" sz="1800" dirty="0" err="1">
                <a:latin typeface="Arial" panose="020B0604020202020204" pitchFamily="34" charset="0"/>
                <a:cs typeface="Arial" panose="020B0604020202020204" pitchFamily="34" charset="0"/>
              </a:rPr>
              <a:t>Contient</a:t>
            </a:r>
            <a:r>
              <a:rPr altLang="fr-FR" sz="1800" dirty="0">
                <a:latin typeface="Arial" panose="020B0604020202020204" pitchFamily="34" charset="0"/>
                <a:cs typeface="Arial" panose="020B0604020202020204" pitchFamily="34" charset="0"/>
              </a:rPr>
              <a:t> les interfaces </a:t>
            </a:r>
            <a:r>
              <a:rPr altLang="fr-FR" sz="1800" dirty="0" err="1">
                <a:latin typeface="Arial" panose="020B0604020202020204" pitchFamily="34" charset="0"/>
                <a:cs typeface="Arial" panose="020B0604020202020204" pitchFamily="34" charset="0"/>
              </a:rPr>
              <a:t>principales</a:t>
            </a:r>
            <a:r>
              <a:rPr altLang="fr-FR" sz="1800" dirty="0">
                <a:latin typeface="Arial" panose="020B0604020202020204" pitchFamily="34" charset="0"/>
                <a:cs typeface="Arial" panose="020B0604020202020204" pitchFamily="34" charset="0"/>
              </a:rPr>
              <a:t> et la </a:t>
            </a:r>
            <a:r>
              <a:rPr altLang="fr-FR" sz="1800" dirty="0" err="1">
                <a:latin typeface="Arial" panose="020B0604020202020204" pitchFamily="34" charset="0"/>
                <a:cs typeface="Arial" panose="020B0604020202020204" pitchFamily="34" charset="0"/>
              </a:rPr>
              <a:t>classe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JAXBContext</a:t>
            </a:r>
            <a:r>
              <a:rPr altLang="fr-FR" sz="1800" dirty="0">
                <a:latin typeface="Arial" panose="020B0604020202020204" pitchFamily="34" charset="0"/>
                <a:cs typeface="Arial" panose="020B0604020202020204" pitchFamily="34" charset="0"/>
              </a:rPr>
              <a:t>.</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lvl="1">
              <a:lnSpc>
                <a:spcPct val="80000"/>
              </a:lnSpc>
            </a:pPr>
            <a:r>
              <a:rPr altLang="fr-FR" sz="1800" b="1" i="1" dirty="0" err="1">
                <a:solidFill>
                  <a:srgbClr val="32B238"/>
                </a:solidFill>
                <a:latin typeface="Arial" panose="020B0604020202020204" pitchFamily="34" charset="0"/>
                <a:cs typeface="Arial" panose="020B0604020202020204" pitchFamily="34" charset="0"/>
              </a:rPr>
              <a:t>javax.xml.bind.util</a:t>
            </a:r>
            <a:r>
              <a:rPr altLang="fr-FR" sz="1800" dirty="0">
                <a:latin typeface="Arial" panose="020B0604020202020204" pitchFamily="34" charset="0"/>
                <a:cs typeface="Arial" panose="020B0604020202020204" pitchFamily="34" charset="0"/>
              </a:rPr>
              <a:t> : </a:t>
            </a:r>
            <a:r>
              <a:rPr altLang="fr-FR" sz="1800" dirty="0" err="1">
                <a:latin typeface="Arial" panose="020B0604020202020204" pitchFamily="34" charset="0"/>
                <a:cs typeface="Arial" panose="020B0604020202020204" pitchFamily="34" charset="0"/>
              </a:rPr>
              <a:t>Contient</a:t>
            </a:r>
            <a:r>
              <a:rPr altLang="fr-FR" sz="1800" dirty="0">
                <a:latin typeface="Arial" panose="020B0604020202020204" pitchFamily="34" charset="0"/>
                <a:cs typeface="Arial" panose="020B0604020202020204" pitchFamily="34" charset="0"/>
              </a:rPr>
              <a:t> des </a:t>
            </a:r>
            <a:r>
              <a:rPr altLang="fr-FR" sz="1800" dirty="0" err="1">
                <a:latin typeface="Arial" panose="020B0604020202020204" pitchFamily="34" charset="0"/>
                <a:cs typeface="Arial" panose="020B0604020202020204" pitchFamily="34" charset="0"/>
              </a:rPr>
              <a:t>utilitaires</a:t>
            </a:r>
            <a:r>
              <a:rPr altLang="fr-FR" sz="1800" dirty="0">
                <a:latin typeface="Arial" panose="020B0604020202020204" pitchFamily="34" charset="0"/>
                <a:cs typeface="Arial" panose="020B0604020202020204" pitchFamily="34" charset="0"/>
              </a:rPr>
              <a:t>.</a:t>
            </a:r>
            <a:br>
              <a:rPr altLang="fr-FR" sz="1800" dirty="0">
                <a:latin typeface="Arial" panose="020B0604020202020204" pitchFamily="34" charset="0"/>
                <a:cs typeface="Arial" panose="020B0604020202020204" pitchFamily="34" charset="0"/>
              </a:rPr>
            </a:br>
            <a:endParaRPr altLang="fr-FR" sz="1800" dirty="0">
              <a:latin typeface="Arial" panose="020B0604020202020204" pitchFamily="34" charset="0"/>
              <a:cs typeface="Arial" panose="020B0604020202020204" pitchFamily="34" charset="0"/>
            </a:endParaRPr>
          </a:p>
          <a:p>
            <a:pPr lvl="1">
              <a:lnSpc>
                <a:spcPct val="80000"/>
              </a:lnSpc>
            </a:pPr>
            <a:r>
              <a:rPr altLang="fr-FR" sz="1800" b="1" i="1" dirty="0" err="1">
                <a:solidFill>
                  <a:srgbClr val="32B238"/>
                </a:solidFill>
                <a:latin typeface="Arial" panose="020B0604020202020204" pitchFamily="34" charset="0"/>
                <a:cs typeface="Arial" panose="020B0604020202020204" pitchFamily="34" charset="0"/>
              </a:rPr>
              <a:t>javax.xml.bind.helper</a:t>
            </a:r>
            <a:r>
              <a:rPr altLang="fr-FR" sz="1800" dirty="0">
                <a:latin typeface="Arial" panose="020B0604020202020204" pitchFamily="34" charset="0"/>
                <a:cs typeface="Arial" panose="020B0604020202020204" pitchFamily="34" charset="0"/>
              </a:rPr>
              <a:t> : </a:t>
            </a:r>
            <a:r>
              <a:rPr altLang="fr-FR" sz="1800" dirty="0" err="1">
                <a:latin typeface="Arial" panose="020B0604020202020204" pitchFamily="34" charset="0"/>
                <a:cs typeface="Arial" panose="020B0604020202020204" pitchFamily="34" charset="0"/>
              </a:rPr>
              <a:t>Contient</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une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implémentation</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partielle</a:t>
            </a:r>
            <a:r>
              <a:rPr altLang="fr-FR" sz="1800" dirty="0">
                <a:latin typeface="Arial" panose="020B0604020202020204" pitchFamily="34" charset="0"/>
                <a:cs typeface="Arial" panose="020B0604020202020204" pitchFamily="34" charset="0"/>
              </a:rPr>
              <a:t> de </a:t>
            </a:r>
            <a:r>
              <a:rPr altLang="fr-FR" sz="1800" dirty="0" err="1">
                <a:latin typeface="Arial" panose="020B0604020202020204" pitchFamily="34" charset="0"/>
                <a:cs typeface="Arial" panose="020B0604020202020204" pitchFamily="34" charset="0"/>
              </a:rPr>
              <a:t>certaines</a:t>
            </a:r>
            <a:endParaRPr altLang="fr-FR" sz="1800" dirty="0">
              <a:latin typeface="Arial" panose="020B0604020202020204" pitchFamily="34" charset="0"/>
              <a:cs typeface="Arial" panose="020B0604020202020204" pitchFamily="34" charset="0"/>
            </a:endParaRPr>
          </a:p>
          <a:p>
            <a:pPr lvl="1">
              <a:lnSpc>
                <a:spcPct val="80000"/>
              </a:lnSpc>
              <a:buFont typeface="Wingdings" panose="05000000000000000000" pitchFamily="2" charset="2"/>
              <a:buNone/>
            </a:pPr>
            <a:r>
              <a:rPr altLang="fr-FR" sz="1800" dirty="0">
                <a:latin typeface="Arial" panose="020B0604020202020204" pitchFamily="34" charset="0"/>
                <a:cs typeface="Arial" panose="020B0604020202020204" pitchFamily="34" charset="0"/>
              </a:rPr>
              <a:t>    interfaces pour </a:t>
            </a:r>
            <a:r>
              <a:rPr altLang="fr-FR" sz="1800" dirty="0" err="1">
                <a:latin typeface="Arial" panose="020B0604020202020204" pitchFamily="34" charset="0"/>
                <a:cs typeface="Arial" panose="020B0604020202020204" pitchFamily="34" charset="0"/>
              </a:rPr>
              <a:t>faciliter</a:t>
            </a:r>
            <a:r>
              <a:rPr altLang="fr-FR" sz="1800" dirty="0">
                <a:latin typeface="Arial" panose="020B0604020202020204" pitchFamily="34" charset="0"/>
                <a:cs typeface="Arial" panose="020B0604020202020204" pitchFamily="34" charset="0"/>
              </a:rPr>
              <a:t> le </a:t>
            </a:r>
            <a:r>
              <a:rPr altLang="fr-FR" sz="1800" dirty="0" err="1">
                <a:latin typeface="Arial" panose="020B0604020202020204" pitchFamily="34" charset="0"/>
                <a:cs typeface="Arial" panose="020B0604020202020204" pitchFamily="34" charset="0"/>
              </a:rPr>
              <a:t>développement</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d'une</a:t>
            </a: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implémentation</a:t>
            </a:r>
            <a:r>
              <a:rPr altLang="fr-FR" sz="1800" dirty="0">
                <a:latin typeface="Arial" panose="020B0604020202020204" pitchFamily="34" charset="0"/>
                <a:cs typeface="Arial" panose="020B0604020202020204" pitchFamily="34" charset="0"/>
              </a:rPr>
              <a:t> des </a:t>
            </a:r>
          </a:p>
          <a:p>
            <a:pPr lvl="1">
              <a:lnSpc>
                <a:spcPct val="80000"/>
              </a:lnSpc>
              <a:buFont typeface="Wingdings" panose="05000000000000000000" pitchFamily="2" charset="2"/>
              <a:buNone/>
            </a:pPr>
            <a:r>
              <a:rPr altLang="fr-FR" sz="1800" dirty="0">
                <a:latin typeface="Arial" panose="020B0604020202020204" pitchFamily="34" charset="0"/>
                <a:cs typeface="Arial" panose="020B0604020202020204" pitchFamily="34" charset="0"/>
              </a:rPr>
              <a:t>    </a:t>
            </a:r>
            <a:r>
              <a:rPr altLang="fr-FR" sz="1800" dirty="0" err="1">
                <a:latin typeface="Arial" panose="020B0604020202020204" pitchFamily="34" charset="0"/>
                <a:cs typeface="Arial" panose="020B0604020202020204" pitchFamily="34" charset="0"/>
              </a:rPr>
              <a:t>spécifications</a:t>
            </a:r>
            <a:r>
              <a:rPr altLang="fr-FR" sz="1800" dirty="0">
                <a:latin typeface="Arial" panose="020B0604020202020204" pitchFamily="34" charset="0"/>
                <a:cs typeface="Arial" panose="020B0604020202020204" pitchFamily="34" charset="0"/>
              </a:rPr>
              <a:t> de JAXB.</a:t>
            </a:r>
          </a:p>
          <a:p>
            <a:pPr lvl="1">
              <a:lnSpc>
                <a:spcPct val="100000"/>
              </a:lnSpc>
            </a:pPr>
            <a:r>
              <a:rPr altLang="fr-FR" sz="1800" b="1" i="1" dirty="0" err="1">
                <a:solidFill>
                  <a:srgbClr val="32B238"/>
                </a:solidFill>
                <a:latin typeface="Arial" panose="020B0604020202020204" pitchFamily="34" charset="0"/>
                <a:cs typeface="Arial" panose="020B0604020202020204" pitchFamily="34" charset="0"/>
              </a:rPr>
              <a:t>javax.xml.bin.annotation</a:t>
            </a:r>
            <a:r>
              <a:rPr altLang="fr-FR" sz="1800" dirty="0">
                <a:latin typeface="Arial" panose="020B0604020202020204" pitchFamily="34" charset="0"/>
                <a:cs typeface="Arial" panose="020B0604020202020204" pitchFamily="34" charset="0"/>
              </a:rPr>
              <a:t> : </a:t>
            </a:r>
            <a:r>
              <a:rPr altLang="fr-FR" sz="1800" dirty="0" err="1">
                <a:latin typeface="Arial" panose="020B0604020202020204" pitchFamily="34" charset="0"/>
                <a:cs typeface="Arial" panose="020B0604020202020204" pitchFamily="34" charset="0"/>
              </a:rPr>
              <a:t>Gestion</a:t>
            </a:r>
            <a:r>
              <a:rPr altLang="fr-FR" sz="1800" dirty="0">
                <a:latin typeface="Arial" panose="020B0604020202020204" pitchFamily="34" charset="0"/>
                <a:cs typeface="Arial" panose="020B0604020202020204" pitchFamily="34" charset="0"/>
              </a:rPr>
              <a:t> des annotations pour </a:t>
            </a:r>
            <a:r>
              <a:rPr altLang="fr-FR" sz="1800" dirty="0" err="1">
                <a:latin typeface="Arial" panose="020B0604020202020204" pitchFamily="34" charset="0"/>
                <a:cs typeface="Arial" panose="020B0604020202020204" pitchFamily="34" charset="0"/>
              </a:rPr>
              <a:t>préciser</a:t>
            </a:r>
            <a:r>
              <a:rPr altLang="fr-FR" sz="1800" dirty="0">
                <a:latin typeface="Arial" panose="020B0604020202020204" pitchFamily="34" charset="0"/>
                <a:cs typeface="Arial" panose="020B0604020202020204" pitchFamily="34" charset="0"/>
              </a:rPr>
              <a:t> le mapping</a:t>
            </a:r>
            <a:r>
              <a:rPr lang="fr-FR" altLang="fr-FR" sz="1800" dirty="0">
                <a:latin typeface="Arial" panose="020B0604020202020204" pitchFamily="34" charset="0"/>
                <a:cs typeface="Arial" panose="020B0604020202020204" pitchFamily="34" charset="0"/>
              </a:rPr>
              <a:t> </a:t>
            </a:r>
            <a:r>
              <a:rPr altLang="fr-FR" sz="1800" dirty="0">
                <a:latin typeface="Arial" panose="020B0604020202020204" pitchFamily="34" charset="0"/>
                <a:cs typeface="Arial" panose="020B0604020202020204" pitchFamily="34" charset="0"/>
              </a:rPr>
              <a:t>entre les classes Java et le document XML </a:t>
            </a:r>
            <a:r>
              <a:rPr altLang="fr-FR" sz="1800" dirty="0" err="1">
                <a:latin typeface="Arial" panose="020B0604020202020204" pitchFamily="34" charset="0"/>
                <a:cs typeface="Arial" panose="020B0604020202020204" pitchFamily="34" charset="0"/>
              </a:rPr>
              <a:t>correspondant</a:t>
            </a:r>
            <a:r>
              <a:rPr altLang="fr-FR" sz="1800" dirty="0">
                <a:latin typeface="Arial" panose="020B0604020202020204" pitchFamily="34" charset="0"/>
                <a:cs typeface="Arial" panose="020B0604020202020204" pitchFamily="34" charset="0"/>
              </a:rPr>
              <a:t>.</a:t>
            </a:r>
          </a:p>
          <a:p>
            <a:pPr>
              <a:lnSpc>
                <a:spcPct val="80000"/>
              </a:lnSpc>
            </a:pPr>
            <a:endParaRPr altLang="fr-FR" sz="2000" dirty="0">
              <a:latin typeface="Times New Roman" panose="02020603050405020304" pitchFamily="18" charset="0"/>
              <a:cs typeface="Times New Roman" panose="02020603050405020304" pitchFamily="18" charset="0"/>
            </a:endParaRPr>
          </a:p>
          <a:p>
            <a:pPr>
              <a:lnSpc>
                <a:spcPct val="80000"/>
              </a:lnSpc>
            </a:pPr>
            <a:endParaRPr altLang="fr-FR" sz="1600" dirty="0"/>
          </a:p>
        </p:txBody>
      </p:sp>
    </p:spTree>
    <p:extLst>
      <p:ext uri="{BB962C8B-B14F-4D97-AF65-F5344CB8AC3E}">
        <p14:creationId xmlns:p14="http://schemas.microsoft.com/office/powerpoint/2010/main" val="1326693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6"/>
          <p:cNvSpPr txBox="1">
            <a:spLocks noChangeArrowheads="1"/>
          </p:cNvSpPr>
          <p:nvPr/>
        </p:nvSpPr>
        <p:spPr bwMode="auto">
          <a:xfrm>
            <a:off x="1635125" y="2349427"/>
            <a:ext cx="5873750" cy="309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6600" dirty="0"/>
              <a:t>Plateformes de développement</a:t>
            </a:r>
          </a:p>
        </p:txBody>
      </p:sp>
    </p:spTree>
  </p:cSld>
  <p:clrMapOvr>
    <a:masterClrMapping/>
  </p:clrMapOvr>
  <p:transition spd="slow">
    <p:push dir="u"/>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type="title"/>
          </p:nvPr>
        </p:nvSpPr>
        <p:spPr/>
        <p:txBody>
          <a:bodyPr/>
          <a:lstStyle/>
          <a:p>
            <a:r>
              <a:rPr altLang="fr-FR" sz="4000" dirty="0">
                <a:latin typeface="Arial" panose="020B0604020202020204" pitchFamily="34" charset="0"/>
                <a:cs typeface="Arial" panose="020B0604020202020204" pitchFamily="34" charset="0"/>
              </a:rPr>
              <a:t>Annotations</a:t>
            </a:r>
          </a:p>
        </p:txBody>
      </p:sp>
      <p:sp>
        <p:nvSpPr>
          <p:cNvPr id="27651" name="Rectangle 2"/>
          <p:cNvSpPr>
            <a:spLocks noGrp="1" noChangeArrowheads="1"/>
          </p:cNvSpPr>
          <p:nvPr>
            <p:ph sz="half" idx="1"/>
          </p:nvPr>
        </p:nvSpPr>
        <p:spPr>
          <a:xfrm>
            <a:off x="107504" y="2204864"/>
            <a:ext cx="8604000" cy="4032448"/>
          </a:xfrm>
        </p:spPr>
        <p:txBody>
          <a:bodyPr/>
          <a:lstStyle/>
          <a:p>
            <a:pPr>
              <a:lnSpc>
                <a:spcPct val="100000"/>
              </a:lnSpc>
            </a:pPr>
            <a:r>
              <a:rPr altLang="fr-FR" sz="2000" dirty="0">
                <a:latin typeface="Arial" panose="020B0604020202020204" pitchFamily="34" charset="0"/>
                <a:cs typeface="Arial" panose="020B0604020202020204" pitchFamily="34" charset="0"/>
              </a:rPr>
              <a:t>JAXB 2.0 </a:t>
            </a:r>
            <a:r>
              <a:rPr altLang="fr-FR" sz="2000" dirty="0" err="1">
                <a:latin typeface="Arial" panose="020B0604020202020204" pitchFamily="34" charset="0"/>
                <a:cs typeface="Arial" panose="020B0604020202020204" pitchFamily="34" charset="0"/>
              </a:rPr>
              <a:t>utilise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nombreuses</a:t>
            </a:r>
            <a:r>
              <a:rPr altLang="fr-FR" sz="2000" dirty="0">
                <a:latin typeface="Arial" panose="020B0604020202020204" pitchFamily="34" charset="0"/>
                <a:cs typeface="Arial" panose="020B0604020202020204" pitchFamily="34" charset="0"/>
              </a:rPr>
              <a:t> annotations </a:t>
            </a:r>
            <a:r>
              <a:rPr altLang="fr-FR" sz="2000" dirty="0" err="1">
                <a:latin typeface="Arial" panose="020B0604020202020204" pitchFamily="34" charset="0"/>
                <a:cs typeface="Arial" panose="020B0604020202020204" pitchFamily="34" charset="0"/>
              </a:rPr>
              <a:t>définies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lang="fr-FR" altLang="fr-FR" sz="2000" dirty="0">
                <a:latin typeface="Arial" panose="020B0604020202020204" pitchFamily="34" charset="0"/>
                <a:cs typeface="Arial" panose="020B0604020202020204" pitchFamily="34" charset="0"/>
              </a:rPr>
              <a:t> le </a:t>
            </a:r>
            <a:r>
              <a:rPr altLang="fr-FR" sz="2000" dirty="0">
                <a:latin typeface="Arial" panose="020B0604020202020204" pitchFamily="34" charset="0"/>
                <a:cs typeface="Arial" panose="020B0604020202020204" pitchFamily="34" charset="0"/>
              </a:rPr>
              <a:t>package </a:t>
            </a:r>
            <a:r>
              <a:rPr altLang="fr-FR" sz="2000" dirty="0" err="1">
                <a:latin typeface="Arial" panose="020B0604020202020204" pitchFamily="34" charset="0"/>
                <a:cs typeface="Arial" panose="020B0604020202020204" pitchFamily="34" charset="0"/>
              </a:rPr>
              <a:t>javax.xml.bin.annotation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essentiellement</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préciser</a:t>
            </a:r>
            <a:r>
              <a:rPr altLang="fr-FR" sz="2000" dirty="0">
                <a:latin typeface="Arial" panose="020B0604020202020204" pitchFamily="34" charset="0"/>
                <a:cs typeface="Arial" panose="020B0604020202020204" pitchFamily="34" charset="0"/>
              </a:rPr>
              <a:t> le</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mode de </a:t>
            </a:r>
            <a:r>
              <a:rPr altLang="fr-FR" sz="2000" dirty="0" err="1">
                <a:latin typeface="Arial" panose="020B0604020202020204" pitchFamily="34" charset="0"/>
                <a:cs typeface="Arial" panose="020B0604020202020204" pitchFamily="34" charset="0"/>
              </a:rPr>
              <a:t>fonctionnement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lors</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opérations</a:t>
            </a:r>
            <a:r>
              <a:rPr altLang="fr-FR" sz="2000" dirty="0">
                <a:latin typeface="Arial" panose="020B0604020202020204" pitchFamily="34" charset="0"/>
                <a:cs typeface="Arial" panose="020B0604020202020204" pitchFamily="34" charset="0"/>
              </a:rPr>
              <a:t> de</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marshaling/</a:t>
            </a:r>
            <a:r>
              <a:rPr altLang="fr-FR" sz="2000" dirty="0" err="1">
                <a:latin typeface="Arial" panose="020B0604020202020204" pitchFamily="34" charset="0"/>
                <a:cs typeface="Arial" panose="020B0604020202020204" pitchFamily="34" charset="0"/>
              </a:rPr>
              <a:t>unmarshaling</a:t>
            </a:r>
            <a:r>
              <a:rPr altLang="fr-FR" sz="2000" dirty="0">
                <a:latin typeface="Arial" panose="020B0604020202020204" pitchFamily="34" charset="0"/>
                <a:cs typeface="Arial" panose="020B0604020202020204" pitchFamily="34" charset="0"/>
              </a:rPr>
              <a:t>.</a:t>
            </a:r>
          </a:p>
          <a:p>
            <a:pPr>
              <a:lnSpc>
                <a:spcPct val="80000"/>
              </a:lnSpc>
            </a:pP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annotations </a:t>
            </a:r>
            <a:r>
              <a:rPr altLang="fr-FR" sz="2000" dirty="0" err="1">
                <a:latin typeface="Arial" panose="020B0604020202020204" pitchFamily="34" charset="0"/>
                <a:cs typeface="Arial" panose="020B0604020202020204" pitchFamily="34" charset="0"/>
              </a:rPr>
              <a:t>précisent</a:t>
            </a:r>
            <a:r>
              <a:rPr altLang="fr-FR" sz="2000" dirty="0">
                <a:latin typeface="Arial" panose="020B0604020202020204" pitchFamily="34" charset="0"/>
                <a:cs typeface="Arial" panose="020B0604020202020204" pitchFamily="34" charset="0"/>
              </a:rPr>
              <a:t> le mapping entre les classes Java et le </a:t>
            </a:r>
            <a:r>
              <a:rPr altLang="fr-FR" sz="2000" dirty="0" err="1">
                <a:latin typeface="Arial" panose="020B0604020202020204" pitchFamily="34" charset="0"/>
                <a:cs typeface="Arial" panose="020B0604020202020204" pitchFamily="34" charset="0"/>
              </a:rPr>
              <a:t>documentXML</a:t>
            </a:r>
            <a:r>
              <a:rPr altLang="fr-FR" sz="2000" dirty="0">
                <a:latin typeface="Arial" panose="020B0604020202020204" pitchFamily="34" charset="0"/>
                <a:cs typeface="Arial" panose="020B0604020202020204" pitchFamily="34" charset="0"/>
              </a:rPr>
              <a:t>. </a:t>
            </a:r>
          </a:p>
          <a:p>
            <a:pPr>
              <a:lnSpc>
                <a:spcPct val="100000"/>
              </a:lnSpc>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plupart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annotations </a:t>
            </a:r>
            <a:r>
              <a:rPr altLang="fr-FR" sz="2000" dirty="0" err="1">
                <a:latin typeface="Arial" panose="020B0604020202020204" pitchFamily="34" charset="0"/>
                <a:cs typeface="Arial" panose="020B0604020202020204" pitchFamily="34" charset="0"/>
              </a:rPr>
              <a:t>ont</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valeurs</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réduit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l'obligation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leur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si</a:t>
            </a: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valeur</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correspond au </a:t>
            </a:r>
            <a:r>
              <a:rPr altLang="fr-FR" sz="2000" dirty="0" err="1">
                <a:latin typeface="Arial" panose="020B0604020202020204" pitchFamily="34" charset="0"/>
                <a:cs typeface="Arial" panose="020B0604020202020204" pitchFamily="34" charset="0"/>
              </a:rPr>
              <a:t>besoin</a:t>
            </a:r>
            <a:r>
              <a:rPr altLang="fr-F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10639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type="title"/>
          </p:nvPr>
        </p:nvSpPr>
        <p:spPr/>
        <p:txBody>
          <a:bodyPr/>
          <a:lstStyle/>
          <a:p>
            <a:r>
              <a:rPr altLang="fr-FR" sz="4000" dirty="0">
                <a:latin typeface="Arial" panose="020B0604020202020204" pitchFamily="34" charset="0"/>
                <a:cs typeface="Arial" panose="020B0604020202020204" pitchFamily="34" charset="0"/>
              </a:rPr>
              <a:t>Transformations</a:t>
            </a:r>
          </a:p>
        </p:txBody>
      </p:sp>
      <p:sp>
        <p:nvSpPr>
          <p:cNvPr id="28675" name="Rectangle 2"/>
          <p:cNvSpPr>
            <a:spLocks noGrp="1" noChangeArrowheads="1"/>
          </p:cNvSpPr>
          <p:nvPr>
            <p:ph sz="half" idx="1"/>
          </p:nvPr>
        </p:nvSpPr>
        <p:spPr>
          <a:xfrm>
            <a:off x="388055" y="2023616"/>
            <a:ext cx="8389056" cy="3709640"/>
          </a:xfrm>
        </p:spPr>
        <p:txBody>
          <a:bodyPr/>
          <a:lstStyle/>
          <a:p>
            <a:pPr>
              <a:lnSpc>
                <a:spcPct val="90000"/>
              </a:lnSpc>
            </a:pPr>
            <a:r>
              <a:rPr altLang="fr-FR" sz="2000" dirty="0">
                <a:latin typeface="Arial" panose="020B0604020202020204" pitchFamily="34" charset="0"/>
                <a:cs typeface="Arial" panose="020B0604020202020204" pitchFamily="34" charset="0"/>
              </a:rPr>
              <a:t>JAXB 2.0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aussi</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réaliser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dynamiquement</a:t>
            </a:r>
            <a:r>
              <a:rPr altLang="fr-FR" sz="2000" dirty="0">
                <a:latin typeface="Arial" panose="020B0604020202020204" pitchFamily="34" charset="0"/>
                <a:cs typeface="Arial" panose="020B0604020202020204" pitchFamily="34" charset="0"/>
              </a:rPr>
              <a:t> à </a:t>
            </a:r>
            <a:r>
              <a:rPr altLang="fr-FR" sz="2000" dirty="0" err="1">
                <a:latin typeface="Arial" panose="020B0604020202020204" pitchFamily="34" charset="0"/>
                <a:cs typeface="Arial" panose="020B0604020202020204" pitchFamily="34" charset="0"/>
              </a:rPr>
              <a:t>l'exécution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transformation d'un </a:t>
            </a:r>
            <a:r>
              <a:rPr altLang="fr-FR" sz="2000" dirty="0" err="1">
                <a:latin typeface="Arial" panose="020B0604020202020204" pitchFamily="34" charset="0"/>
                <a:cs typeface="Arial" panose="020B0604020202020204" pitchFamily="34" charset="0"/>
              </a:rPr>
              <a:t>graphe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document XML et vice et versa. </a:t>
            </a:r>
          </a:p>
          <a:p>
            <a:pPr>
              <a:lnSpc>
                <a:spcPct val="10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90000"/>
              </a:lnSpc>
            </a:pPr>
            <a:r>
              <a:rPr altLang="fr-FR" sz="2000" dirty="0" err="1">
                <a:latin typeface="Arial" panose="020B0604020202020204" pitchFamily="34" charset="0"/>
                <a:cs typeface="Arial" panose="020B0604020202020204" pitchFamily="34" charset="0"/>
              </a:rPr>
              <a:t>C'est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fonctionnalité</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largement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les service</a:t>
            </a:r>
            <a:r>
              <a:rPr lang="fr-FR" altLang="fr-FR" sz="2000" dirty="0">
                <a:latin typeface="Arial" panose="020B0604020202020204" pitchFamily="34" charset="0"/>
                <a:cs typeface="Arial" panose="020B0604020202020204" pitchFamily="34" charset="0"/>
              </a:rPr>
              <a:t>s </a:t>
            </a:r>
            <a:r>
              <a:rPr altLang="fr-FR" sz="2000" dirty="0">
                <a:latin typeface="Arial" panose="020B0604020202020204" pitchFamily="34" charset="0"/>
                <a:cs typeface="Arial" panose="020B0604020202020204" pitchFamily="34" charset="0"/>
              </a:rPr>
              <a:t>web via </a:t>
            </a:r>
            <a:r>
              <a:rPr altLang="fr-FR" sz="2000" dirty="0" err="1">
                <a:latin typeface="Arial" panose="020B0604020202020204" pitchFamily="34" charset="0"/>
                <a:cs typeface="Arial" panose="020B0604020202020204" pitchFamily="34" charset="0"/>
              </a:rPr>
              <a:t>l'API</a:t>
            </a:r>
            <a:r>
              <a:rPr altLang="fr-FR" sz="2000" dirty="0">
                <a:latin typeface="Arial" panose="020B0604020202020204" pitchFamily="34" charset="0"/>
                <a:cs typeface="Arial" panose="020B0604020202020204" pitchFamily="34" charset="0"/>
              </a:rPr>
              <a:t> JAX−WS 2.0.</a:t>
            </a:r>
          </a:p>
          <a:p>
            <a:pPr>
              <a:lnSpc>
                <a:spcPct val="9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90000"/>
              </a:lnSpc>
            </a:pP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abstraite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JAXBContext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fournie</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l'API</a:t>
            </a:r>
            <a:r>
              <a:rPr altLang="fr-FR" sz="2000" dirty="0">
                <a:latin typeface="Arial" panose="020B0604020202020204" pitchFamily="34" charset="0"/>
                <a:cs typeface="Arial" panose="020B0604020202020204" pitchFamily="34" charset="0"/>
              </a:rPr>
              <a:t> JAXB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de</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gérer</a:t>
            </a:r>
            <a:r>
              <a:rPr altLang="fr-FR" sz="2000" dirty="0">
                <a:latin typeface="Arial" panose="020B0604020202020204" pitchFamily="34" charset="0"/>
                <a:cs typeface="Arial" panose="020B0604020202020204" pitchFamily="34" charset="0"/>
              </a:rPr>
              <a:t> la transformation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Java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XML et vice et versa.</a:t>
            </a:r>
          </a:p>
        </p:txBody>
      </p:sp>
    </p:spTree>
    <p:extLst>
      <p:ext uri="{BB962C8B-B14F-4D97-AF65-F5344CB8AC3E}">
        <p14:creationId xmlns:p14="http://schemas.microsoft.com/office/powerpoint/2010/main" val="15569784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type="title"/>
          </p:nvPr>
        </p:nvSpPr>
        <p:spPr/>
        <p:txBody>
          <a:bodyPr/>
          <a:lstStyle/>
          <a:p>
            <a:r>
              <a:rPr altLang="fr-FR" sz="4000" dirty="0" err="1">
                <a:latin typeface="Arial" panose="020B0604020202020204" pitchFamily="34" charset="0"/>
                <a:cs typeface="Arial" panose="020B0604020202020204" pitchFamily="34" charset="0"/>
              </a:rPr>
              <a:t>Outils</a:t>
            </a:r>
            <a:r>
              <a:rPr altLang="fr-FR" sz="4000" dirty="0">
                <a:latin typeface="Arial" panose="020B0604020202020204" pitchFamily="34" charset="0"/>
                <a:cs typeface="Arial" panose="020B0604020202020204" pitchFamily="34" charset="0"/>
              </a:rPr>
              <a:t> de JAXB 2.0</a:t>
            </a:r>
          </a:p>
        </p:txBody>
      </p:sp>
      <p:sp>
        <p:nvSpPr>
          <p:cNvPr id="29699" name="Rectangle 2"/>
          <p:cNvSpPr>
            <a:spLocks noGrp="1" noChangeArrowheads="1"/>
          </p:cNvSpPr>
          <p:nvPr>
            <p:ph sz="half" idx="1"/>
          </p:nvPr>
        </p:nvSpPr>
        <p:spPr>
          <a:xfrm>
            <a:off x="377472" y="2023616"/>
            <a:ext cx="8389056" cy="3421608"/>
          </a:xfrm>
        </p:spPr>
        <p:txBody>
          <a:bodyPr/>
          <a:lstStyle/>
          <a:p>
            <a:pPr>
              <a:lnSpc>
                <a:spcPct val="80000"/>
              </a:lnSpc>
            </a:pPr>
            <a:r>
              <a:rPr altLang="fr-FR" sz="2000" dirty="0">
                <a:latin typeface="Arial" panose="020B0604020202020204" pitchFamily="34" charset="0"/>
                <a:cs typeface="Arial" panose="020B0604020202020204" pitchFamily="34" charset="0"/>
              </a:rPr>
              <a:t>JAXB 2.0 propose </a:t>
            </a:r>
            <a:r>
              <a:rPr altLang="fr-FR" sz="2000" dirty="0" err="1">
                <a:latin typeface="Arial" panose="020B0604020202020204" pitchFamily="34" charset="0"/>
                <a:cs typeface="Arial" panose="020B0604020202020204" pitchFamily="34" charset="0"/>
              </a:rPr>
              <a:t>plusieurs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outils</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faciliter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mise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œuvre</a:t>
            </a:r>
            <a:r>
              <a:rPr altLang="fr-FR" sz="2000" dirty="0">
                <a:latin typeface="Arial" panose="020B0604020202020204" pitchFamily="34" charset="0"/>
                <a:cs typeface="Arial" panose="020B0604020202020204" pitchFamily="34" charset="0"/>
              </a:rPr>
              <a:t> :</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lvl="1">
              <a:lnSpc>
                <a:spcPct val="80000"/>
              </a:lnSpc>
            </a:pPr>
            <a:r>
              <a:rPr altLang="fr-FR" sz="2000" dirty="0">
                <a:latin typeface="Arial" panose="020B0604020202020204" pitchFamily="34" charset="0"/>
                <a:cs typeface="Arial" panose="020B0604020202020204" pitchFamily="34" charset="0"/>
              </a:rPr>
              <a:t>Un </a:t>
            </a:r>
            <a:r>
              <a:rPr altLang="fr-FR" sz="2000" dirty="0" err="1">
                <a:latin typeface="Arial" panose="020B0604020202020204" pitchFamily="34" charset="0"/>
                <a:cs typeface="Arial" panose="020B0604020202020204" pitchFamily="34" charset="0"/>
              </a:rPr>
              <a:t>générateur</a:t>
            </a:r>
            <a:r>
              <a:rPr altLang="fr-FR" sz="2000" dirty="0">
                <a:latin typeface="Arial" panose="020B0604020202020204" pitchFamily="34" charset="0"/>
                <a:cs typeface="Arial" panose="020B0604020202020204" pitchFamily="34" charset="0"/>
              </a:rPr>
              <a:t> de classes Java (</a:t>
            </a:r>
            <a:r>
              <a:rPr altLang="fr-FR" sz="2000" dirty="0" err="1">
                <a:latin typeface="Arial" panose="020B0604020202020204" pitchFamily="34" charset="0"/>
                <a:cs typeface="Arial" panose="020B0604020202020204" pitchFamily="34" charset="0"/>
              </a:rPr>
              <a:t>sch</a:t>
            </a:r>
            <a:r>
              <a:rPr lang="fr-FR" altLang="fr-FR" sz="2000" dirty="0">
                <a:latin typeface="Arial" panose="020B0604020202020204" pitchFamily="34" charset="0"/>
                <a:cs typeface="Arial" panose="020B0604020202020204" pitchFamily="34" charset="0"/>
              </a:rPr>
              <a:t>é</a:t>
            </a:r>
            <a:r>
              <a:rPr altLang="fr-FR" sz="2000" dirty="0">
                <a:latin typeface="Arial" panose="020B0604020202020204" pitchFamily="34" charset="0"/>
                <a:cs typeface="Arial" panose="020B0604020202020204" pitchFamily="34" charset="0"/>
              </a:rPr>
              <a:t>ma compiler) à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d'un </a:t>
            </a:r>
            <a:r>
              <a:rPr altLang="fr-FR" sz="2000" dirty="0" err="1">
                <a:latin typeface="Arial" panose="020B0604020202020204" pitchFamily="34" charset="0"/>
                <a:cs typeface="Arial" panose="020B0604020202020204" pitchFamily="34" charset="0"/>
              </a:rPr>
              <a:t>schéma</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XML </a:t>
            </a:r>
            <a:r>
              <a:rPr altLang="fr-FR" sz="2000" dirty="0" err="1">
                <a:latin typeface="Arial" panose="020B0604020202020204" pitchFamily="34" charset="0"/>
                <a:cs typeface="Arial" panose="020B0604020202020204" pitchFamily="34" charset="0"/>
              </a:rPr>
              <a:t>nommé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xjc</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l'implémentation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référence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classes</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générées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mettent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œuvre</a:t>
            </a:r>
            <a:r>
              <a:rPr altLang="fr-FR" sz="2000" dirty="0">
                <a:latin typeface="Arial" panose="020B0604020202020204" pitchFamily="34" charset="0"/>
                <a:cs typeface="Arial" panose="020B0604020202020204" pitchFamily="34" charset="0"/>
              </a:rPr>
              <a:t> les annotations de JAXB.</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lvl="1">
              <a:lnSpc>
                <a:spcPct val="80000"/>
              </a:lnSpc>
            </a:pPr>
            <a:r>
              <a:rPr altLang="fr-FR" sz="2000" dirty="0">
                <a:latin typeface="Arial" panose="020B0604020202020204" pitchFamily="34" charset="0"/>
                <a:cs typeface="Arial" panose="020B0604020202020204" pitchFamily="34" charset="0"/>
              </a:rPr>
              <a:t>Un </a:t>
            </a:r>
            <a:r>
              <a:rPr altLang="fr-FR" sz="2000" dirty="0" err="1">
                <a:latin typeface="Arial" panose="020B0604020202020204" pitchFamily="34" charset="0"/>
                <a:cs typeface="Arial" panose="020B0604020202020204" pitchFamily="34" charset="0"/>
              </a:rPr>
              <a:t>générateur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XML (schema generator) à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d'un </a:t>
            </a:r>
            <a:r>
              <a:rPr altLang="fr-FR" sz="2000" dirty="0" err="1">
                <a:latin typeface="Arial" panose="020B0604020202020204" pitchFamily="34" charset="0"/>
                <a:cs typeface="Arial" panose="020B0604020202020204" pitchFamily="34" charset="0"/>
              </a:rPr>
              <a:t>graphe</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nommé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schemagen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l'implémentation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référence</a:t>
            </a:r>
            <a:r>
              <a:rPr altLang="fr-FR" sz="2000" dirty="0">
                <a:latin typeface="Arial" panose="020B0604020202020204" pitchFamily="34" charset="0"/>
                <a:cs typeface="Arial" panose="020B0604020202020204" pitchFamily="34" charset="0"/>
              </a:rPr>
              <a:t>.</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a:p>
            <a:pPr>
              <a:lnSpc>
                <a:spcPct val="80000"/>
              </a:lnSpc>
            </a:pPr>
            <a:endParaRPr alt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5088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La </a:t>
            </a:r>
            <a:r>
              <a:rPr altLang="fr-FR" dirty="0" err="1">
                <a:latin typeface="Arial" panose="020B0604020202020204" pitchFamily="34" charset="0"/>
                <a:cs typeface="Arial" panose="020B0604020202020204" pitchFamily="34" charset="0"/>
              </a:rPr>
              <a:t>mise</a:t>
            </a:r>
            <a:r>
              <a:rPr altLang="fr-FR" dirty="0">
                <a:latin typeface="Arial" panose="020B0604020202020204" pitchFamily="34" charset="0"/>
                <a:cs typeface="Arial" panose="020B0604020202020204" pitchFamily="34" charset="0"/>
              </a:rPr>
              <a:t> </a:t>
            </a:r>
            <a:r>
              <a:rPr altLang="fr-FR" dirty="0" err="1">
                <a:latin typeface="Arial" panose="020B0604020202020204" pitchFamily="34" charset="0"/>
                <a:cs typeface="Arial" panose="020B0604020202020204" pitchFamily="34" charset="0"/>
              </a:rPr>
              <a:t>en</a:t>
            </a:r>
            <a:r>
              <a:rPr altLang="fr-FR" dirty="0">
                <a:latin typeface="Arial" panose="020B0604020202020204" pitchFamily="34" charset="0"/>
                <a:cs typeface="Arial" panose="020B0604020202020204" pitchFamily="34" charset="0"/>
              </a:rPr>
              <a:t> </a:t>
            </a:r>
            <a:r>
              <a:rPr altLang="fr-FR" dirty="0" err="1">
                <a:latin typeface="Arial" panose="020B0604020202020204" pitchFamily="34" charset="0"/>
                <a:cs typeface="Arial" panose="020B0604020202020204" pitchFamily="34" charset="0"/>
              </a:rPr>
              <a:t>œuvre</a:t>
            </a:r>
            <a:r>
              <a:rPr altLang="fr-FR" dirty="0">
                <a:latin typeface="Arial" panose="020B0604020202020204" pitchFamily="34" charset="0"/>
                <a:cs typeface="Arial" panose="020B0604020202020204" pitchFamily="34" charset="0"/>
              </a:rPr>
              <a:t> de JAXB 2.0</a:t>
            </a:r>
          </a:p>
        </p:txBody>
      </p:sp>
      <p:sp>
        <p:nvSpPr>
          <p:cNvPr id="30723" name="Rectangle 2"/>
          <p:cNvSpPr>
            <a:spLocks noGrp="1" noChangeArrowheads="1"/>
          </p:cNvSpPr>
          <p:nvPr>
            <p:ph sz="half" idx="1"/>
          </p:nvPr>
        </p:nvSpPr>
        <p:spPr>
          <a:xfrm>
            <a:off x="388055" y="1879600"/>
            <a:ext cx="8389056" cy="4357712"/>
          </a:xfrm>
        </p:spPr>
        <p:txBody>
          <a:bodyPr/>
          <a:lstStyle/>
          <a:p>
            <a:pPr>
              <a:lnSpc>
                <a:spcPct val="80000"/>
              </a:lnSpc>
            </a:pPr>
            <a:endParaRPr altLang="fr-FR" sz="2000" b="1" dirty="0"/>
          </a:p>
          <a:p>
            <a:pPr>
              <a:lnSpc>
                <a:spcPct val="80000"/>
              </a:lnSpc>
            </a:pPr>
            <a:r>
              <a:rPr altLang="fr-FR" sz="2400" dirty="0">
                <a:latin typeface="Arial" panose="020B0604020202020204" pitchFamily="34" charset="0"/>
                <a:cs typeface="Arial" panose="020B0604020202020204" pitchFamily="34" charset="0"/>
              </a:rPr>
              <a:t>La </a:t>
            </a:r>
            <a:r>
              <a:rPr altLang="fr-FR" sz="2400" dirty="0" err="1">
                <a:latin typeface="Arial" panose="020B0604020202020204" pitchFamily="34" charset="0"/>
                <a:cs typeface="Arial" panose="020B0604020202020204" pitchFamily="34" charset="0"/>
              </a:rPr>
              <a:t>mise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en</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œuvre</a:t>
            </a:r>
            <a:r>
              <a:rPr altLang="fr-FR" sz="2400" dirty="0">
                <a:latin typeface="Arial" panose="020B0604020202020204" pitchFamily="34" charset="0"/>
                <a:cs typeface="Arial" panose="020B0604020202020204" pitchFamily="34" charset="0"/>
              </a:rPr>
              <a:t> de JAXB </a:t>
            </a:r>
            <a:r>
              <a:rPr altLang="fr-FR" sz="2400" dirty="0" err="1">
                <a:latin typeface="Arial" panose="020B0604020202020204" pitchFamily="34" charset="0"/>
                <a:cs typeface="Arial" panose="020B0604020202020204" pitchFamily="34" charset="0"/>
              </a:rPr>
              <a:t>requiert</a:t>
            </a:r>
            <a:r>
              <a:rPr altLang="fr-FR" sz="2400" dirty="0">
                <a:latin typeface="Arial" panose="020B0604020202020204" pitchFamily="34" charset="0"/>
                <a:cs typeface="Arial" panose="020B0604020202020204" pitchFamily="34" charset="0"/>
              </a:rPr>
              <a:t> pour un usage standard </a:t>
            </a:r>
            <a:r>
              <a:rPr altLang="fr-FR" sz="2400" dirty="0" err="1">
                <a:latin typeface="Arial" panose="020B0604020202020204" pitchFamily="34" charset="0"/>
                <a:cs typeface="Arial" panose="020B0604020202020204" pitchFamily="34" charset="0"/>
              </a:rPr>
              <a:t>plusieurs</a:t>
            </a:r>
            <a:r>
              <a:rPr lang="fr-F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étapes</a:t>
            </a:r>
            <a:r>
              <a:rPr altLang="fr-FR" sz="2400" dirty="0">
                <a:latin typeface="Arial" panose="020B0604020202020204" pitchFamily="34" charset="0"/>
                <a:cs typeface="Arial" panose="020B0604020202020204" pitchFamily="34" charset="0"/>
              </a:rPr>
              <a:t> :</a:t>
            </a:r>
            <a:br>
              <a:rPr altLang="fr-FR" sz="2400" dirty="0">
                <a:latin typeface="Arial" panose="020B0604020202020204" pitchFamily="34" charset="0"/>
                <a:cs typeface="Arial" panose="020B0604020202020204" pitchFamily="34" charset="0"/>
              </a:rPr>
            </a:br>
            <a:endParaRPr altLang="fr-FR" sz="2400" dirty="0">
              <a:latin typeface="Arial" panose="020B0604020202020204" pitchFamily="34" charset="0"/>
              <a:cs typeface="Arial" panose="020B0604020202020204" pitchFamily="34" charset="0"/>
            </a:endParaRPr>
          </a:p>
          <a:p>
            <a:pPr lvl="1">
              <a:lnSpc>
                <a:spcPct val="80000"/>
              </a:lnSpc>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génération</a:t>
            </a:r>
            <a:r>
              <a:rPr altLang="fr-FR" sz="2000" dirty="0">
                <a:latin typeface="Arial" panose="020B0604020202020204" pitchFamily="34" charset="0"/>
                <a:cs typeface="Arial" panose="020B0604020202020204" pitchFamily="34" charset="0"/>
              </a:rPr>
              <a:t> des classes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l'outil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xjc</a:t>
            </a:r>
            <a:r>
              <a:rPr altLang="fr-FR" sz="2000" dirty="0">
                <a:latin typeface="Arial" panose="020B0604020202020204" pitchFamily="34" charset="0"/>
                <a:cs typeface="Arial" panose="020B0604020202020204" pitchFamily="34" charset="0"/>
              </a:rPr>
              <a:t> de JAXB à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d'un</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du document XML. </a:t>
            </a:r>
          </a:p>
          <a:p>
            <a:pPr lvl="1">
              <a:lnSpc>
                <a:spcPct val="80000"/>
              </a:lnSpc>
            </a:pPr>
            <a:r>
              <a:rPr altLang="fr-FR" sz="2000" dirty="0" err="1">
                <a:latin typeface="Arial" panose="020B0604020202020204" pitchFamily="34" charset="0"/>
                <a:cs typeface="Arial" panose="020B0604020202020204" pitchFamily="34" charset="0"/>
              </a:rPr>
              <a:t>Ecriture</a:t>
            </a:r>
            <a:r>
              <a:rPr altLang="fr-FR" sz="2000" dirty="0">
                <a:latin typeface="Arial" panose="020B0604020202020204" pitchFamily="34" charset="0"/>
                <a:cs typeface="Arial" panose="020B0604020202020204" pitchFamily="34" charset="0"/>
              </a:rPr>
              <a:t> de code </a:t>
            </a:r>
            <a:r>
              <a:rPr altLang="fr-FR" sz="2000" dirty="0" err="1">
                <a:latin typeface="Arial" panose="020B0604020202020204" pitchFamily="34" charset="0"/>
                <a:cs typeface="Arial" panose="020B0604020202020204" pitchFamily="34" charset="0"/>
              </a:rPr>
              <a:t>utilisant</a:t>
            </a:r>
            <a:r>
              <a:rPr altLang="fr-FR" sz="2000" dirty="0">
                <a:latin typeface="Arial" panose="020B0604020202020204" pitchFamily="34" charset="0"/>
                <a:cs typeface="Arial" panose="020B0604020202020204" pitchFamily="34" charset="0"/>
              </a:rPr>
              <a:t> les classes </a:t>
            </a:r>
            <a:r>
              <a:rPr altLang="fr-FR" sz="2000" dirty="0" err="1">
                <a:latin typeface="Arial" panose="020B0604020202020204" pitchFamily="34" charset="0"/>
                <a:cs typeface="Arial" panose="020B0604020202020204" pitchFamily="34" charset="0"/>
              </a:rPr>
              <a:t>générées</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l'API</a:t>
            </a:r>
            <a:r>
              <a:rPr altLang="fr-FR" sz="2000" dirty="0">
                <a:latin typeface="Arial" panose="020B0604020202020204" pitchFamily="34" charset="0"/>
                <a:cs typeface="Arial" panose="020B0604020202020204" pitchFamily="34" charset="0"/>
              </a:rPr>
              <a:t> JAXB pour :</a:t>
            </a:r>
          </a:p>
          <a:p>
            <a:pPr lvl="2">
              <a:lnSpc>
                <a:spcPct val="80000"/>
              </a:lnSpc>
            </a:pPr>
            <a:r>
              <a:rPr altLang="fr-FR" sz="2000" dirty="0">
                <a:latin typeface="Arial" panose="020B0604020202020204" pitchFamily="34" charset="0"/>
                <a:cs typeface="Arial" panose="020B0604020202020204" pitchFamily="34" charset="0"/>
              </a:rPr>
              <a:t>Transformer un document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objets</a:t>
            </a:r>
            <a:r>
              <a:rPr altLang="fr-FR" sz="2000" dirty="0">
                <a:latin typeface="Arial" panose="020B0604020202020204" pitchFamily="34" charset="0"/>
                <a:cs typeface="Arial" panose="020B0604020202020204" pitchFamily="34" charset="0"/>
              </a:rPr>
              <a:t> Java. </a:t>
            </a:r>
          </a:p>
          <a:p>
            <a:pPr lvl="2">
              <a:lnSpc>
                <a:spcPct val="80000"/>
              </a:lnSpc>
            </a:pPr>
            <a:r>
              <a:rPr altLang="fr-FR" sz="2000" dirty="0">
                <a:latin typeface="Arial" panose="020B0604020202020204" pitchFamily="34" charset="0"/>
                <a:cs typeface="Arial" panose="020B0604020202020204" pitchFamily="34" charset="0"/>
              </a:rPr>
              <a:t>Modifier des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encapsulées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graphe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a:t>
            </a:r>
          </a:p>
          <a:p>
            <a:pPr lvl="2">
              <a:lnSpc>
                <a:spcPct val="80000"/>
              </a:lnSpc>
            </a:pPr>
            <a:r>
              <a:rPr altLang="fr-FR" sz="2000" dirty="0">
                <a:latin typeface="Arial" panose="020B0604020202020204" pitchFamily="34" charset="0"/>
                <a:cs typeface="Arial" panose="020B0604020202020204" pitchFamily="34" charset="0"/>
              </a:rPr>
              <a:t>Transformer le </a:t>
            </a:r>
            <a:r>
              <a:rPr altLang="fr-FR" sz="2000" dirty="0" err="1">
                <a:latin typeface="Arial" panose="020B0604020202020204" pitchFamily="34" charset="0"/>
                <a:cs typeface="Arial" panose="020B0604020202020204" pitchFamily="34" charset="0"/>
              </a:rPr>
              <a:t>graphe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d'objets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un document XML avec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p>
          <a:p>
            <a:pPr lvl="2">
              <a:lnSpc>
                <a:spcPct val="80000"/>
              </a:lnSpc>
              <a:buFont typeface="Wingdings" panose="05000000000000000000" pitchFamily="2" charset="2"/>
              <a:buNone/>
            </a:pPr>
            <a:r>
              <a:rPr altLang="fr-FR" sz="2000" dirty="0">
                <a:latin typeface="Arial" panose="020B0604020202020204" pitchFamily="34" charset="0"/>
                <a:cs typeface="Arial" panose="020B0604020202020204" pitchFamily="34" charset="0"/>
              </a:rPr>
              <a:t>     validation </a:t>
            </a:r>
            <a:r>
              <a:rPr altLang="fr-FR" sz="2000" dirty="0" err="1">
                <a:latin typeface="Arial" panose="020B0604020202020204" pitchFamily="34" charset="0"/>
                <a:cs typeface="Arial" panose="020B0604020202020204" pitchFamily="34" charset="0"/>
              </a:rPr>
              <a:t>optionnelle</a:t>
            </a:r>
            <a:r>
              <a:rPr altLang="fr-FR" sz="2000" dirty="0">
                <a:latin typeface="Arial" panose="020B0604020202020204" pitchFamily="34" charset="0"/>
                <a:cs typeface="Arial" panose="020B0604020202020204" pitchFamily="34" charset="0"/>
              </a:rPr>
              <a:t> du document. </a:t>
            </a:r>
          </a:p>
          <a:p>
            <a:pPr lvl="1">
              <a:lnSpc>
                <a:spcPct val="80000"/>
              </a:lnSpc>
            </a:pPr>
            <a:r>
              <a:rPr altLang="fr-FR" sz="2000" dirty="0">
                <a:latin typeface="Arial" panose="020B0604020202020204" pitchFamily="34" charset="0"/>
                <a:cs typeface="Arial" panose="020B0604020202020204" pitchFamily="34" charset="0"/>
              </a:rPr>
              <a:t>Compilation du code </a:t>
            </a:r>
            <a:r>
              <a:rPr altLang="fr-FR" sz="2000" dirty="0" err="1">
                <a:latin typeface="Arial" panose="020B0604020202020204" pitchFamily="34" charset="0"/>
                <a:cs typeface="Arial" panose="020B0604020202020204" pitchFamily="34" charset="0"/>
              </a:rPr>
              <a:t>généré</a:t>
            </a:r>
            <a:r>
              <a:rPr altLang="fr-FR" sz="2000" dirty="0">
                <a:latin typeface="Arial" panose="020B0604020202020204" pitchFamily="34" charset="0"/>
                <a:cs typeface="Arial" panose="020B0604020202020204" pitchFamily="34" charset="0"/>
              </a:rPr>
              <a:t>.</a:t>
            </a:r>
          </a:p>
          <a:p>
            <a:pPr lvl="1">
              <a:lnSpc>
                <a:spcPct val="80000"/>
              </a:lnSpc>
            </a:pPr>
            <a:r>
              <a:rPr altLang="fr-FR" sz="2000" dirty="0" err="1">
                <a:latin typeface="Arial" panose="020B0604020202020204" pitchFamily="34" charset="0"/>
                <a:cs typeface="Arial" panose="020B0604020202020204" pitchFamily="34" charset="0"/>
              </a:rPr>
              <a:t>Exécution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l'application</a:t>
            </a:r>
            <a:r>
              <a:rPr altLang="fr-FR" sz="2000" dirty="0">
                <a:latin typeface="Arial" panose="020B0604020202020204" pitchFamily="34" charset="0"/>
                <a:cs typeface="Arial" panose="020B0604020202020204" pitchFamily="34" charset="0"/>
              </a:rPr>
              <a:t>.</a:t>
            </a:r>
          </a:p>
          <a:p>
            <a:pPr>
              <a:lnSpc>
                <a:spcPct val="80000"/>
              </a:lnSpc>
            </a:pPr>
            <a:endParaRPr alt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14095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31748" name="Rectangle 3"/>
          <p:cNvSpPr>
            <a:spLocks noGrp="1" noChangeArrowheads="1"/>
          </p:cNvSpPr>
          <p:nvPr>
            <p:ph sz="half" idx="1"/>
          </p:nvPr>
        </p:nvSpPr>
        <p:spPr>
          <a:xfrm>
            <a:off x="388055" y="2095624"/>
            <a:ext cx="8389056" cy="2701528"/>
          </a:xfrm>
        </p:spPr>
        <p:txBody>
          <a:bodyPr/>
          <a:lstStyle/>
          <a:p>
            <a:pPr>
              <a:lnSpc>
                <a:spcPct val="100000"/>
              </a:lnSpc>
            </a:pPr>
            <a:r>
              <a:rPr altLang="fr-FR" sz="2000" dirty="0" err="1">
                <a:latin typeface="Arial" panose="020B0604020202020204" pitchFamily="34" charset="0"/>
                <a:cs typeface="Arial" panose="020B0604020202020204" pitchFamily="34" charset="0"/>
              </a:rPr>
              <a:t>Malgré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tous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concepts, </a:t>
            </a:r>
            <a:r>
              <a:rPr altLang="fr-FR" sz="2000" dirty="0" err="1">
                <a:latin typeface="Arial" panose="020B0604020202020204" pitchFamily="34" charset="0"/>
                <a:cs typeface="Arial" panose="020B0604020202020204" pitchFamily="34" charset="0"/>
              </a:rPr>
              <a:t>spécifications</a:t>
            </a:r>
            <a:r>
              <a:rPr altLang="fr-FR" sz="2000" dirty="0">
                <a:latin typeface="Arial" panose="020B0604020202020204" pitchFamily="34" charset="0"/>
                <a:cs typeface="Arial" panose="020B0604020202020204" pitchFamily="34" charset="0"/>
              </a:rPr>
              <a:t>, standards et </a:t>
            </a:r>
            <a:r>
              <a:rPr altLang="fr-FR" sz="2000" dirty="0" err="1">
                <a:latin typeface="Arial" panose="020B0604020202020204" pitchFamily="34" charset="0"/>
                <a:cs typeface="Arial" panose="020B0604020202020204" pitchFamily="34" charset="0"/>
              </a:rPr>
              <a:t>organisations</a:t>
            </a:r>
            <a:r>
              <a:rPr altLang="fr-FR" sz="2000" dirty="0">
                <a:latin typeface="Arial" panose="020B0604020202020204" pitchFamily="34" charset="0"/>
                <a:cs typeface="Arial" panose="020B0604020202020204" pitchFamily="34" charset="0"/>
              </a:rPr>
              <a:t>,</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l'écriture</a:t>
            </a:r>
            <a:r>
              <a:rPr altLang="fr-FR" sz="2000" dirty="0">
                <a:latin typeface="Arial" panose="020B0604020202020204" pitchFamily="34" charset="0"/>
                <a:cs typeface="Arial" panose="020B0604020202020204" pitchFamily="34" charset="0"/>
              </a:rPr>
              <a:t> et la </a:t>
            </a:r>
            <a:r>
              <a:rPr altLang="fr-FR" sz="2000" dirty="0" err="1">
                <a:latin typeface="Arial" panose="020B0604020202020204" pitchFamily="34" charset="0"/>
                <a:cs typeface="Arial" panose="020B0604020202020204" pitchFamily="34" charset="0"/>
              </a:rPr>
              <a:t>consommation</a:t>
            </a:r>
            <a:r>
              <a:rPr altLang="fr-FR" sz="2000" dirty="0">
                <a:latin typeface="Arial" panose="020B0604020202020204" pitchFamily="34" charset="0"/>
                <a:cs typeface="Arial" panose="020B0604020202020204" pitchFamily="34" charset="0"/>
              </a:rPr>
              <a:t> d'un service web </a:t>
            </a:r>
            <a:r>
              <a:rPr altLang="fr-FR" sz="2000" dirty="0" err="1">
                <a:latin typeface="Arial" panose="020B0604020202020204" pitchFamily="34" charset="0"/>
                <a:cs typeface="Arial" panose="020B0604020202020204" pitchFamily="34" charset="0"/>
              </a:rPr>
              <a:t>sont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très</a:t>
            </a:r>
            <a:r>
              <a:rPr altLang="fr-FR" sz="2000" dirty="0">
                <a:latin typeface="Arial" panose="020B0604020202020204" pitchFamily="34" charset="0"/>
                <a:cs typeface="Arial" panose="020B0604020202020204" pitchFamily="34" charset="0"/>
              </a:rPr>
              <a:t> simples.</a:t>
            </a:r>
          </a:p>
          <a:p>
            <a:pPr>
              <a:lnSpc>
                <a:spcPct val="8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Le code </a:t>
            </a:r>
            <a:r>
              <a:rPr altLang="fr-FR" sz="2000" dirty="0" err="1">
                <a:latin typeface="Arial" panose="020B0604020202020204" pitchFamily="34" charset="0"/>
                <a:cs typeface="Arial" panose="020B0604020202020204" pitchFamily="34" charset="0"/>
              </a:rPr>
              <a:t>suivant</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exemple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présente</a:t>
            </a:r>
            <a:r>
              <a:rPr altLang="fr-FR" sz="2000" dirty="0">
                <a:latin typeface="Arial" panose="020B0604020202020204" pitchFamily="34" charset="0"/>
                <a:cs typeface="Arial" panose="020B0604020202020204" pitchFamily="34" charset="0"/>
              </a:rPr>
              <a:t> le code d'un service web qui </a:t>
            </a:r>
            <a:r>
              <a:rPr altLang="fr-FR" sz="2000" dirty="0" err="1">
                <a:latin typeface="Arial" panose="020B0604020202020204" pitchFamily="34" charset="0"/>
                <a:cs typeface="Arial" panose="020B0604020202020204" pitchFamily="34" charset="0"/>
              </a:rPr>
              <a:t>s'occupe</a:t>
            </a:r>
            <a:r>
              <a:rPr altLang="fr-FR" sz="2000" dirty="0">
                <a:latin typeface="Arial" panose="020B0604020202020204" pitchFamily="34" charset="0"/>
                <a:cs typeface="Arial" panose="020B0604020202020204" pitchFamily="34" charset="0"/>
              </a:rPr>
              <a:t> de la </a:t>
            </a:r>
            <a:r>
              <a:rPr altLang="fr-FR" sz="2000" dirty="0" err="1">
                <a:latin typeface="Arial" panose="020B0604020202020204" pitchFamily="34" charset="0"/>
                <a:cs typeface="Arial" panose="020B0604020202020204" pitchFamily="34" charset="0"/>
              </a:rPr>
              <a:t>gestion</a:t>
            </a:r>
            <a:r>
              <a:rPr altLang="fr-FR" sz="2000" dirty="0">
                <a:latin typeface="Arial" panose="020B0604020202020204" pitchFamily="34" charset="0"/>
                <a:cs typeface="Arial" panose="020B0604020202020204" pitchFamily="34" charset="0"/>
              </a:rPr>
              <a:t> du personnel :</a:t>
            </a:r>
            <a:br>
              <a:rPr altLang="fr-FR" sz="2000" dirty="0">
                <a:latin typeface="Arial" panose="020B0604020202020204" pitchFamily="34" charset="0"/>
                <a:cs typeface="Arial" panose="020B0604020202020204" pitchFamily="34" charset="0"/>
              </a:rPr>
            </a:br>
            <a:endParaRPr alt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22738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noChangeArrowheads="1"/>
          </p:cNvSpPr>
          <p:nvPr>
            <p:ph sz="half" idx="1"/>
          </p:nvPr>
        </p:nvSpPr>
        <p:spPr>
          <a:xfrm>
            <a:off x="683568" y="476672"/>
            <a:ext cx="8389056" cy="8424936"/>
          </a:xfrm>
          <a:solidFill>
            <a:srgbClr val="FBFAD0"/>
          </a:solidFill>
        </p:spPr>
        <p:txBody>
          <a:bodyPr/>
          <a:lstStyle/>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package session;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import </a:t>
            </a:r>
            <a:r>
              <a:rPr altLang="fr-FR" sz="1600" dirty="0" err="1">
                <a:latin typeface="Times New Roman" panose="02020603050405020304" pitchFamily="18" charset="0"/>
                <a:cs typeface="Times New Roman" panose="02020603050405020304" pitchFamily="18" charset="0"/>
              </a:rPr>
              <a:t>entité.Personne</a:t>
            </a:r>
            <a:r>
              <a:rPr altLang="fr-FR" sz="1600" dirty="0">
                <a:latin typeface="Times New Roman" panose="02020603050405020304" pitchFamily="18" charset="0"/>
                <a:cs typeface="Times New Roman" panose="02020603050405020304" pitchFamily="18" charset="0"/>
              </a:rPr>
              <a:t>;</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import </a:t>
            </a:r>
            <a:r>
              <a:rPr altLang="fr-FR" sz="1600" dirty="0" err="1">
                <a:latin typeface="Times New Roman" panose="02020603050405020304" pitchFamily="18" charset="0"/>
                <a:cs typeface="Times New Roman" panose="02020603050405020304" pitchFamily="18" charset="0"/>
              </a:rPr>
              <a:t>java.util.List</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import </a:t>
            </a:r>
            <a:r>
              <a:rPr altLang="fr-FR" sz="1600" dirty="0" err="1">
                <a:latin typeface="Times New Roman" panose="02020603050405020304" pitchFamily="18" charset="0"/>
                <a:cs typeface="Times New Roman" panose="02020603050405020304" pitchFamily="18" charset="0"/>
              </a:rPr>
              <a:t>javax.ejb</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import </a:t>
            </a:r>
            <a:r>
              <a:rPr altLang="fr-FR" sz="1600" dirty="0" err="1">
                <a:latin typeface="Times New Roman" panose="02020603050405020304" pitchFamily="18" charset="0"/>
                <a:cs typeface="Times New Roman" panose="02020603050405020304" pitchFamily="18" charset="0"/>
              </a:rPr>
              <a:t>javax.jws.WebService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import </a:t>
            </a:r>
            <a:r>
              <a:rPr altLang="fr-FR" sz="1600" dirty="0" err="1">
                <a:latin typeface="Times New Roman" panose="02020603050405020304" pitchFamily="18" charset="0"/>
                <a:cs typeface="Times New Roman" panose="02020603050405020304" pitchFamily="18" charset="0"/>
              </a:rPr>
              <a:t>javax.persistence</a:t>
            </a:r>
            <a:r>
              <a:rPr altLang="fr-FR" sz="1600" dirty="0">
                <a:latin typeface="Times New Roman" panose="02020603050405020304" pitchFamily="18" charset="0"/>
                <a:cs typeface="Times New Roman" panose="02020603050405020304" pitchFamily="18" charset="0"/>
              </a:rPr>
              <a:t>.*;</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WebService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@Stateless</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LocalBean</a:t>
            </a:r>
            <a:endParaRPr altLang="fr-FR" sz="16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class </a:t>
            </a:r>
            <a:r>
              <a:rPr altLang="fr-FR" sz="1600" dirty="0" err="1">
                <a:latin typeface="Times New Roman" panose="02020603050405020304" pitchFamily="18" charset="0"/>
                <a:cs typeface="Times New Roman" panose="02020603050405020304" pitchFamily="18" charset="0"/>
              </a:rPr>
              <a:t>GestionPersonnel</a:t>
            </a:r>
            <a:endParaRPr altLang="fr-FR" sz="16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a:t>
            </a:r>
            <a:r>
              <a:rPr altLang="fr-FR" sz="1600" dirty="0" err="1">
                <a:latin typeface="Times New Roman" panose="02020603050405020304" pitchFamily="18" charset="0"/>
                <a:cs typeface="Times New Roman" panose="02020603050405020304" pitchFamily="18" charset="0"/>
              </a:rPr>
              <a:t>PersistenceContext</a:t>
            </a:r>
            <a:endParaRPr altLang="fr-FR" sz="16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private </a:t>
            </a:r>
            <a:r>
              <a:rPr altLang="fr-FR" sz="1600" dirty="0" err="1">
                <a:latin typeface="Times New Roman" panose="02020603050405020304" pitchFamily="18" charset="0"/>
                <a:cs typeface="Times New Roman" panose="02020603050405020304" pitchFamily="18" charset="0"/>
              </a:rPr>
              <a:t>EntityManager</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bd</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void nouveau(</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a:t>
            </a:r>
            <a:r>
              <a:rPr altLang="fr-FR" sz="1600" dirty="0" err="1">
                <a:latin typeface="Times New Roman" panose="02020603050405020304" pitchFamily="18" charset="0"/>
                <a:cs typeface="Times New Roman" panose="02020603050405020304" pitchFamily="18" charset="0"/>
              </a:rPr>
              <a:t>bd.persist</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rechercher</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return </a:t>
            </a:r>
            <a:r>
              <a:rPr altLang="fr-FR" sz="1600" dirty="0" err="1">
                <a:latin typeface="Times New Roman" panose="02020603050405020304" pitchFamily="18" charset="0"/>
                <a:cs typeface="Times New Roman" panose="02020603050405020304" pitchFamily="18" charset="0"/>
              </a:rPr>
              <a:t>bd.find</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Personne.class</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personne.getId</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void modifier(</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a:t>
            </a:r>
            <a:r>
              <a:rPr altLang="fr-FR" sz="1600" dirty="0" err="1">
                <a:latin typeface="Times New Roman" panose="02020603050405020304" pitchFamily="18" charset="0"/>
                <a:cs typeface="Times New Roman" panose="02020603050405020304" pitchFamily="18" charset="0"/>
              </a:rPr>
              <a:t>bd.merge</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void </a:t>
            </a:r>
            <a:r>
              <a:rPr altLang="fr-FR" sz="1600" dirty="0" err="1">
                <a:latin typeface="Times New Roman" panose="02020603050405020304" pitchFamily="18" charset="0"/>
                <a:cs typeface="Times New Roman" panose="02020603050405020304" pitchFamily="18" charset="0"/>
              </a:rPr>
              <a:t>supprimer</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a:t>
            </a:r>
            <a:r>
              <a:rPr altLang="fr-FR" sz="1600" dirty="0" err="1">
                <a:latin typeface="Times New Roman" panose="02020603050405020304" pitchFamily="18" charset="0"/>
                <a:cs typeface="Times New Roman" panose="02020603050405020304" pitchFamily="18" charset="0"/>
              </a:rPr>
              <a:t>bd.remove</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rechercher</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public List&lt;</a:t>
            </a:r>
            <a:r>
              <a:rPr altLang="fr-FR" sz="1600" dirty="0" err="1">
                <a:latin typeface="Times New Roman" panose="02020603050405020304" pitchFamily="18" charset="0"/>
                <a:cs typeface="Times New Roman" panose="02020603050405020304" pitchFamily="18" charset="0"/>
              </a:rPr>
              <a:t>Personne</a:t>
            </a:r>
            <a:r>
              <a:rPr altLang="fr-FR" sz="1600" dirty="0">
                <a:latin typeface="Times New Roman" panose="02020603050405020304" pitchFamily="18" charset="0"/>
                <a:cs typeface="Times New Roman" panose="02020603050405020304" pitchFamily="18" charset="0"/>
              </a:rPr>
              <a:t>&gt; </a:t>
            </a:r>
            <a:r>
              <a:rPr altLang="fr-FR" sz="1600" dirty="0" err="1">
                <a:latin typeface="Times New Roman" panose="02020603050405020304" pitchFamily="18" charset="0"/>
                <a:cs typeface="Times New Roman" panose="02020603050405020304" pitchFamily="18" charset="0"/>
              </a:rPr>
              <a:t>listePersonnels</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Query </a:t>
            </a:r>
            <a:r>
              <a:rPr altLang="fr-FR" sz="1600" dirty="0" err="1">
                <a:latin typeface="Times New Roman" panose="02020603050405020304" pitchFamily="18" charset="0"/>
                <a:cs typeface="Times New Roman" panose="02020603050405020304" pitchFamily="18" charset="0"/>
              </a:rPr>
              <a:t>requête</a:t>
            </a:r>
            <a:r>
              <a:rPr altLang="fr-FR" sz="1600" dirty="0">
                <a:latin typeface="Times New Roman" panose="02020603050405020304" pitchFamily="18" charset="0"/>
                <a:cs typeface="Times New Roman" panose="02020603050405020304" pitchFamily="18" charset="0"/>
              </a:rPr>
              <a:t> = </a:t>
            </a:r>
            <a:r>
              <a:rPr altLang="fr-FR" sz="1600" dirty="0" err="1">
                <a:latin typeface="Times New Roman" panose="02020603050405020304" pitchFamily="18" charset="0"/>
                <a:cs typeface="Times New Roman" panose="02020603050405020304" pitchFamily="18" charset="0"/>
              </a:rPr>
              <a:t>bd.createNamedQuery</a:t>
            </a:r>
            <a:r>
              <a:rPr altLang="fr-FR" sz="1600" dirty="0">
                <a:latin typeface="Times New Roman" panose="02020603050405020304" pitchFamily="18" charset="0"/>
                <a:cs typeface="Times New Roman" panose="02020603050405020304" pitchFamily="18" charset="0"/>
              </a:rPr>
              <a:t>("</a:t>
            </a:r>
            <a:r>
              <a:rPr altLang="fr-FR" sz="1600" dirty="0" err="1">
                <a:latin typeface="Times New Roman" panose="02020603050405020304" pitchFamily="18" charset="0"/>
                <a:cs typeface="Times New Roman" panose="02020603050405020304" pitchFamily="18" charset="0"/>
              </a:rPr>
              <a:t>toutLePersonnel</a:t>
            </a: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return </a:t>
            </a:r>
            <a:r>
              <a:rPr altLang="fr-FR" sz="1600" dirty="0" err="1">
                <a:latin typeface="Times New Roman" panose="02020603050405020304" pitchFamily="18" charset="0"/>
                <a:cs typeface="Times New Roman" panose="02020603050405020304" pitchFamily="18" charset="0"/>
              </a:rPr>
              <a:t>requête.getResultList</a:t>
            </a:r>
            <a:r>
              <a:rPr altLang="fr-FR" sz="1600" dirty="0">
                <a:latin typeface="Times New Roman" panose="02020603050405020304" pitchFamily="18" charset="0"/>
                <a:cs typeface="Times New Roman" panose="02020603050405020304" pitchFamily="18" charset="0"/>
              </a:rPr>
              <a:t>();</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altLang="fr-FR" sz="16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80827261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33796" name="Rectangle 3"/>
          <p:cNvSpPr>
            <a:spLocks noGrp="1" noChangeArrowheads="1"/>
          </p:cNvSpPr>
          <p:nvPr>
            <p:ph sz="half" idx="1"/>
          </p:nvPr>
        </p:nvSpPr>
        <p:spPr>
          <a:xfrm>
            <a:off x="388055" y="2023616"/>
            <a:ext cx="8568000" cy="4176000"/>
          </a:xfrm>
        </p:spPr>
        <p:txBody>
          <a:bodyPr/>
          <a:lstStyle/>
          <a:p>
            <a:pPr>
              <a:lnSpc>
                <a:spcPct val="100000"/>
              </a:lnSpc>
            </a:pPr>
            <a:r>
              <a:rPr altLang="fr-FR" sz="2000" dirty="0" err="1">
                <a:latin typeface="Arial" panose="020B0604020202020204" pitchFamily="34" charset="0"/>
                <a:cs typeface="Arial" panose="020B0604020202020204" pitchFamily="34" charset="0"/>
              </a:rPr>
              <a:t>Comme</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entités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ou</a:t>
            </a:r>
            <a:r>
              <a:rPr altLang="fr-FR" sz="2000" dirty="0">
                <a:latin typeface="Arial" panose="020B0604020202020204" pitchFamily="34" charset="0"/>
                <a:cs typeface="Arial" panose="020B0604020202020204" pitchFamily="34" charset="0"/>
              </a:rPr>
              <a:t> les EJB, un service web </a:t>
            </a:r>
            <a:r>
              <a:rPr altLang="fr-FR" sz="2000" dirty="0" err="1">
                <a:latin typeface="Arial" panose="020B0604020202020204" pitchFamily="34" charset="0"/>
                <a:cs typeface="Arial" panose="020B0604020202020204" pitchFamily="34" charset="0"/>
              </a:rPr>
              <a:t>utilise</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modèle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annoté</a:t>
            </a:r>
            <a:r>
              <a:rPr lang="fr-FR" altLang="fr-FR" sz="2000" dirty="0">
                <a:latin typeface="Arial" panose="020B0604020202020204" pitchFamily="34" charset="0"/>
                <a:cs typeface="Arial" panose="020B0604020202020204" pitchFamily="34" charset="0"/>
              </a:rPr>
              <a:t>e</a:t>
            </a:r>
            <a:r>
              <a:rPr altLang="fr-FR" sz="2000" dirty="0">
                <a:latin typeface="Arial" panose="020B0604020202020204" pitchFamily="34" charset="0"/>
                <a:cs typeface="Arial" panose="020B0604020202020204" pitchFamily="34" charset="0"/>
              </a:rPr>
              <a:t> avec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politique</a:t>
            </a:r>
            <a:r>
              <a:rPr altLang="fr-FR" sz="2000" dirty="0">
                <a:latin typeface="Arial" panose="020B0604020202020204" pitchFamily="34" charset="0"/>
                <a:cs typeface="Arial" panose="020B0604020202020204" pitchFamily="34" charset="0"/>
              </a:rPr>
              <a:t> de configuration par exception. </a:t>
            </a:r>
          </a:p>
          <a:p>
            <a:pPr>
              <a:lnSpc>
                <a:spcPct val="8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Si </a:t>
            </a:r>
            <a:r>
              <a:rPr altLang="fr-FR" sz="2000" dirty="0" err="1">
                <a:latin typeface="Arial" panose="020B0604020202020204" pitchFamily="34" charset="0"/>
                <a:cs typeface="Arial" panose="020B0604020202020204" pitchFamily="34" charset="0"/>
              </a:rPr>
              <a:t>tous</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choix</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vous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conviennent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ceci</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signifie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qu'un</a:t>
            </a:r>
            <a:r>
              <a:rPr altLang="fr-FR" sz="2000" dirty="0">
                <a:latin typeface="Arial" panose="020B0604020202020204" pitchFamily="34" charset="0"/>
                <a:cs typeface="Arial" panose="020B0604020202020204" pitchFamily="34" charset="0"/>
              </a:rPr>
              <a:t> service web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se </a:t>
            </a:r>
            <a:r>
              <a:rPr altLang="fr-FR" sz="2000" dirty="0" err="1">
                <a:latin typeface="Arial" panose="020B0604020202020204" pitchFamily="34" charset="0"/>
                <a:cs typeface="Arial" panose="020B0604020202020204" pitchFamily="34" charset="0"/>
              </a:rPr>
              <a:t>réduire</a:t>
            </a:r>
            <a:r>
              <a:rPr altLang="fr-FR" sz="2000" dirty="0">
                <a:latin typeface="Arial" panose="020B0604020202020204" pitchFamily="34" charset="0"/>
                <a:cs typeface="Arial" panose="020B0604020202020204" pitchFamily="34" charset="0"/>
              </a:rPr>
              <a:t> à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simple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Java </a:t>
            </a:r>
            <a:r>
              <a:rPr altLang="fr-FR" sz="2000" dirty="0" err="1">
                <a:latin typeface="Arial" panose="020B0604020202020204" pitchFamily="34" charset="0"/>
                <a:cs typeface="Arial" panose="020B0604020202020204" pitchFamily="34" charset="0"/>
              </a:rPr>
              <a:t>annotée</a:t>
            </a: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a:t>
            </a:r>
            <a:r>
              <a:rPr altLang="fr-FR" sz="2000" dirty="0" err="1">
                <a:latin typeface="Arial" panose="020B0604020202020204" pitchFamily="34" charset="0"/>
                <a:cs typeface="Arial" panose="020B0604020202020204" pitchFamily="34" charset="0"/>
              </a:rPr>
              <a:t>javax.ws.WebService</a:t>
            </a:r>
            <a:r>
              <a:rPr altLang="fr-FR" sz="2000" dirty="0">
                <a:latin typeface="Arial" panose="020B0604020202020204" pitchFamily="34" charset="0"/>
                <a:cs typeface="Arial" panose="020B0604020202020204" pitchFamily="34" charset="0"/>
              </a:rPr>
              <a:t>.</a:t>
            </a:r>
          </a:p>
          <a:p>
            <a:pPr>
              <a:lnSpc>
                <a:spcPct val="100000"/>
              </a:lnSpc>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Le service </a:t>
            </a:r>
            <a:r>
              <a:rPr altLang="fr-FR" sz="2000" dirty="0" err="1">
                <a:latin typeface="Arial" panose="020B0604020202020204" pitchFamily="34" charset="0"/>
                <a:cs typeface="Arial" panose="020B0604020202020204" pitchFamily="34" charset="0"/>
              </a:rPr>
              <a:t>GestionPersonnel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exemple</a:t>
            </a:r>
            <a:r>
              <a:rPr altLang="fr-FR" sz="2000" dirty="0">
                <a:latin typeface="Arial" panose="020B0604020202020204" pitchFamily="34" charset="0"/>
                <a:cs typeface="Arial" panose="020B0604020202020204" pitchFamily="34" charset="0"/>
              </a:rPr>
              <a:t>) propose </a:t>
            </a:r>
            <a:r>
              <a:rPr altLang="fr-FR" sz="2000" dirty="0" err="1">
                <a:latin typeface="Arial" panose="020B0604020202020204" pitchFamily="34" charset="0"/>
                <a:cs typeface="Arial" panose="020B0604020202020204" pitchFamily="34" charset="0"/>
              </a:rPr>
              <a:t>plusieurs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méthodes</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gérer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l'ensemble</a:t>
            </a:r>
            <a:r>
              <a:rPr altLang="fr-FR" sz="2000" dirty="0">
                <a:latin typeface="Arial" panose="020B0604020202020204" pitchFamily="34" charset="0"/>
                <a:cs typeface="Arial" panose="020B0604020202020204" pitchFamily="34" charset="0"/>
              </a:rPr>
              <a:t> du personnel, par </a:t>
            </a:r>
            <a:r>
              <a:rPr altLang="fr-FR" sz="2000" dirty="0" err="1">
                <a:latin typeface="Arial" panose="020B0604020202020204" pitchFamily="34" charset="0"/>
                <a:cs typeface="Arial" panose="020B0604020202020204" pitchFamily="34" charset="0"/>
              </a:rPr>
              <a:t>exemple</a:t>
            </a:r>
            <a:r>
              <a:rPr altLang="fr-FR" sz="2000" dirty="0">
                <a:latin typeface="Arial" panose="020B0604020202020204" pitchFamily="34" charset="0"/>
                <a:cs typeface="Arial" panose="020B0604020202020204" pitchFamily="34" charset="0"/>
              </a:rPr>
              <a:t> : </a:t>
            </a:r>
            <a:endParaRPr lang="fr-FR" altLang="fr-FR" sz="2000" dirty="0">
              <a:latin typeface="Arial" panose="020B0604020202020204" pitchFamily="34" charset="0"/>
              <a:cs typeface="Arial" panose="020B0604020202020204" pitchFamily="34" charset="0"/>
            </a:endParaRPr>
          </a:p>
          <a:p>
            <a:pPr marL="0" indent="0">
              <a:lnSpc>
                <a:spcPct val="80000"/>
              </a:lnSpc>
              <a:buNone/>
            </a:pP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nouveau(), </a:t>
            </a:r>
            <a:r>
              <a:rPr altLang="fr-FR" sz="2000" dirty="0" err="1">
                <a:latin typeface="Arial" panose="020B0604020202020204" pitchFamily="34" charset="0"/>
                <a:cs typeface="Arial" panose="020B0604020202020204" pitchFamily="34" charset="0"/>
              </a:rPr>
              <a:t>rechercher</a:t>
            </a:r>
            <a:r>
              <a:rPr altLang="fr-FR" sz="2000" dirty="0">
                <a:latin typeface="Arial" panose="020B0604020202020204" pitchFamily="34" charset="0"/>
                <a:cs typeface="Arial" panose="020B0604020202020204" pitchFamily="34" charset="0"/>
              </a:rPr>
              <a:t>(), modifier(), </a:t>
            </a:r>
            <a:r>
              <a:rPr altLang="fr-FR" sz="2000" dirty="0" err="1">
                <a:latin typeface="Arial" panose="020B0604020202020204" pitchFamily="34" charset="0"/>
                <a:cs typeface="Arial" panose="020B0604020202020204" pitchFamily="34" charset="0"/>
              </a:rPr>
              <a:t>supprimer</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listePersonnels</a:t>
            </a:r>
            <a:r>
              <a:rPr altLang="fr-F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959747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34820" name="Rectangle 3"/>
          <p:cNvSpPr>
            <a:spLocks noGrp="1" noChangeArrowheads="1"/>
          </p:cNvSpPr>
          <p:nvPr>
            <p:ph sz="half" idx="1"/>
          </p:nvPr>
        </p:nvSpPr>
        <p:spPr>
          <a:xfrm>
            <a:off x="377472" y="2023616"/>
            <a:ext cx="8389056" cy="3997672"/>
          </a:xfrm>
        </p:spPr>
        <p:txBody>
          <a:bodyPr/>
          <a:lstStyle/>
          <a:p>
            <a:pPr>
              <a:lnSpc>
                <a:spcPct val="100000"/>
              </a:lnSpc>
            </a:pPr>
            <a:r>
              <a:rPr altLang="fr-FR" sz="2000" dirty="0">
                <a:latin typeface="Arial" panose="020B0604020202020204" pitchFamily="34" charset="0"/>
                <a:cs typeface="Arial" panose="020B0604020202020204" pitchFamily="34" charset="0"/>
              </a:rPr>
              <a:t>Un objet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échangé</a:t>
            </a:r>
            <a:r>
              <a:rPr altLang="fr-FR" sz="2000" dirty="0">
                <a:latin typeface="Arial" panose="020B0604020202020204" pitchFamily="34" charset="0"/>
                <a:cs typeface="Arial" panose="020B0604020202020204" pitchFamily="34" charset="0"/>
              </a:rPr>
              <a:t> entre le </a:t>
            </a:r>
            <a:r>
              <a:rPr altLang="fr-FR" sz="2000" dirty="0" err="1">
                <a:latin typeface="Arial" panose="020B0604020202020204" pitchFamily="34" charset="0"/>
                <a:cs typeface="Arial" panose="020B0604020202020204" pitchFamily="34" charset="0"/>
              </a:rPr>
              <a:t>consommateur</a:t>
            </a:r>
            <a:r>
              <a:rPr altLang="fr-FR" sz="2000" dirty="0">
                <a:latin typeface="Arial" panose="020B0604020202020204" pitchFamily="34" charset="0"/>
                <a:cs typeface="Arial" panose="020B0604020202020204" pitchFamily="34" charset="0"/>
              </a:rPr>
              <a:t> et le service web. </a:t>
            </a:r>
          </a:p>
          <a:p>
            <a:pPr>
              <a:lnSpc>
                <a:spcPct val="80000"/>
              </a:lnSpc>
              <a:spcBef>
                <a:spcPts val="0"/>
              </a:spcBef>
              <a:spcAft>
                <a:spcPts val="0"/>
              </a:spcAft>
            </a:pPr>
            <a:endParaRPr altLang="fr-FR" sz="2000" dirty="0">
              <a:latin typeface="Arial" panose="020B0604020202020204" pitchFamily="34" charset="0"/>
              <a:cs typeface="Arial" panose="020B0604020202020204" pitchFamily="34" charset="0"/>
            </a:endParaRPr>
          </a:p>
          <a:p>
            <a:pPr>
              <a:lnSpc>
                <a:spcPct val="100000"/>
              </a:lnSpc>
            </a:pPr>
            <a:r>
              <a:rPr altLang="fr-FR" sz="2000" dirty="0" err="1">
                <a:latin typeface="Arial" panose="020B0604020202020204" pitchFamily="34" charset="0"/>
                <a:cs typeface="Arial" panose="020B0604020202020204" pitchFamily="34" charset="0"/>
              </a:rPr>
              <a:t>Lorsque</a:t>
            </a:r>
            <a:r>
              <a:rPr altLang="fr-FR" sz="2000" dirty="0">
                <a:latin typeface="Arial" panose="020B0604020202020204" pitchFamily="34" charset="0"/>
                <a:cs typeface="Arial" panose="020B0604020202020204" pitchFamily="34" charset="0"/>
              </a:rPr>
              <a:t> nous </a:t>
            </a:r>
            <a:r>
              <a:rPr altLang="fr-FR" sz="2000" dirty="0" err="1">
                <a:latin typeface="Arial" panose="020B0604020202020204" pitchFamily="34" charset="0"/>
                <a:cs typeface="Arial" panose="020B0604020202020204" pitchFamily="34" charset="0"/>
              </a:rPr>
              <a:t>avons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décrit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l'architecture</a:t>
            </a:r>
            <a:r>
              <a:rPr altLang="fr-FR" sz="2000" dirty="0">
                <a:latin typeface="Arial" panose="020B0604020202020204" pitchFamily="34" charset="0"/>
                <a:cs typeface="Arial" panose="020B0604020202020204" pitchFamily="34" charset="0"/>
              </a:rPr>
              <a:t> d'un service web, nous </a:t>
            </a:r>
            <a:r>
              <a:rPr altLang="fr-FR" sz="2000" dirty="0" err="1">
                <a:latin typeface="Arial" panose="020B0604020202020204" pitchFamily="34" charset="0"/>
                <a:cs typeface="Arial" panose="020B0604020202020204" pitchFamily="34" charset="0"/>
              </a:rPr>
              <a:t>avons</a:t>
            </a:r>
            <a:r>
              <a:rPr altLang="fr-FR" sz="2000" dirty="0">
                <a:latin typeface="Arial" panose="020B0604020202020204" pitchFamily="34" charset="0"/>
                <a:cs typeface="Arial" panose="020B0604020202020204" pitchFamily="34" charset="0"/>
              </a:rPr>
              <a:t> vu que les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échangées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devaient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des documents XML : nous </a:t>
            </a:r>
            <a:r>
              <a:rPr altLang="fr-FR" sz="2000" dirty="0" err="1">
                <a:latin typeface="Arial" panose="020B0604020202020204" pitchFamily="34" charset="0"/>
                <a:cs typeface="Arial" panose="020B0604020202020204" pitchFamily="34" charset="0"/>
              </a:rPr>
              <a:t>avons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donc</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besoin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méthode</a:t>
            </a:r>
            <a:r>
              <a:rPr altLang="fr-FR" sz="2000" dirty="0">
                <a:latin typeface="Arial" panose="020B0604020202020204" pitchFamily="34" charset="0"/>
                <a:cs typeface="Arial" panose="020B0604020202020204" pitchFamily="34" charset="0"/>
              </a:rPr>
              <a:t> pour transformer un objet Java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XML et </a:t>
            </a:r>
            <a:r>
              <a:rPr altLang="fr-FR" sz="2000" dirty="0" err="1">
                <a:latin typeface="Arial" panose="020B0604020202020204" pitchFamily="34" charset="0"/>
                <a:cs typeface="Arial" panose="020B0604020202020204" pitchFamily="34" charset="0"/>
              </a:rPr>
              <a:t>c'est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là</a:t>
            </a:r>
            <a:r>
              <a:rPr altLang="fr-FR" sz="2000" dirty="0">
                <a:latin typeface="Arial" panose="020B0604020202020204" pitchFamily="34" charset="0"/>
                <a:cs typeface="Arial" panose="020B0604020202020204" pitchFamily="34" charset="0"/>
              </a:rPr>
              <a:t> que JAXB entre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jeu</a:t>
            </a:r>
            <a:r>
              <a:rPr altLang="fr-FR" sz="2000" dirty="0">
                <a:latin typeface="Arial" panose="020B0604020202020204" pitchFamily="34" charset="0"/>
                <a:cs typeface="Arial" panose="020B0604020202020204" pitchFamily="34" charset="0"/>
              </a:rPr>
              <a:t> avec </a:t>
            </a:r>
            <a:r>
              <a:rPr altLang="fr-FR" sz="2000" dirty="0" err="1">
                <a:latin typeface="Arial" panose="020B0604020202020204" pitchFamily="34" charset="0"/>
                <a:cs typeface="Arial" panose="020B0604020202020204" pitchFamily="34" charset="0"/>
              </a:rPr>
              <a:t>ses</a:t>
            </a:r>
            <a:r>
              <a:rPr altLang="fr-FR" sz="2000" dirty="0">
                <a:latin typeface="Arial" panose="020B0604020202020204" pitchFamily="34" charset="0"/>
                <a:cs typeface="Arial" panose="020B0604020202020204" pitchFamily="34" charset="0"/>
              </a:rPr>
              <a:t> annotations et son API. </a:t>
            </a:r>
          </a:p>
          <a:p>
            <a:pPr>
              <a:lnSpc>
                <a:spcPct val="8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err="1">
                <a:latin typeface="Arial" panose="020B0604020202020204" pitchFamily="34" charset="0"/>
                <a:cs typeface="Arial" panose="020B0604020202020204" pitchFamily="34" charset="0"/>
              </a:rPr>
              <a:t>L'objet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doit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simplement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être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annoté</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javax.xml.bind.annotation.XmlRootElement</a:t>
            </a:r>
            <a:r>
              <a:rPr altLang="fr-FR" sz="2000" dirty="0">
                <a:latin typeface="Arial" panose="020B0604020202020204" pitchFamily="34" charset="0"/>
                <a:cs typeface="Arial" panose="020B0604020202020204" pitchFamily="34" charset="0"/>
              </a:rPr>
              <a:t> pour que JAXB le </a:t>
            </a:r>
            <a:r>
              <a:rPr altLang="fr-FR" sz="2000" dirty="0" err="1">
                <a:latin typeface="Arial" panose="020B0604020202020204" pitchFamily="34" charset="0"/>
                <a:cs typeface="Arial" panose="020B0604020202020204" pitchFamily="34" charset="0"/>
              </a:rPr>
              <a:t>transforme</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XML et </a:t>
            </a:r>
            <a:r>
              <a:rPr altLang="fr-FR" sz="2000" dirty="0" err="1">
                <a:latin typeface="Arial" panose="020B0604020202020204" pitchFamily="34" charset="0"/>
                <a:cs typeface="Arial" panose="020B0604020202020204" pitchFamily="34" charset="0"/>
              </a:rPr>
              <a:t>réciproquement</a:t>
            </a:r>
            <a:r>
              <a:rPr altLang="fr-FR" sz="2000" dirty="0">
                <a:latin typeface="Arial" panose="020B0604020202020204" pitchFamily="34" charset="0"/>
                <a:cs typeface="Arial" panose="020B0604020202020204" pitchFamily="34" charset="0"/>
              </a:rPr>
              <a:t>.</a:t>
            </a:r>
          </a:p>
          <a:p>
            <a:pPr>
              <a:lnSpc>
                <a:spcPct val="100000"/>
              </a:lnSpc>
            </a:pPr>
            <a:endParaRPr alt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1606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5" descr="Person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 y="0"/>
            <a:ext cx="9361488" cy="700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169068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36868" name="Rectangle 3"/>
          <p:cNvSpPr>
            <a:spLocks noGrp="1" noChangeArrowheads="1"/>
          </p:cNvSpPr>
          <p:nvPr>
            <p:ph sz="half" idx="1"/>
          </p:nvPr>
        </p:nvSpPr>
        <p:spPr>
          <a:xfrm>
            <a:off x="377472" y="2023616"/>
            <a:ext cx="8389056" cy="4248000"/>
          </a:xfrm>
        </p:spPr>
        <p:txBody>
          <a:bodyPr/>
          <a:lstStyle/>
          <a:p>
            <a:pPr>
              <a:lnSpc>
                <a:spcPct val="100000"/>
              </a:lnSpc>
            </a:pPr>
            <a:r>
              <a:rPr altLang="fr-FR" sz="2000" dirty="0">
                <a:latin typeface="Arial" panose="020B0604020202020204" pitchFamily="34" charset="0"/>
                <a:cs typeface="Arial" panose="020B0604020202020204" pitchFamily="34" charset="0"/>
              </a:rPr>
              <a:t>XML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a:t>
            </a:r>
            <a:r>
              <a:rPr altLang="fr-FR" sz="2000" dirty="0">
                <a:latin typeface="Arial" panose="020B0604020202020204" pitchFamily="34" charset="0"/>
                <a:cs typeface="Arial" panose="020B0604020202020204" pitchFamily="34" charset="0"/>
              </a:rPr>
              <a:t> pour </a:t>
            </a:r>
            <a:r>
              <a:rPr altLang="fr-FR" sz="2000" dirty="0" err="1">
                <a:latin typeface="Arial" panose="020B0604020202020204" pitchFamily="34" charset="0"/>
                <a:cs typeface="Arial" panose="020B0604020202020204" pitchFamily="34" charset="0"/>
              </a:rPr>
              <a:t>échanger</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définir</a:t>
            </a:r>
            <a:r>
              <a:rPr altLang="fr-FR" sz="2000" dirty="0">
                <a:latin typeface="Arial" panose="020B0604020202020204" pitchFamily="34" charset="0"/>
                <a:cs typeface="Arial" panose="020B0604020202020204" pitchFamily="34" charset="0"/>
              </a:rPr>
              <a:t> les services web via WSDL et les </a:t>
            </a:r>
            <a:r>
              <a:rPr altLang="fr-FR" sz="2000" dirty="0" err="1">
                <a:latin typeface="Arial" panose="020B0604020202020204" pitchFamily="34" charset="0"/>
                <a:cs typeface="Arial" panose="020B0604020202020204" pitchFamily="34" charset="0"/>
              </a:rPr>
              <a:t>enveloppes</a:t>
            </a:r>
            <a:r>
              <a:rPr altLang="fr-FR" sz="2000" dirty="0">
                <a:latin typeface="Arial" panose="020B0604020202020204" pitchFamily="34" charset="0"/>
                <a:cs typeface="Arial" panose="020B0604020202020204" pitchFamily="34" charset="0"/>
              </a:rPr>
              <a:t> SOAP. </a:t>
            </a:r>
          </a:p>
          <a:p>
            <a:pPr>
              <a:lnSpc>
                <a:spcPct val="80000"/>
              </a:lnSpc>
              <a:spcBef>
                <a:spcPts val="60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err="1">
                <a:latin typeface="Arial" panose="020B0604020202020204" pitchFamily="34" charset="0"/>
                <a:cs typeface="Arial" panose="020B0604020202020204" pitchFamily="34" charset="0"/>
              </a:rPr>
              <a:t>Pourtant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le code </a:t>
            </a:r>
            <a:r>
              <a:rPr altLang="fr-FR" sz="2000" dirty="0" err="1">
                <a:latin typeface="Arial" panose="020B0604020202020204" pitchFamily="34" charset="0"/>
                <a:cs typeface="Arial" panose="020B0604020202020204" pitchFamily="34" charset="0"/>
              </a:rPr>
              <a:t>précédent</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consommateur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invoquait</a:t>
            </a:r>
            <a:r>
              <a:rPr altLang="fr-FR" sz="2000" dirty="0">
                <a:latin typeface="Arial" panose="020B0604020202020204" pitchFamily="34" charset="0"/>
                <a:cs typeface="Arial" panose="020B0604020202020204" pitchFamily="34" charset="0"/>
              </a:rPr>
              <a:t> un service web sans </a:t>
            </a:r>
            <a:r>
              <a:rPr altLang="fr-FR" sz="2000" dirty="0" err="1">
                <a:latin typeface="Arial" panose="020B0604020202020204" pitchFamily="34" charset="0"/>
                <a:cs typeface="Arial" panose="020B0604020202020204" pitchFamily="34" charset="0"/>
              </a:rPr>
              <a:t>qu'il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n'y</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aucune</a:t>
            </a:r>
            <a:r>
              <a:rPr altLang="fr-FR" sz="2000" dirty="0">
                <a:latin typeface="Arial" panose="020B0604020202020204" pitchFamily="34" charset="0"/>
                <a:cs typeface="Arial" panose="020B0604020202020204" pitchFamily="34" charset="0"/>
              </a:rPr>
              <a:t> trace de XML car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consommateur</a:t>
            </a:r>
            <a:r>
              <a:rPr altLang="fr-FR" sz="2000" dirty="0">
                <a:latin typeface="Arial" panose="020B0604020202020204" pitchFamily="34" charset="0"/>
                <a:cs typeface="Arial" panose="020B0604020202020204" pitchFamily="34" charset="0"/>
              </a:rPr>
              <a:t> ne </a:t>
            </a:r>
            <a:r>
              <a:rPr altLang="fr-FR" sz="2000" dirty="0" err="1">
                <a:latin typeface="Arial" panose="020B0604020202020204" pitchFamily="34" charset="0"/>
                <a:cs typeface="Arial" panose="020B0604020202020204" pitchFamily="34" charset="0"/>
              </a:rPr>
              <a:t>manipulait</a:t>
            </a:r>
            <a:r>
              <a:rPr altLang="fr-FR" sz="2000" dirty="0">
                <a:latin typeface="Arial" panose="020B0604020202020204" pitchFamily="34" charset="0"/>
                <a:cs typeface="Arial" panose="020B0604020202020204" pitchFamily="34" charset="0"/>
              </a:rPr>
              <a:t> que des interfaces et des </a:t>
            </a:r>
            <a:r>
              <a:rPr altLang="fr-FR" sz="2000" dirty="0" err="1">
                <a:latin typeface="Arial" panose="020B0604020202020204" pitchFamily="34" charset="0"/>
                <a:cs typeface="Arial" panose="020B0604020202020204" pitchFamily="34" charset="0"/>
              </a:rPr>
              <a:t>objets</a:t>
            </a:r>
            <a:r>
              <a:rPr altLang="fr-FR" sz="2000" dirty="0">
                <a:latin typeface="Arial" panose="020B0604020202020204" pitchFamily="34" charset="0"/>
                <a:cs typeface="Arial" panose="020B0604020202020204" pitchFamily="34" charset="0"/>
              </a:rPr>
              <a:t> Java </a:t>
            </a:r>
            <a:r>
              <a:rPr altLang="fr-FR" sz="2000" dirty="0" err="1">
                <a:latin typeface="Arial" panose="020B0604020202020204" pitchFamily="34" charset="0"/>
                <a:cs typeface="Arial" panose="020B0604020202020204" pitchFamily="34" charset="0"/>
              </a:rPr>
              <a:t>distants</a:t>
            </a:r>
            <a:r>
              <a:rPr altLang="fr-FR" sz="2000" dirty="0">
                <a:latin typeface="Arial" panose="020B0604020202020204" pitchFamily="34" charset="0"/>
                <a:cs typeface="Arial" panose="020B0604020202020204" pitchFamily="34" charset="0"/>
              </a:rPr>
              <a:t> qui, à </a:t>
            </a:r>
            <a:r>
              <a:rPr altLang="fr-FR" sz="2000" dirty="0" err="1">
                <a:latin typeface="Arial" panose="020B0604020202020204" pitchFamily="34" charset="0"/>
                <a:cs typeface="Arial" panose="020B0604020202020204" pitchFamily="34" charset="0"/>
              </a:rPr>
              <a:t>leur</a:t>
            </a:r>
            <a:r>
              <a:rPr altLang="fr-FR" sz="2000" dirty="0">
                <a:latin typeface="Arial" panose="020B0604020202020204" pitchFamily="34" charset="0"/>
                <a:cs typeface="Arial" panose="020B0604020202020204" pitchFamily="34" charset="0"/>
              </a:rPr>
              <a:t> tour, </a:t>
            </a:r>
            <a:r>
              <a:rPr altLang="fr-FR" sz="2000" dirty="0" err="1">
                <a:latin typeface="Arial" panose="020B0604020202020204" pitchFamily="34" charset="0"/>
                <a:cs typeface="Arial" panose="020B0604020202020204" pitchFamily="34" charset="0"/>
              </a:rPr>
              <a:t>gèrent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toute</a:t>
            </a:r>
            <a:r>
              <a:rPr altLang="fr-FR" sz="2000" dirty="0">
                <a:latin typeface="Arial" panose="020B0604020202020204" pitchFamily="34" charset="0"/>
                <a:cs typeface="Arial" panose="020B0604020202020204" pitchFamily="34" charset="0"/>
              </a:rPr>
              <a:t> le package XML </a:t>
            </a:r>
            <a:r>
              <a:rPr altLang="fr-FR" sz="2000" dirty="0" err="1">
                <a:latin typeface="Arial" panose="020B0604020202020204" pitchFamily="34" charset="0"/>
                <a:cs typeface="Arial" panose="020B0604020202020204" pitchFamily="34" charset="0"/>
              </a:rPr>
              <a:t>nécessaire</a:t>
            </a:r>
            <a:r>
              <a:rPr altLang="fr-FR" sz="2000" dirty="0">
                <a:latin typeface="Arial" panose="020B0604020202020204" pitchFamily="34" charset="0"/>
                <a:cs typeface="Arial" panose="020B0604020202020204" pitchFamily="34" charset="0"/>
              </a:rPr>
              <a:t> et les </a:t>
            </a:r>
            <a:r>
              <a:rPr altLang="fr-FR" sz="2000" dirty="0" err="1">
                <a:latin typeface="Arial" panose="020B0604020202020204" pitchFamily="34" charset="0"/>
                <a:cs typeface="Arial" panose="020B0604020202020204" pitchFamily="34" charset="0"/>
              </a:rPr>
              <a:t>connexions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réseau</a:t>
            </a:r>
            <a:r>
              <a:rPr altLang="fr-FR" sz="2000" dirty="0">
                <a:latin typeface="Arial" panose="020B0604020202020204" pitchFamily="34" charset="0"/>
                <a:cs typeface="Arial" panose="020B0604020202020204" pitchFamily="34" charset="0"/>
              </a:rPr>
              <a:t>.</a:t>
            </a:r>
          </a:p>
          <a:p>
            <a:pPr>
              <a:lnSpc>
                <a:spcPct val="80000"/>
              </a:lnSpc>
              <a:spcBef>
                <a:spcPts val="60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Nous </a:t>
            </a:r>
            <a:r>
              <a:rPr altLang="fr-FR" sz="2000" dirty="0" err="1">
                <a:latin typeface="Arial" panose="020B0604020202020204" pitchFamily="34" charset="0"/>
                <a:cs typeface="Arial" panose="020B0604020202020204" pitchFamily="34" charset="0"/>
              </a:rPr>
              <a:t>manipulons</a:t>
            </a:r>
            <a:r>
              <a:rPr altLang="fr-FR" sz="2000" dirty="0">
                <a:latin typeface="Arial" panose="020B0604020202020204" pitchFamily="34" charset="0"/>
                <a:cs typeface="Arial" panose="020B0604020202020204" pitchFamily="34" charset="0"/>
              </a:rPr>
              <a:t> des classes Java à un </a:t>
            </a:r>
            <a:r>
              <a:rPr altLang="fr-FR" sz="2000" dirty="0" err="1">
                <a:latin typeface="Arial" panose="020B0604020202020204" pitchFamily="34" charset="0"/>
                <a:cs typeface="Arial" panose="020B0604020202020204" pitchFamily="34" charset="0"/>
              </a:rPr>
              <a:t>endroit</a:t>
            </a:r>
            <a:r>
              <a:rPr altLang="fr-FR" sz="2000" dirty="0">
                <a:latin typeface="Arial" panose="020B0604020202020204" pitchFamily="34" charset="0"/>
                <a:cs typeface="Arial" panose="020B0604020202020204" pitchFamily="34" charset="0"/>
              </a:rPr>
              <a:t> de la </a:t>
            </a:r>
            <a:r>
              <a:rPr altLang="fr-FR" sz="2000" dirty="0" err="1">
                <a:latin typeface="Arial" panose="020B0604020202020204" pitchFamily="34" charset="0"/>
                <a:cs typeface="Arial" panose="020B0604020202020204" pitchFamily="34" charset="0"/>
              </a:rPr>
              <a:t>chaîne</a:t>
            </a:r>
            <a:r>
              <a:rPr altLang="fr-FR" sz="2000" dirty="0">
                <a:latin typeface="Arial" panose="020B0604020202020204" pitchFamily="34" charset="0"/>
                <a:cs typeface="Arial" panose="020B0604020202020204" pitchFamily="34" charset="0"/>
              </a:rPr>
              <a:t> et des documents XML à un </a:t>
            </a:r>
            <a:r>
              <a:rPr altLang="fr-FR" sz="2000" dirty="0" err="1">
                <a:latin typeface="Arial" panose="020B0604020202020204" pitchFamily="34" charset="0"/>
                <a:cs typeface="Arial" panose="020B0604020202020204" pitchFamily="34" charset="0"/>
              </a:rPr>
              <a:t>autre</a:t>
            </a:r>
            <a:r>
              <a:rPr altLang="fr-FR" sz="2000" dirty="0">
                <a:latin typeface="Arial" panose="020B0604020202020204" pitchFamily="34" charset="0"/>
                <a:cs typeface="Arial" panose="020B0604020202020204" pitchFamily="34" charset="0"/>
              </a:rPr>
              <a:t> - le </a:t>
            </a:r>
            <a:r>
              <a:rPr altLang="fr-FR" sz="2000" dirty="0" err="1">
                <a:latin typeface="Arial" panose="020B0604020202020204" pitchFamily="34" charset="0"/>
                <a:cs typeface="Arial" panose="020B0604020202020204" pitchFamily="34" charset="0"/>
              </a:rPr>
              <a:t>rôle</a:t>
            </a:r>
            <a:r>
              <a:rPr altLang="fr-FR" sz="2000" dirty="0">
                <a:latin typeface="Arial" panose="020B0604020202020204" pitchFamily="34" charset="0"/>
                <a:cs typeface="Arial" panose="020B0604020202020204" pitchFamily="34" charset="0"/>
              </a:rPr>
              <a:t> de JAXB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faciliter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c</a:t>
            </a:r>
            <a:r>
              <a:rPr altLang="fr-FR" sz="2000" dirty="0" err="1">
                <a:latin typeface="Arial" panose="020B0604020202020204" pitchFamily="34" charset="0"/>
                <a:cs typeface="Arial" panose="020B0604020202020204" pitchFamily="34" charset="0"/>
              </a:rPr>
              <a:t>orrespondance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bidirectionnelle</a:t>
            </a:r>
            <a:r>
              <a:rPr altLang="fr-FR" sz="2000" dirty="0">
                <a:latin typeface="Arial" panose="020B0604020202020204" pitchFamily="34" charset="0"/>
                <a:cs typeface="Arial" panose="020B0604020202020204" pitchFamily="34" charset="0"/>
              </a:rPr>
              <a:t>.</a:t>
            </a:r>
          </a:p>
          <a:p>
            <a:pPr>
              <a:lnSpc>
                <a:spcPct val="100000"/>
              </a:lnSpc>
              <a:buFont typeface="Wingdings" panose="05000000000000000000" pitchFamily="2" charset="2"/>
              <a:buNone/>
            </a:pPr>
            <a:endParaRPr alt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3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1"/>
          <p:cNvSpPr>
            <a:spLocks noGrp="1"/>
          </p:cNvSpPr>
          <p:nvPr>
            <p:ph type="title"/>
          </p:nvPr>
        </p:nvSpPr>
        <p:spPr/>
        <p:txBody>
          <a:bodyPr/>
          <a:lstStyle/>
          <a:p>
            <a:r>
              <a:rPr altLang="fr-FR"/>
              <a:t>Les fournisseurs de Services Web</a:t>
            </a:r>
          </a:p>
        </p:txBody>
      </p:sp>
      <p:sp>
        <p:nvSpPr>
          <p:cNvPr id="3" name="Espace réservé du contenu 2"/>
          <p:cNvSpPr>
            <a:spLocks noGrp="1"/>
          </p:cNvSpPr>
          <p:nvPr>
            <p:ph sz="half" idx="1"/>
          </p:nvPr>
        </p:nvSpPr>
        <p:spPr/>
        <p:txBody>
          <a:bodyPr>
            <a:normAutofit fontScale="85000" lnSpcReduction="20000"/>
          </a:bodyPr>
          <a:lstStyle/>
          <a:p>
            <a:pPr>
              <a:defRPr/>
            </a:pPr>
            <a:r>
              <a:rPr dirty="0"/>
              <a:t>Deux types de fournisseurs sont à distinguer</a:t>
            </a:r>
          </a:p>
          <a:p>
            <a:pPr lvl="1">
              <a:defRPr/>
            </a:pPr>
            <a:r>
              <a:rPr dirty="0"/>
              <a:t>Fournisseurs de Services Web « Orientés Web » (public)</a:t>
            </a:r>
          </a:p>
          <a:p>
            <a:pPr lvl="1">
              <a:defRPr/>
            </a:pPr>
            <a:r>
              <a:rPr dirty="0"/>
              <a:t>Fournisseurs de Services Web « Entreprise » (privé)</a:t>
            </a:r>
          </a:p>
          <a:p>
            <a:pPr>
              <a:defRPr/>
            </a:pPr>
            <a:r>
              <a:rPr dirty="0"/>
              <a:t>Les grands noms du Web sont présents et leurs services sont accessibles</a:t>
            </a:r>
          </a:p>
          <a:p>
            <a:pPr lvl="1">
              <a:defRPr/>
            </a:pPr>
            <a:r>
              <a:rPr lang="en-US" dirty="0"/>
              <a:t>Amazon, eBay, Delicious, Facebook, Flickr, Google, Twitter, </a:t>
            </a:r>
            <a:r>
              <a:rPr dirty="0" err="1"/>
              <a:t>WheatherBug</a:t>
            </a:r>
            <a:r>
              <a:rPr dirty="0"/>
              <a:t>, Yahoo, </a:t>
            </a:r>
            <a:r>
              <a:rPr dirty="0" err="1"/>
              <a:t>Zillow</a:t>
            </a:r>
            <a:r>
              <a:rPr dirty="0"/>
              <a:t>, </a:t>
            </a:r>
            <a:r>
              <a:rPr dirty="0" err="1"/>
              <a:t>Zvents</a:t>
            </a: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marL="457200" lvl="1" indent="0">
              <a:buFont typeface="Arial" panose="020B0604020202020204" pitchFamily="34" charset="0"/>
              <a:buNone/>
              <a:defRPr/>
            </a:pPr>
            <a:endParaRPr dirty="0"/>
          </a:p>
          <a:p>
            <a:pPr>
              <a:defRPr/>
            </a:pPr>
            <a:r>
              <a:rPr dirty="0"/>
              <a:t>Oui mais …</a:t>
            </a:r>
          </a:p>
          <a:p>
            <a:pPr lvl="1">
              <a:defRPr/>
            </a:pPr>
            <a:r>
              <a:rPr dirty="0"/>
              <a:t>Pratiquement tous les fournisseurs de Services Web exploitent l’architecture REST (besoins de performance)</a:t>
            </a:r>
          </a:p>
          <a:p>
            <a:pPr lvl="1">
              <a:defRPr/>
            </a:pPr>
            <a:r>
              <a:rPr dirty="0"/>
              <a:t>Certains (comme Google) ont arrêtés les Services Web étendus</a:t>
            </a:r>
          </a:p>
          <a:p>
            <a:pPr lvl="1">
              <a:defRPr/>
            </a:pPr>
            <a:r>
              <a:rPr dirty="0"/>
              <a:t>eBay propose encore des Services Web étendus</a:t>
            </a:r>
          </a:p>
        </p:txBody>
      </p:sp>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2" y="3861048"/>
            <a:ext cx="8161337"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37892" name="Rectangle 3"/>
          <p:cNvSpPr>
            <a:spLocks noGrp="1" noChangeArrowheads="1"/>
          </p:cNvSpPr>
          <p:nvPr>
            <p:ph sz="half" idx="1"/>
          </p:nvPr>
        </p:nvSpPr>
        <p:spPr>
          <a:xfrm>
            <a:off x="377472" y="2023616"/>
            <a:ext cx="8389056" cy="3997672"/>
          </a:xfrm>
        </p:spPr>
        <p:txBody>
          <a:bodyPr/>
          <a:lstStyle/>
          <a:p>
            <a:pPr>
              <a:lnSpc>
                <a:spcPct val="100000"/>
              </a:lnSpc>
            </a:pPr>
            <a:r>
              <a:rPr altLang="fr-FR" sz="2000" dirty="0">
                <a:latin typeface="Arial" panose="020B0604020202020204" pitchFamily="34" charset="0"/>
                <a:cs typeface="Arial" panose="020B0604020202020204" pitchFamily="34" charset="0"/>
              </a:rPr>
              <a:t>JAXB </a:t>
            </a:r>
            <a:r>
              <a:rPr altLang="fr-FR" sz="2000" dirty="0" err="1">
                <a:latin typeface="Arial" panose="020B0604020202020204" pitchFamily="34" charset="0"/>
                <a:cs typeface="Arial" panose="020B0604020202020204" pitchFamily="34" charset="0"/>
              </a:rPr>
              <a:t>définit</a:t>
            </a:r>
            <a:r>
              <a:rPr altLang="fr-FR" sz="2000" dirty="0">
                <a:latin typeface="Arial" panose="020B0604020202020204" pitchFamily="34" charset="0"/>
                <a:cs typeface="Arial" panose="020B0604020202020204" pitchFamily="34" charset="0"/>
              </a:rPr>
              <a:t> un standard </a:t>
            </a:r>
            <a:r>
              <a:rPr altLang="fr-FR" sz="2000" dirty="0" err="1">
                <a:latin typeface="Arial" panose="020B0604020202020204" pitchFamily="34" charset="0"/>
                <a:cs typeface="Arial" panose="020B0604020202020204" pitchFamily="34" charset="0"/>
              </a:rPr>
              <a:t>permettant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lier</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représentations</a:t>
            </a:r>
            <a:r>
              <a:rPr altLang="fr-FR" sz="2000" dirty="0">
                <a:latin typeface="Arial" panose="020B0604020202020204" pitchFamily="34" charset="0"/>
                <a:cs typeface="Arial" panose="020B0604020202020204" pitchFamily="34" charset="0"/>
              </a:rPr>
              <a:t> Java à XML et </a:t>
            </a:r>
            <a:r>
              <a:rPr altLang="fr-FR" sz="2000" dirty="0" err="1">
                <a:latin typeface="Arial" panose="020B0604020202020204" pitchFamily="34" charset="0"/>
                <a:cs typeface="Arial" panose="020B0604020202020204" pitchFamily="34" charset="0"/>
              </a:rPr>
              <a:t>réciproquement</a:t>
            </a:r>
            <a:r>
              <a:rPr altLang="fr-FR" sz="2000" dirty="0">
                <a:latin typeface="Arial" panose="020B0604020202020204" pitchFamily="34" charset="0"/>
                <a:cs typeface="Arial" panose="020B0604020202020204" pitchFamily="34" charset="0"/>
              </a:rPr>
              <a:t>.</a:t>
            </a:r>
          </a:p>
          <a:p>
            <a:pPr>
              <a:lnSpc>
                <a:spcPct val="100000"/>
              </a:lnSpc>
              <a:spcBef>
                <a:spcPts val="60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Il </a:t>
            </a:r>
            <a:r>
              <a:rPr altLang="fr-FR" sz="2000" dirty="0" err="1">
                <a:latin typeface="Arial" panose="020B0604020202020204" pitchFamily="34" charset="0"/>
                <a:cs typeface="Arial" panose="020B0604020202020204" pitchFamily="34" charset="0"/>
              </a:rPr>
              <a:t>gère</a:t>
            </a:r>
            <a:r>
              <a:rPr altLang="fr-FR" sz="2000" dirty="0">
                <a:latin typeface="Arial" panose="020B0604020202020204" pitchFamily="34" charset="0"/>
                <a:cs typeface="Arial" panose="020B0604020202020204" pitchFamily="34" charset="0"/>
              </a:rPr>
              <a:t> les documents XML et les </a:t>
            </a:r>
            <a:r>
              <a:rPr altLang="fr-FR" sz="2000" dirty="0" err="1">
                <a:latin typeface="Arial" panose="020B0604020202020204" pitchFamily="34" charset="0"/>
                <a:cs typeface="Arial" panose="020B0604020202020204" pitchFamily="34" charset="0"/>
              </a:rPr>
              <a:t>définitions</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schémas</a:t>
            </a:r>
            <a:r>
              <a:rPr altLang="fr-FR" sz="2000" dirty="0">
                <a:latin typeface="Arial" panose="020B0604020202020204" pitchFamily="34" charset="0"/>
                <a:cs typeface="Arial" panose="020B0604020202020204" pitchFamily="34" charset="0"/>
              </a:rPr>
              <a:t> XML (XSD)</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de </a:t>
            </a:r>
            <a:r>
              <a:rPr altLang="fr-FR" sz="2000" dirty="0" err="1">
                <a:latin typeface="Arial" panose="020B0604020202020204" pitchFamily="34" charset="0"/>
                <a:cs typeface="Arial" panose="020B0604020202020204" pitchFamily="34" charset="0"/>
              </a:rPr>
              <a:t>façon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transparente</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orientée</a:t>
            </a:r>
            <a:r>
              <a:rPr altLang="fr-FR" sz="2000" dirty="0">
                <a:latin typeface="Arial" panose="020B0604020202020204" pitchFamily="34" charset="0"/>
                <a:cs typeface="Arial" panose="020B0604020202020204" pitchFamily="34" charset="0"/>
              </a:rPr>
              <a:t> objet qui masque la </a:t>
            </a:r>
            <a:r>
              <a:rPr altLang="fr-FR" sz="2000" dirty="0" err="1">
                <a:latin typeface="Arial" panose="020B0604020202020204" pitchFamily="34" charset="0"/>
                <a:cs typeface="Arial" panose="020B0604020202020204" pitchFamily="34" charset="0"/>
              </a:rPr>
              <a:t>complexité</a:t>
            </a:r>
            <a:r>
              <a:rPr altLang="fr-FR" sz="2000" dirty="0">
                <a:latin typeface="Arial" panose="020B0604020202020204" pitchFamily="34" charset="0"/>
                <a:cs typeface="Arial" panose="020B0604020202020204" pitchFamily="34" charset="0"/>
              </a:rPr>
              <a:t> du </a:t>
            </a:r>
            <a:r>
              <a:rPr altLang="fr-FR" sz="2000" dirty="0" err="1">
                <a:latin typeface="Arial" panose="020B0604020202020204" pitchFamily="34" charset="0"/>
                <a:cs typeface="Arial" panose="020B0604020202020204" pitchFamily="34" charset="0"/>
              </a:rPr>
              <a:t>langage</a:t>
            </a:r>
            <a:r>
              <a:rPr altLang="fr-FR" sz="2000" dirty="0">
                <a:latin typeface="Arial" panose="020B0604020202020204" pitchFamily="34" charset="0"/>
                <a:cs typeface="Arial" panose="020B0604020202020204" pitchFamily="34" charset="0"/>
              </a:rPr>
              <a:t> XSD.</a:t>
            </a:r>
          </a:p>
          <a:p>
            <a:pPr>
              <a:lnSpc>
                <a:spcPct val="100000"/>
              </a:lnSpc>
              <a:spcBef>
                <a:spcPts val="60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Grâce à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simple annotation et à un </a:t>
            </a:r>
            <a:r>
              <a:rPr altLang="fr-FR" sz="2000" dirty="0" err="1">
                <a:latin typeface="Arial" panose="020B0604020202020204" pitchFamily="34" charset="0"/>
                <a:cs typeface="Arial" panose="020B0604020202020204" pitchFamily="34" charset="0"/>
              </a:rPr>
              <a:t>mécanisme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sérialisation</a:t>
            </a:r>
            <a:r>
              <a:rPr altLang="fr-FR" sz="2000" dirty="0">
                <a:latin typeface="Arial" panose="020B0604020202020204" pitchFamily="34" charset="0"/>
                <a:cs typeface="Arial" panose="020B0604020202020204" pitchFamily="34" charset="0"/>
              </a:rPr>
              <a:t>, JAXB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capable de </a:t>
            </a:r>
            <a:r>
              <a:rPr altLang="fr-FR" sz="2000" dirty="0" err="1">
                <a:latin typeface="Arial" panose="020B0604020202020204" pitchFamily="34" charset="0"/>
                <a:cs typeface="Arial" panose="020B0604020202020204" pitchFamily="34" charset="0"/>
              </a:rPr>
              <a:t>créer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représentation</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d'une</a:t>
            </a:r>
            <a:r>
              <a:rPr altLang="fr-FR" sz="2000" dirty="0">
                <a:latin typeface="Arial" panose="020B0604020202020204" pitchFamily="34" charset="0"/>
                <a:cs typeface="Arial" panose="020B0604020202020204" pitchFamily="34" charset="0"/>
              </a:rPr>
              <a:t> instance de </a:t>
            </a:r>
            <a:r>
              <a:rPr altLang="fr-FR" sz="2000" dirty="0" err="1">
                <a:latin typeface="Arial" panose="020B0604020202020204" pitchFamily="34" charset="0"/>
                <a:cs typeface="Arial" panose="020B0604020202020204" pitchFamily="34" charset="0"/>
              </a:rPr>
              <a:t>Personne</a:t>
            </a:r>
            <a:r>
              <a:rPr altLang="fr-FR"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641302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rtlCol="0">
            <a:normAutofit/>
          </a:bodyPr>
          <a:lstStyle/>
          <a:p>
            <a:pPr fontAlgn="auto">
              <a:spcAft>
                <a:spcPts val="0"/>
              </a:spcAft>
              <a:defRPr/>
            </a:pPr>
            <a:r>
              <a:rPr altLang="fr-FR" dirty="0">
                <a:latin typeface="Arial" panose="020B0604020202020204" pitchFamily="34" charset="0"/>
                <a:cs typeface="Arial" panose="020B0604020202020204" pitchFamily="34" charset="0"/>
              </a:rPr>
              <a:t>Appel d'un service Web</a:t>
            </a:r>
          </a:p>
        </p:txBody>
      </p:sp>
      <p:sp>
        <p:nvSpPr>
          <p:cNvPr id="38916" name="Rectangle 3"/>
          <p:cNvSpPr>
            <a:spLocks noGrp="1" noChangeArrowheads="1"/>
          </p:cNvSpPr>
          <p:nvPr>
            <p:ph sz="half" idx="1"/>
          </p:nvPr>
        </p:nvSpPr>
        <p:spPr>
          <a:xfrm>
            <a:off x="377472" y="2023616"/>
            <a:ext cx="8389056" cy="4500000"/>
          </a:xfrm>
        </p:spPr>
        <p:txBody>
          <a:bodyPr/>
          <a:lstStyle/>
          <a:p>
            <a:r>
              <a:rPr altLang="fr-FR" sz="1800" dirty="0">
                <a:latin typeface="Arial" panose="020B0604020202020204" pitchFamily="34" charset="0"/>
                <a:cs typeface="Arial" panose="020B0604020202020204" pitchFamily="34" charset="0"/>
              </a:rPr>
              <a:t>Document XML </a:t>
            </a:r>
            <a:r>
              <a:rPr altLang="fr-FR" sz="1800" dirty="0" err="1">
                <a:latin typeface="Arial" panose="020B0604020202020204" pitchFamily="34" charset="0"/>
                <a:cs typeface="Arial" panose="020B0604020202020204" pitchFamily="34" charset="0"/>
              </a:rPr>
              <a:t>représentant</a:t>
            </a:r>
            <a:r>
              <a:rPr altLang="fr-FR" sz="1800" dirty="0">
                <a:latin typeface="Arial" panose="020B0604020202020204" pitchFamily="34" charset="0"/>
                <a:cs typeface="Arial" panose="020B0604020202020204" pitchFamily="34" charset="0"/>
              </a:rPr>
              <a:t> les </a:t>
            </a:r>
            <a:r>
              <a:rPr altLang="fr-FR" sz="1800" dirty="0" err="1">
                <a:latin typeface="Arial" panose="020B0604020202020204" pitchFamily="34" charset="0"/>
                <a:cs typeface="Arial" panose="020B0604020202020204" pitchFamily="34" charset="0"/>
              </a:rPr>
              <a:t>données</a:t>
            </a:r>
            <a:r>
              <a:rPr altLang="fr-FR" sz="1800" dirty="0">
                <a:latin typeface="Arial" panose="020B0604020202020204" pitchFamily="34" charset="0"/>
                <a:cs typeface="Arial" panose="020B0604020202020204" pitchFamily="34" charset="0"/>
              </a:rPr>
              <a:t> d'un personnel de </a:t>
            </a:r>
            <a:r>
              <a:rPr altLang="fr-FR" sz="1800" dirty="0" err="1">
                <a:latin typeface="Arial" panose="020B0604020202020204" pitchFamily="34" charset="0"/>
                <a:cs typeface="Arial" panose="020B0604020202020204" pitchFamily="34" charset="0"/>
              </a:rPr>
              <a:t>l'entreprise</a:t>
            </a:r>
            <a:endParaRPr altLang="fr-FR" sz="1800" dirty="0">
              <a:latin typeface="Arial" panose="020B0604020202020204" pitchFamily="34" charset="0"/>
              <a:cs typeface="Arial" panose="020B0604020202020204" pitchFamily="34" charset="0"/>
            </a:endParaRPr>
          </a:p>
          <a:p>
            <a:pPr>
              <a:spcBef>
                <a:spcPts val="600"/>
              </a:spcBef>
              <a:spcAft>
                <a:spcPts val="0"/>
              </a:spcAft>
            </a:pPr>
            <a:endParaRPr altLang="fr-FR" sz="1800" b="1" i="1" dirty="0"/>
          </a:p>
          <a:p>
            <a:r>
              <a:rPr altLang="fr-FR" sz="1800" i="1" dirty="0">
                <a:latin typeface="Times New Roman" panose="02020603050405020304" pitchFamily="18" charset="0"/>
                <a:cs typeface="Times New Roman" panose="02020603050405020304" pitchFamily="18" charset="0"/>
              </a:rPr>
              <a:t>&lt;?xml version="1.0" encoding="UTF-8" standalone="yes"?&gt; &lt;</a:t>
            </a:r>
            <a:r>
              <a:rPr altLang="fr-FR" sz="1800" i="1" dirty="0" err="1">
                <a:latin typeface="Times New Roman" panose="02020603050405020304" pitchFamily="18" charset="0"/>
                <a:cs typeface="Times New Roman" panose="02020603050405020304" pitchFamily="18" charset="0"/>
              </a:rPr>
              <a:t>personne</a:t>
            </a:r>
            <a:r>
              <a:rPr altLang="fr-FR" sz="1800" i="1" dirty="0">
                <a:latin typeface="Times New Roman" panose="02020603050405020304" pitchFamily="18" charset="0"/>
                <a:cs typeface="Times New Roman" panose="02020603050405020304" pitchFamily="18" charset="0"/>
              </a:rPr>
              <a:t>&gt; </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&lt;id&gt;51&lt;/id&gt; </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&lt;nom&gt;REMY&lt;/nom&gt;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a:t>
            </a:r>
            <a:r>
              <a:rPr altLang="fr-FR" sz="1800" i="1" dirty="0" err="1">
                <a:latin typeface="Times New Roman" panose="02020603050405020304" pitchFamily="18" charset="0"/>
                <a:cs typeface="Times New Roman" panose="02020603050405020304" pitchFamily="18" charset="0"/>
              </a:rPr>
              <a:t>prenom</a:t>
            </a:r>
            <a:r>
              <a:rPr altLang="fr-FR" sz="1800" i="1" dirty="0">
                <a:latin typeface="Times New Roman" panose="02020603050405020304" pitchFamily="18" charset="0"/>
                <a:cs typeface="Times New Roman" panose="02020603050405020304" pitchFamily="18" charset="0"/>
              </a:rPr>
              <a:t>&gt;Emmanuel&lt;/</a:t>
            </a:r>
            <a:r>
              <a:rPr altLang="fr-FR" sz="1800" i="1" dirty="0" err="1">
                <a:latin typeface="Times New Roman" panose="02020603050405020304" pitchFamily="18" charset="0"/>
                <a:cs typeface="Times New Roman" panose="02020603050405020304" pitchFamily="18" charset="0"/>
              </a:rPr>
              <a:t>prenom</a:t>
            </a:r>
            <a:r>
              <a:rPr altLang="fr-FR" sz="1800" i="1" dirty="0">
                <a:latin typeface="Times New Roman" panose="02020603050405020304" pitchFamily="18" charset="0"/>
                <a:cs typeface="Times New Roman" panose="02020603050405020304" pitchFamily="18" charset="0"/>
              </a:rPr>
              <a:t>&gt;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&lt;age&gt;71&lt;/age&gt;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&lt;telephones&gt;05-78-96-45-45&lt;/telephones&gt;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&lt;telephones&gt;06-45-87-85-21&lt;/telephones&gt;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&lt;telephones&gt;04-89-77-11-42&lt;/telephones&gt;</a:t>
            </a:r>
          </a:p>
          <a:p>
            <a:pPr>
              <a:buFont typeface="Wingdings" panose="05000000000000000000" pitchFamily="2" charset="2"/>
              <a:buNone/>
            </a:pPr>
            <a:r>
              <a:rPr altLang="fr-FR" sz="1800" i="1" dirty="0">
                <a:latin typeface="Times New Roman" panose="02020603050405020304" pitchFamily="18" charset="0"/>
                <a:cs typeface="Times New Roman" panose="02020603050405020304" pitchFamily="18" charset="0"/>
              </a:rPr>
              <a:t>     &lt;/</a:t>
            </a:r>
            <a:r>
              <a:rPr altLang="fr-FR" sz="1800" i="1" dirty="0" err="1">
                <a:latin typeface="Times New Roman" panose="02020603050405020304" pitchFamily="18" charset="0"/>
                <a:cs typeface="Times New Roman" panose="02020603050405020304" pitchFamily="18" charset="0"/>
              </a:rPr>
              <a:t>personne</a:t>
            </a:r>
            <a:r>
              <a:rPr altLang="fr-FR" sz="1800" i="1" dirty="0">
                <a:latin typeface="Times New Roman" panose="02020603050405020304" pitchFamily="18" charset="0"/>
                <a:cs typeface="Times New Roman" panose="02020603050405020304" pitchFamily="18" charset="0"/>
              </a:rPr>
              <a:t>&gt;</a:t>
            </a:r>
            <a:r>
              <a:rPr altLang="fr-FR" sz="1800" dirty="0">
                <a:latin typeface="Times New Roman" panose="02020603050405020304" pitchFamily="18" charset="0"/>
                <a:cs typeface="Times New Roman" panose="02020603050405020304" pitchFamily="18" charset="0"/>
              </a:rPr>
              <a:t> </a:t>
            </a:r>
          </a:p>
          <a:p>
            <a:endParaRPr altLang="fr-FR" sz="1800" dirty="0">
              <a:latin typeface="Times New Roman" panose="02020603050405020304" pitchFamily="18" charset="0"/>
              <a:cs typeface="Times New Roman" panose="02020603050405020304" pitchFamily="18" charset="0"/>
            </a:endParaRPr>
          </a:p>
          <a:p>
            <a:endParaRPr altLang="fr-F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9993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rtlCol="0">
            <a:normAutofit/>
          </a:bodyPr>
          <a:lstStyle/>
          <a:p>
            <a:pPr fontAlgn="auto">
              <a:spcAft>
                <a:spcPts val="0"/>
              </a:spcAft>
              <a:defRPr/>
            </a:pPr>
            <a:r>
              <a:rPr altLang="fr-FR" dirty="0">
                <a:latin typeface="Arial" panose="020B0604020202020204" pitchFamily="34" charset="0"/>
                <a:cs typeface="Arial" panose="020B0604020202020204" pitchFamily="34" charset="0"/>
              </a:rPr>
              <a:t>Appel d'un service Web</a:t>
            </a:r>
          </a:p>
        </p:txBody>
      </p:sp>
      <p:sp>
        <p:nvSpPr>
          <p:cNvPr id="39940" name="Rectangle 3"/>
          <p:cNvSpPr>
            <a:spLocks noGrp="1" noChangeArrowheads="1"/>
          </p:cNvSpPr>
          <p:nvPr>
            <p:ph sz="half" idx="1"/>
          </p:nvPr>
        </p:nvSpPr>
        <p:spPr>
          <a:xfrm>
            <a:off x="377472" y="2023616"/>
            <a:ext cx="8389056" cy="3277592"/>
          </a:xfrm>
        </p:spPr>
        <p:txBody>
          <a:bodyPr/>
          <a:lstStyle/>
          <a:p>
            <a:pPr>
              <a:lnSpc>
                <a:spcPct val="100000"/>
              </a:lnSpc>
            </a:pPr>
            <a:r>
              <a:rPr altLang="fr-FR" sz="2000" dirty="0">
                <a:latin typeface="Arial" panose="020B0604020202020204" pitchFamily="34" charset="0"/>
                <a:cs typeface="Arial" panose="020B0604020202020204" pitchFamily="34" charset="0"/>
              </a:rPr>
              <a:t>La </a:t>
            </a:r>
            <a:r>
              <a:rPr altLang="fr-FR" sz="2000" dirty="0" err="1">
                <a:latin typeface="Arial" panose="020B0604020202020204" pitchFamily="34" charset="0"/>
                <a:cs typeface="Arial" panose="020B0604020202020204" pitchFamily="34" charset="0"/>
              </a:rPr>
              <a:t>sérialisation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ici</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consiste</a:t>
            </a:r>
            <a:r>
              <a:rPr altLang="fr-FR" sz="2000" dirty="0">
                <a:latin typeface="Arial" panose="020B0604020202020204" pitchFamily="34" charset="0"/>
                <a:cs typeface="Arial" panose="020B0604020202020204" pitchFamily="34" charset="0"/>
              </a:rPr>
              <a:t> à transformer un objet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XML, </a:t>
            </a:r>
            <a:r>
              <a:rPr altLang="fr-FR" sz="2000" dirty="0" err="1">
                <a:latin typeface="Arial" panose="020B0604020202020204" pitchFamily="34" charset="0"/>
                <a:cs typeface="Arial" panose="020B0604020202020204" pitchFamily="34" charset="0"/>
              </a:rPr>
              <a:t>mais</a:t>
            </a:r>
            <a:r>
              <a:rPr altLang="fr-FR" sz="2000" dirty="0">
                <a:latin typeface="Arial" panose="020B0604020202020204" pitchFamily="34" charset="0"/>
                <a:cs typeface="Arial" panose="020B0604020202020204" pitchFamily="34" charset="0"/>
              </a:rPr>
              <a:t> JAXB </a:t>
            </a:r>
            <a:r>
              <a:rPr altLang="fr-FR" sz="2000" dirty="0" err="1">
                <a:latin typeface="Arial" panose="020B0604020202020204" pitchFamily="34" charset="0"/>
                <a:cs typeface="Arial" panose="020B0604020202020204" pitchFamily="34" charset="0"/>
              </a:rPr>
              <a:t>permet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également</a:t>
            </a:r>
            <a:r>
              <a:rPr altLang="fr-FR" sz="2000" dirty="0">
                <a:latin typeface="Arial" panose="020B0604020202020204" pitchFamily="34" charset="0"/>
                <a:cs typeface="Arial" panose="020B0604020202020204" pitchFamily="34" charset="0"/>
              </a:rPr>
              <a:t> de faire </a:t>
            </a:r>
            <a:r>
              <a:rPr altLang="fr-FR" sz="2000" dirty="0" err="1">
                <a:latin typeface="Arial" panose="020B0604020202020204" pitchFamily="34" charset="0"/>
                <a:cs typeface="Arial" panose="020B0604020202020204" pitchFamily="34" charset="0"/>
              </a:rPr>
              <a:t>l'inverse</a:t>
            </a:r>
            <a:r>
              <a:rPr altLang="fr-FR" sz="2000" dirty="0">
                <a:latin typeface="Arial" panose="020B0604020202020204" pitchFamily="34" charset="0"/>
                <a:cs typeface="Arial" panose="020B0604020202020204" pitchFamily="34" charset="0"/>
              </a:rPr>
              <a:t> : la </a:t>
            </a:r>
            <a:r>
              <a:rPr altLang="fr-FR" sz="2000" dirty="0" err="1">
                <a:latin typeface="Arial" panose="020B0604020202020204" pitchFamily="34" charset="0"/>
                <a:cs typeface="Arial" panose="020B0604020202020204" pitchFamily="34" charset="0"/>
              </a:rPr>
              <a:t>désérialisation</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prend</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document XML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entrée et </a:t>
            </a:r>
            <a:r>
              <a:rPr altLang="fr-FR" sz="2000" dirty="0" err="1">
                <a:latin typeface="Arial" panose="020B0604020202020204" pitchFamily="34" charset="0"/>
                <a:cs typeface="Arial" panose="020B0604020202020204" pitchFamily="34" charset="0"/>
              </a:rPr>
              <a:t>crée</a:t>
            </a:r>
            <a:r>
              <a:rPr altLang="fr-FR" sz="2000" dirty="0">
                <a:latin typeface="Arial" panose="020B0604020202020204" pitchFamily="34" charset="0"/>
                <a:cs typeface="Arial" panose="020B0604020202020204" pitchFamily="34" charset="0"/>
              </a:rPr>
              <a:t> un objet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à </a:t>
            </a:r>
            <a:r>
              <a:rPr altLang="fr-FR" sz="2000" dirty="0" err="1">
                <a:latin typeface="Arial" panose="020B0604020202020204" pitchFamily="34" charset="0"/>
                <a:cs typeface="Arial" panose="020B0604020202020204" pitchFamily="34" charset="0"/>
              </a:rPr>
              <a:t>partir</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valeurs</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document.</a:t>
            </a:r>
          </a:p>
          <a:p>
            <a:pPr>
              <a:lnSpc>
                <a:spcPct val="10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JAXB </a:t>
            </a:r>
            <a:r>
              <a:rPr altLang="fr-FR" sz="2000" dirty="0" err="1">
                <a:latin typeface="Arial" panose="020B0604020202020204" pitchFamily="34" charset="0"/>
                <a:cs typeface="Arial" panose="020B0604020202020204" pitchFamily="34" charset="0"/>
              </a:rPr>
              <a:t>peut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produire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automatiquement</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qui </a:t>
            </a:r>
            <a:r>
              <a:rPr altLang="fr-FR" sz="2000" dirty="0" err="1">
                <a:latin typeface="Arial" panose="020B0604020202020204" pitchFamily="34" charset="0"/>
                <a:cs typeface="Arial" panose="020B0604020202020204" pitchFamily="34" charset="0"/>
              </a:rPr>
              <a:t>valide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automatiquement</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la structure XML du personnel </a:t>
            </a:r>
            <a:r>
              <a:rPr altLang="fr-FR" sz="2000" dirty="0" err="1">
                <a:latin typeface="Arial" panose="020B0604020202020204" pitchFamily="34" charset="0"/>
                <a:cs typeface="Arial" panose="020B0604020202020204" pitchFamily="34" charset="0"/>
              </a:rPr>
              <a:t>afin</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garantir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qu'elle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correcte</a:t>
            </a:r>
            <a:r>
              <a:rPr altLang="fr-FR" sz="2000" dirty="0">
                <a:latin typeface="Arial" panose="020B0604020202020204" pitchFamily="34" charset="0"/>
                <a:cs typeface="Arial" panose="020B0604020202020204" pitchFamily="34" charset="0"/>
              </a:rPr>
              <a:t> et que les</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types des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conviennent</a:t>
            </a:r>
            <a:r>
              <a:rPr altLang="fr-F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975891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40964" name="Rectangle 3"/>
          <p:cNvSpPr>
            <a:spLocks noGrp="1" noChangeArrowheads="1"/>
          </p:cNvSpPr>
          <p:nvPr>
            <p:ph sz="half" idx="1"/>
          </p:nvPr>
        </p:nvSpPr>
        <p:spPr/>
        <p:txBody>
          <a:bodyPr/>
          <a:lstStyle/>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Schéma XML validant le document XML précédent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&lt;?xml version='1.0' encoding='UTF-8'?&gt;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 Published by JAX-WS RI at http://jax-ws.dev.java.net. RI's version is JAX-WS RI 2.2.1-hudson-28-. --&gt;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&lt;xs:schema xmlns:tns="http://session/"   xmlns:xs="http://www.w3.org/2001/XMLSchema" version="1.0"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targetNamespace="http://session/"&gt;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&lt;xs:element name="personne" type="tns:personne" /&gt;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&lt;xs:complexType name="personne"&gt;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&lt;xs:sequence&gt;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&lt;xs:element name="id" type="xs:long" /&gt;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&lt;xs:element name="nom" type="xs:string" minOccurs="0" /&gt;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&lt;xs:element name="prenom" type="xs:string" minOccurs="0" /&gt;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&lt;xs:element name="age" type="xs:int" /&gt;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&lt;xs:element name="telephones" type="xs:string" nillable="true"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minOccurs="0"  maxOccurs="unbounded" /&gt;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   &lt;/xs:sequence&gt; </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&lt;/xs:complexType&gt;</a:t>
            </a:r>
          </a:p>
          <a:p>
            <a:pPr>
              <a:lnSpc>
                <a:spcPct val="80000"/>
              </a:lnSpc>
              <a:buFont typeface="Wingdings" panose="05000000000000000000" pitchFamily="2" charset="2"/>
              <a:buNone/>
            </a:pPr>
            <a:r>
              <a:rPr altLang="fr-FR" sz="1800">
                <a:latin typeface="Times New Roman" panose="02020603050405020304" pitchFamily="18" charset="0"/>
                <a:cs typeface="Times New Roman" panose="02020603050405020304" pitchFamily="18" charset="0"/>
              </a:rPr>
              <a:t>&lt;/xs:schema&gt; </a:t>
            </a:r>
          </a:p>
        </p:txBody>
      </p:sp>
    </p:spTree>
    <p:extLst>
      <p:ext uri="{BB962C8B-B14F-4D97-AF65-F5344CB8AC3E}">
        <p14:creationId xmlns:p14="http://schemas.microsoft.com/office/powerpoint/2010/main" val="25202872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Appel d'un service Web</a:t>
            </a:r>
          </a:p>
        </p:txBody>
      </p:sp>
      <p:sp>
        <p:nvSpPr>
          <p:cNvPr id="41988" name="Rectangle 3"/>
          <p:cNvSpPr>
            <a:spLocks noGrp="1" noChangeArrowheads="1"/>
          </p:cNvSpPr>
          <p:nvPr>
            <p:ph sz="half" idx="1"/>
          </p:nvPr>
        </p:nvSpPr>
        <p:spPr>
          <a:xfrm>
            <a:off x="377472" y="2023616"/>
            <a:ext cx="8389056" cy="4068000"/>
          </a:xfrm>
        </p:spPr>
        <p:txBody>
          <a:bodyPr/>
          <a:lstStyle/>
          <a:p>
            <a:pPr>
              <a:lnSpc>
                <a:spcPct val="100000"/>
              </a:lnSpc>
            </a:pPr>
            <a:r>
              <a:rPr altLang="fr-FR" sz="2000" dirty="0">
                <a:latin typeface="Arial" panose="020B0604020202020204" pitchFamily="34" charset="0"/>
                <a:cs typeface="Arial" panose="020B0604020202020204" pitchFamily="34" charset="0"/>
              </a:rPr>
              <a:t>Le document ci-</a:t>
            </a:r>
            <a:r>
              <a:rPr altLang="fr-FR" sz="2000" dirty="0" err="1">
                <a:latin typeface="Arial" panose="020B0604020202020204" pitchFamily="34" charset="0"/>
                <a:cs typeface="Arial" panose="020B0604020202020204" pitchFamily="34" charset="0"/>
              </a:rPr>
              <a:t>dessus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montre</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XML (XSD) de la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p>
          <a:p>
            <a:pPr>
              <a:lnSpc>
                <a:spcPct val="10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Ce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constitué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uniquement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d'éléments</a:t>
            </a:r>
            <a:r>
              <a:rPr altLang="fr-FR" sz="2000" dirty="0">
                <a:latin typeface="Arial" panose="020B0604020202020204" pitchFamily="34" charset="0"/>
                <a:cs typeface="Arial" panose="020B0604020202020204" pitchFamily="34" charset="0"/>
              </a:rPr>
              <a:t> simples. </a:t>
            </a:r>
          </a:p>
          <a:p>
            <a:pPr>
              <a:lnSpc>
                <a:spcPct val="100000"/>
              </a:lnSpc>
              <a:spcBef>
                <a:spcPts val="0"/>
              </a:spcBef>
              <a:spcAft>
                <a:spcPts val="0"/>
              </a:spcAft>
            </a:pPr>
            <a:endParaRPr altLang="fr-FR" sz="2000" dirty="0">
              <a:latin typeface="Arial" panose="020B0604020202020204" pitchFamily="34" charset="0"/>
              <a:cs typeface="Arial" panose="020B0604020202020204" pitchFamily="34" charset="0"/>
            </a:endParaRPr>
          </a:p>
          <a:p>
            <a:pPr>
              <a:lnSpc>
                <a:spcPct val="100000"/>
              </a:lnSpc>
            </a:pPr>
            <a:r>
              <a:rPr altLang="fr-FR" sz="2000" dirty="0" err="1">
                <a:latin typeface="Arial" panose="020B0604020202020204" pitchFamily="34" charset="0"/>
                <a:cs typeface="Arial" panose="020B0604020202020204" pitchFamily="34" charset="0"/>
              </a:rPr>
              <a:t>tous</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marqueurs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sont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préfixés</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xs</a:t>
            </a:r>
            <a:r>
              <a:rPr altLang="fr-FR" sz="2000" dirty="0">
                <a:latin typeface="Arial" panose="020B0604020202020204" pitchFamily="34" charset="0"/>
                <a:cs typeface="Arial" panose="020B0604020202020204" pitchFamily="34" charset="0"/>
              </a:rPr>
              <a:t>(</a:t>
            </a:r>
            <a:r>
              <a:rPr altLang="fr-FR" sz="2000" dirty="0" err="1">
                <a:latin typeface="Arial" panose="020B0604020202020204" pitchFamily="34" charset="0"/>
                <a:cs typeface="Arial" panose="020B0604020202020204" pitchFamily="34" charset="0"/>
              </a:rPr>
              <a:t>xs:int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xs:long</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xs:string</a:t>
            </a:r>
            <a:r>
              <a:rPr altLang="fr-FR" sz="2000" dirty="0">
                <a:latin typeface="Arial" panose="020B0604020202020204" pitchFamily="34" charset="0"/>
                <a:cs typeface="Arial" panose="020B0604020202020204" pitchFamily="34" charset="0"/>
              </a:rPr>
              <a:t>, etc.) : </a:t>
            </a:r>
            <a:r>
              <a:rPr altLang="fr-FR" sz="2000" dirty="0" err="1">
                <a:latin typeface="Arial" panose="020B0604020202020204" pitchFamily="34" charset="0"/>
                <a:cs typeface="Arial" panose="020B0604020202020204" pitchFamily="34" charset="0"/>
              </a:rPr>
              <a:t>ce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préfixe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espace</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noms</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défini</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l'élément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xmlns</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(XML namespace) du </a:t>
            </a:r>
            <a:r>
              <a:rPr altLang="fr-FR" sz="2000" dirty="0" err="1">
                <a:latin typeface="Arial" panose="020B0604020202020204" pitchFamily="34" charset="0"/>
                <a:cs typeface="Arial" panose="020B0604020202020204" pitchFamily="34" charset="0"/>
              </a:rPr>
              <a:t>marqueur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d'en</a:t>
            </a:r>
            <a:r>
              <a:rPr altLang="fr-FR" sz="2000" dirty="0">
                <a:latin typeface="Arial" panose="020B0604020202020204" pitchFamily="34" charset="0"/>
                <a:cs typeface="Arial" panose="020B0604020202020204" pitchFamily="34" charset="0"/>
              </a:rPr>
              <a:t>-tête du document.</a:t>
            </a:r>
          </a:p>
          <a:p>
            <a:pPr>
              <a:lnSpc>
                <a:spcPct val="100000"/>
              </a:lnSpc>
              <a:spcBef>
                <a:spcPts val="0"/>
              </a:spcBef>
              <a:spcAft>
                <a:spcPts val="0"/>
              </a:spcAft>
              <a:buFont typeface="Wingdings" panose="05000000000000000000" pitchFamily="2" charset="2"/>
              <a:buNone/>
            </a:pPr>
            <a:endParaRPr altLang="fr-FR" sz="2000" dirty="0">
              <a:latin typeface="Arial" panose="020B0604020202020204" pitchFamily="34" charset="0"/>
              <a:cs typeface="Arial" panose="020B0604020202020204" pitchFamily="34" charset="0"/>
            </a:endParaRPr>
          </a:p>
          <a:p>
            <a:pPr>
              <a:lnSpc>
                <a:spcPct val="100000"/>
              </a:lnSpc>
            </a:pPr>
            <a:r>
              <a:rPr altLang="fr-FR" sz="2000" dirty="0">
                <a:latin typeface="Arial" panose="020B0604020202020204" pitchFamily="34" charset="0"/>
                <a:cs typeface="Arial" panose="020B0604020202020204" pitchFamily="34" charset="0"/>
              </a:rPr>
              <a:t>Les </a:t>
            </a:r>
            <a:r>
              <a:rPr altLang="fr-FR" sz="2000" dirty="0" err="1">
                <a:latin typeface="Arial" panose="020B0604020202020204" pitchFamily="34" charset="0"/>
                <a:cs typeface="Arial" panose="020B0604020202020204" pitchFamily="34" charset="0"/>
              </a:rPr>
              <a:t>espaces</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noms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créent</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préfixes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uniques</a:t>
            </a:r>
            <a:r>
              <a:rPr altLang="fr-FR" sz="2000" dirty="0">
                <a:latin typeface="Arial" panose="020B0604020202020204" pitchFamily="34" charset="0"/>
                <a:cs typeface="Arial" panose="020B0604020202020204" pitchFamily="34" charset="0"/>
              </a:rPr>
              <a:t> pour les </a:t>
            </a:r>
            <a:r>
              <a:rPr altLang="fr-FR" sz="2000" dirty="0" err="1">
                <a:latin typeface="Arial" panose="020B0604020202020204" pitchFamily="34" charset="0"/>
                <a:cs typeface="Arial" panose="020B0604020202020204" pitchFamily="34" charset="0"/>
              </a:rPr>
              <a:t>éléments</a:t>
            </a:r>
            <a:r>
              <a:rPr altLang="fr-FR" sz="2000" dirty="0">
                <a:latin typeface="Arial" panose="020B0604020202020204" pitchFamily="34" charset="0"/>
                <a:cs typeface="Arial" panose="020B0604020202020204" pitchFamily="34" charset="0"/>
              </a:rPr>
              <a:t> des documents </a:t>
            </a:r>
            <a:r>
              <a:rPr altLang="fr-FR" sz="2000" dirty="0" err="1">
                <a:latin typeface="Arial" panose="020B0604020202020204" pitchFamily="34" charset="0"/>
                <a:cs typeface="Arial" panose="020B0604020202020204" pitchFamily="34" charset="0"/>
              </a:rPr>
              <a:t>ou</a:t>
            </a:r>
            <a:r>
              <a:rPr altLang="fr-FR" sz="2000" dirty="0">
                <a:latin typeface="Arial" panose="020B0604020202020204" pitchFamily="34" charset="0"/>
                <a:cs typeface="Arial" panose="020B0604020202020204" pitchFamily="34" charset="0"/>
              </a:rPr>
              <a:t> des applications qui </a:t>
            </a:r>
            <a:r>
              <a:rPr altLang="fr-FR" sz="2000" dirty="0" err="1">
                <a:latin typeface="Arial" panose="020B0604020202020204" pitchFamily="34" charset="0"/>
                <a:cs typeface="Arial" panose="020B0604020202020204" pitchFamily="34" charset="0"/>
              </a:rPr>
              <a:t>sont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utilisés</a:t>
            </a:r>
            <a:r>
              <a:rPr altLang="fr-FR" sz="2000" dirty="0">
                <a:latin typeface="Arial" panose="020B0604020202020204" pitchFamily="34" charset="0"/>
                <a:cs typeface="Arial" panose="020B0604020202020204" pitchFamily="34" charset="0"/>
              </a:rPr>
              <a:t> ensemble. </a:t>
            </a:r>
          </a:p>
        </p:txBody>
      </p:sp>
    </p:spTree>
    <p:extLst>
      <p:ext uri="{BB962C8B-B14F-4D97-AF65-F5344CB8AC3E}">
        <p14:creationId xmlns:p14="http://schemas.microsoft.com/office/powerpoint/2010/main" val="38178119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5" descr="annota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844824"/>
            <a:ext cx="6156000" cy="470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2097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Annotation</a:t>
            </a:r>
          </a:p>
        </p:txBody>
      </p:sp>
      <p:sp>
        <p:nvSpPr>
          <p:cNvPr id="44036" name="Rectangle 3"/>
          <p:cNvSpPr>
            <a:spLocks noGrp="1" noChangeArrowheads="1"/>
          </p:cNvSpPr>
          <p:nvPr>
            <p:ph sz="half" idx="1"/>
          </p:nvPr>
        </p:nvSpPr>
        <p:spPr/>
        <p:txBody>
          <a:bodyPr/>
          <a:lstStyle/>
          <a:p>
            <a:r>
              <a:rPr altLang="fr-FR" sz="2000" dirty="0" err="1">
                <a:latin typeface="Arial" panose="020B0604020202020204" pitchFamily="34" charset="0"/>
                <a:cs typeface="Arial" panose="020B0604020202020204" pitchFamily="34" charset="0"/>
              </a:rPr>
              <a:t>Comme</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montre</a:t>
            </a:r>
            <a:r>
              <a:rPr altLang="fr-FR" sz="2000" dirty="0">
                <a:latin typeface="Arial" panose="020B0604020202020204" pitchFamily="34" charset="0"/>
                <a:cs typeface="Arial" panose="020B0604020202020204" pitchFamily="34" charset="0"/>
              </a:rPr>
              <a:t> le code </a:t>
            </a:r>
            <a:r>
              <a:rPr altLang="fr-FR" sz="2000" dirty="0" err="1">
                <a:latin typeface="Arial" panose="020B0604020202020204" pitchFamily="34" charset="0"/>
                <a:cs typeface="Arial" panose="020B0604020202020204" pitchFamily="34" charset="0"/>
              </a:rPr>
              <a:t>suivant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l'équivalent</a:t>
            </a:r>
            <a:r>
              <a:rPr altLang="fr-FR" sz="2000" dirty="0">
                <a:latin typeface="Arial" panose="020B0604020202020204" pitchFamily="34" charset="0"/>
                <a:cs typeface="Arial" panose="020B0604020202020204" pitchFamily="34" charset="0"/>
              </a:rPr>
              <a:t> de @Entity des </a:t>
            </a:r>
            <a:r>
              <a:rPr altLang="fr-FR" sz="2000" dirty="0" err="1">
                <a:latin typeface="Arial" panose="020B0604020202020204" pitchFamily="34" charset="0"/>
                <a:cs typeface="Arial" panose="020B0604020202020204" pitchFamily="34" charset="0"/>
              </a:rPr>
              <a:t>objets</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persistants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l'annotation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XmlRootElement</a:t>
            </a:r>
            <a:r>
              <a:rPr altLang="fr-FR" sz="2000" dirty="0">
                <a:latin typeface="Arial" panose="020B0604020202020204" pitchFamily="34" charset="0"/>
                <a:cs typeface="Arial" panose="020B0604020202020204" pitchFamily="34" charset="0"/>
              </a:rPr>
              <a:t> de JAXB :</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personnalisée</a:t>
            </a:r>
            <a:endParaRPr altLang="fr-FR" sz="2000" dirty="0">
              <a:latin typeface="Arial" panose="020B0604020202020204" pitchFamily="34" charset="0"/>
              <a:cs typeface="Arial" panose="020B0604020202020204" pitchFamily="34" charset="0"/>
            </a:endParaRP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XmlRootElement</a:t>
            </a:r>
            <a:r>
              <a:rPr altLang="fr-FR" sz="2000" dirty="0">
                <a:latin typeface="Arial" panose="020B0604020202020204" pitchFamily="34" charset="0"/>
                <a:cs typeface="Arial" panose="020B0604020202020204" pitchFamily="34" charset="0"/>
              </a:rPr>
              <a:t> </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public class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 private long id;</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private String nom; </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private String </a:t>
            </a:r>
            <a:r>
              <a:rPr altLang="fr-FR" sz="2000" dirty="0" err="1">
                <a:latin typeface="Arial" panose="020B0604020202020204" pitchFamily="34" charset="0"/>
                <a:cs typeface="Arial" panose="020B0604020202020204" pitchFamily="34" charset="0"/>
              </a:rPr>
              <a:t>prenom</a:t>
            </a:r>
            <a:r>
              <a:rPr altLang="fr-FR" sz="2000" dirty="0">
                <a:latin typeface="Arial" panose="020B0604020202020204" pitchFamily="34" charset="0"/>
                <a:cs typeface="Arial" panose="020B0604020202020204" pitchFamily="34" charset="0"/>
              </a:rPr>
              <a:t>; </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private </a:t>
            </a:r>
            <a:r>
              <a:rPr altLang="fr-FR" sz="2000" dirty="0" err="1">
                <a:latin typeface="Arial" panose="020B0604020202020204" pitchFamily="34" charset="0"/>
                <a:cs typeface="Arial" panose="020B0604020202020204" pitchFamily="34" charset="0"/>
              </a:rPr>
              <a:t>int</a:t>
            </a:r>
            <a:r>
              <a:rPr altLang="fr-FR" sz="2000" dirty="0">
                <a:latin typeface="Arial" panose="020B0604020202020204" pitchFamily="34" charset="0"/>
                <a:cs typeface="Arial" panose="020B0604020202020204" pitchFamily="34" charset="0"/>
              </a:rPr>
              <a:t> age;</a:t>
            </a:r>
          </a:p>
          <a:p>
            <a:pPr>
              <a:buFont typeface="Wingdings" panose="05000000000000000000" pitchFamily="2" charset="2"/>
              <a:buNone/>
            </a:pPr>
            <a:r>
              <a:rPr altLang="fr-FR" sz="2000" dirty="0">
                <a:latin typeface="Arial" panose="020B0604020202020204" pitchFamily="34" charset="0"/>
                <a:cs typeface="Arial" panose="020B0604020202020204" pitchFamily="34" charset="0"/>
              </a:rPr>
              <a:t>          ... } </a:t>
            </a:r>
          </a:p>
        </p:txBody>
      </p:sp>
    </p:spTree>
    <p:extLst>
      <p:ext uri="{BB962C8B-B14F-4D97-AF65-F5344CB8AC3E}">
        <p14:creationId xmlns:p14="http://schemas.microsoft.com/office/powerpoint/2010/main" val="38469266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Annotation</a:t>
            </a:r>
          </a:p>
        </p:txBody>
      </p:sp>
      <p:sp>
        <p:nvSpPr>
          <p:cNvPr id="45059" name="Rectangle 3"/>
          <p:cNvSpPr>
            <a:spLocks noGrp="1" noChangeArrowheads="1"/>
          </p:cNvSpPr>
          <p:nvPr>
            <p:ph sz="half" idx="1"/>
          </p:nvPr>
        </p:nvSpPr>
        <p:spPr/>
        <p:txBody>
          <a:bodyPr/>
          <a:lstStyle/>
          <a:p>
            <a:r>
              <a:rPr altLang="fr-FR" sz="2000" dirty="0" err="1">
                <a:latin typeface="Arial" panose="020B0604020202020204" pitchFamily="34" charset="0"/>
                <a:cs typeface="Arial" panose="020B0604020202020204" pitchFamily="34" charset="0"/>
              </a:rPr>
              <a:t>L'annotation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XmlRootElement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prévient</a:t>
            </a:r>
            <a:r>
              <a:rPr altLang="fr-FR" sz="2000" dirty="0">
                <a:latin typeface="Arial" panose="020B0604020202020204" pitchFamily="34" charset="0"/>
                <a:cs typeface="Arial" panose="020B0604020202020204" pitchFamily="34" charset="0"/>
              </a:rPr>
              <a:t> JAXB que la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l'élément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racine</a:t>
            </a:r>
            <a:r>
              <a:rPr altLang="fr-FR" sz="2000" dirty="0">
                <a:latin typeface="Arial" panose="020B0604020202020204" pitchFamily="34" charset="0"/>
                <a:cs typeface="Arial" panose="020B0604020202020204" pitchFamily="34" charset="0"/>
              </a:rPr>
              <a:t> du document XML. </a:t>
            </a:r>
          </a:p>
          <a:p>
            <a:r>
              <a:rPr altLang="fr-FR" sz="2000" dirty="0">
                <a:latin typeface="Arial" panose="020B0604020202020204" pitchFamily="34" charset="0"/>
                <a:cs typeface="Arial" panose="020B0604020202020204" pitchFamily="34" charset="0"/>
              </a:rPr>
              <a:t>Si </a:t>
            </a:r>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annotation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absente, JAXB </a:t>
            </a:r>
            <a:r>
              <a:rPr altLang="fr-FR" sz="2000" dirty="0" err="1">
                <a:latin typeface="Arial" panose="020B0604020202020204" pitchFamily="34" charset="0"/>
                <a:cs typeface="Arial" panose="020B0604020202020204" pitchFamily="34" charset="0"/>
              </a:rPr>
              <a:t>lancera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exception </a:t>
            </a:r>
            <a:r>
              <a:rPr altLang="fr-FR" sz="2000" dirty="0" err="1">
                <a:latin typeface="Arial" panose="020B0604020202020204" pitchFamily="34" charset="0"/>
                <a:cs typeface="Arial" panose="020B0604020202020204" pitchFamily="34" charset="0"/>
              </a:rPr>
              <a:t>lorsqu'il</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tentera</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sérialiser</a:t>
            </a: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p>
          <a:p>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dernière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ensuite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associée</a:t>
            </a:r>
            <a:r>
              <a:rPr altLang="fr-FR" sz="2000" dirty="0">
                <a:latin typeface="Arial" panose="020B0604020202020204" pitchFamily="34" charset="0"/>
                <a:cs typeface="Arial" panose="020B0604020202020204" pitchFamily="34" charset="0"/>
              </a:rPr>
              <a:t> au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équivalent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utilisant</a:t>
            </a:r>
            <a:r>
              <a:rPr altLang="fr-FR" sz="2000" dirty="0">
                <a:latin typeface="Arial" panose="020B0604020202020204" pitchFamily="34" charset="0"/>
                <a:cs typeface="Arial" panose="020B0604020202020204" pitchFamily="34" charset="0"/>
              </a:rPr>
              <a:t> les associations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chaque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attribut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traduit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un </a:t>
            </a:r>
            <a:r>
              <a:rPr altLang="fr-FR" sz="2000" dirty="0" err="1">
                <a:latin typeface="Arial" panose="020B0604020202020204" pitchFamily="34" charset="0"/>
                <a:cs typeface="Arial" panose="020B0604020202020204" pitchFamily="34" charset="0"/>
              </a:rPr>
              <a:t>élément</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même</a:t>
            </a:r>
            <a:r>
              <a:rPr altLang="fr-FR" sz="2000" dirty="0">
                <a:latin typeface="Arial" panose="020B0604020202020204" pitchFamily="34" charset="0"/>
                <a:cs typeface="Arial" panose="020B0604020202020204" pitchFamily="34" charset="0"/>
              </a:rPr>
              <a:t> nom).</a:t>
            </a:r>
          </a:p>
          <a:p>
            <a:r>
              <a:rPr altLang="fr-FR" sz="2000" dirty="0">
                <a:latin typeface="Arial" panose="020B0604020202020204" pitchFamily="34" charset="0"/>
                <a:cs typeface="Arial" panose="020B0604020202020204" pitchFamily="34" charset="0"/>
              </a:rPr>
              <a:t>A </a:t>
            </a:r>
            <a:r>
              <a:rPr altLang="fr-FR" sz="2000" dirty="0" err="1">
                <a:latin typeface="Arial" panose="020B0604020202020204" pitchFamily="34" charset="0"/>
                <a:cs typeface="Arial" panose="020B0604020202020204" pitchFamily="34" charset="0"/>
              </a:rPr>
              <a:t>l'aide</a:t>
            </a:r>
            <a:r>
              <a:rPr altLang="fr-FR" sz="2000" dirty="0">
                <a:latin typeface="Arial" panose="020B0604020202020204" pitchFamily="34" charset="0"/>
                <a:cs typeface="Arial" panose="020B0604020202020204" pitchFamily="34" charset="0"/>
              </a:rPr>
              <a:t> du marshalling, nous </a:t>
            </a:r>
            <a:r>
              <a:rPr altLang="fr-FR" sz="2000" dirty="0" err="1">
                <a:latin typeface="Arial" panose="020B0604020202020204" pitchFamily="34" charset="0"/>
                <a:cs typeface="Arial" panose="020B0604020202020204" pitchFamily="34" charset="0"/>
              </a:rPr>
              <a:t>obtenons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aisément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représentation</a:t>
            </a:r>
            <a:r>
              <a:rPr altLang="fr-FR" sz="2000" dirty="0">
                <a:latin typeface="Arial" panose="020B0604020202020204" pitchFamily="34" charset="0"/>
                <a:cs typeface="Arial" panose="020B0604020202020204" pitchFamily="34" charset="0"/>
              </a:rPr>
              <a:t> XML d'un objet de type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a:t>
            </a:r>
          </a:p>
          <a:p>
            <a:r>
              <a:rPr altLang="fr-FR" sz="2000" dirty="0" err="1">
                <a:latin typeface="Arial" panose="020B0604020202020204" pitchFamily="34" charset="0"/>
                <a:cs typeface="Arial" panose="020B0604020202020204" pitchFamily="34" charset="0"/>
              </a:rPr>
              <a:t>L'élément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racine</a:t>
            </a:r>
            <a:r>
              <a:rPr altLang="fr-FR" sz="2000" dirty="0">
                <a:latin typeface="Arial" panose="020B0604020202020204" pitchFamily="34" charset="0"/>
                <a:cs typeface="Arial" panose="020B0604020202020204" pitchFamily="34" charset="0"/>
              </a:rPr>
              <a:t> &lt;</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&gt; </a:t>
            </a:r>
            <a:r>
              <a:rPr altLang="fr-FR" sz="2000" dirty="0" err="1">
                <a:latin typeface="Arial" panose="020B0604020202020204" pitchFamily="34" charset="0"/>
                <a:cs typeface="Arial" panose="020B0604020202020204" pitchFamily="34" charset="0"/>
              </a:rPr>
              <a:t>représente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l'objet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Personne</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inclut</a:t>
            </a:r>
            <a:r>
              <a:rPr altLang="fr-FR" sz="2000" dirty="0">
                <a:latin typeface="Arial" panose="020B0604020202020204" pitchFamily="34" charset="0"/>
                <a:cs typeface="Arial" panose="020B0604020202020204" pitchFamily="34" charset="0"/>
              </a:rPr>
              <a:t> la </a:t>
            </a:r>
            <a:r>
              <a:rPr altLang="fr-FR" sz="2000" dirty="0" err="1">
                <a:latin typeface="Arial" panose="020B0604020202020204" pitchFamily="34" charset="0"/>
                <a:cs typeface="Arial" panose="020B0604020202020204" pitchFamily="34" charset="0"/>
              </a:rPr>
              <a:t>valeur</a:t>
            </a:r>
            <a:r>
              <a:rPr altLang="fr-FR" sz="2000" dirty="0">
                <a:latin typeface="Arial" panose="020B0604020202020204" pitchFamily="34" charset="0"/>
                <a:cs typeface="Arial" panose="020B0604020202020204" pitchFamily="34" charset="0"/>
              </a:rPr>
              <a:t> de </a:t>
            </a:r>
            <a:r>
              <a:rPr altLang="fr-FR" sz="2000" dirty="0" err="1">
                <a:latin typeface="Arial" panose="020B0604020202020204" pitchFamily="34" charset="0"/>
                <a:cs typeface="Arial" panose="020B0604020202020204" pitchFamily="34" charset="0"/>
              </a:rPr>
              <a:t>chaque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attribut</a:t>
            </a:r>
            <a:r>
              <a:rPr altLang="fr-FR" sz="2000" dirty="0">
                <a:latin typeface="Arial" panose="020B0604020202020204" pitchFamily="34" charset="0"/>
                <a:cs typeface="Arial" panose="020B0604020202020204" pitchFamily="34" charset="0"/>
              </a:rPr>
              <a:t> de la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56515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Annotation</a:t>
            </a:r>
          </a:p>
        </p:txBody>
      </p:sp>
      <p:sp>
        <p:nvSpPr>
          <p:cNvPr id="46084" name="Rectangle 3"/>
          <p:cNvSpPr>
            <a:spLocks noGrp="1" noChangeArrowheads="1"/>
          </p:cNvSpPr>
          <p:nvPr>
            <p:ph sz="half" idx="1"/>
          </p:nvPr>
        </p:nvSpPr>
        <p:spPr>
          <a:xfrm>
            <a:off x="388055" y="3595902"/>
            <a:ext cx="8389056" cy="3033497"/>
          </a:xfrm>
        </p:spPr>
        <p:txBody>
          <a:bodyPr>
            <a:normAutofit lnSpcReduction="10000"/>
          </a:bodyPr>
          <a:lstStyle/>
          <a:p>
            <a:pPr>
              <a:lnSpc>
                <a:spcPct val="80000"/>
              </a:lnSpc>
            </a:pPr>
            <a:r>
              <a:rPr altLang="fr-FR" sz="2000" dirty="0">
                <a:latin typeface="Times New Roman" panose="02020603050405020304" pitchFamily="18" charset="0"/>
                <a:cs typeface="Times New Roman" panose="02020603050405020304" pitchFamily="18" charset="0"/>
              </a:rPr>
              <a:t>JAXB </a:t>
            </a:r>
            <a:r>
              <a:rPr altLang="fr-FR" sz="2000" dirty="0" err="1">
                <a:latin typeface="Times New Roman" panose="02020603050405020304" pitchFamily="18" charset="0"/>
                <a:cs typeface="Times New Roman" panose="02020603050405020304" pitchFamily="18" charset="0"/>
              </a:rPr>
              <a:t>permet</a:t>
            </a:r>
            <a:r>
              <a:rPr altLang="fr-FR" sz="2000" dirty="0">
                <a:latin typeface="Times New Roman" panose="02020603050405020304" pitchFamily="18" charset="0"/>
                <a:cs typeface="Times New Roman" panose="02020603050405020304" pitchFamily="18" charset="0"/>
              </a:rPr>
              <a:t> de </a:t>
            </a:r>
            <a:r>
              <a:rPr altLang="fr-FR" sz="2000" dirty="0" err="1">
                <a:latin typeface="Times New Roman" panose="02020603050405020304" pitchFamily="18" charset="0"/>
                <a:cs typeface="Times New Roman" panose="02020603050405020304" pitchFamily="18" charset="0"/>
              </a:rPr>
              <a:t>personnaliser</a:t>
            </a:r>
            <a:r>
              <a:rPr altLang="fr-FR" sz="2000" dirty="0">
                <a:latin typeface="Times New Roman" panose="02020603050405020304" pitchFamily="18" charset="0"/>
                <a:cs typeface="Times New Roman" panose="02020603050405020304" pitchFamily="18" charset="0"/>
              </a:rPr>
              <a:t> et de </a:t>
            </a:r>
            <a:r>
              <a:rPr altLang="fr-FR" sz="2000" dirty="0" err="1">
                <a:latin typeface="Times New Roman" panose="02020603050405020304" pitchFamily="18" charset="0"/>
                <a:cs typeface="Times New Roman" panose="02020603050405020304" pitchFamily="18" charset="0"/>
              </a:rPr>
              <a:t>contrôler</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cette</a:t>
            </a:r>
            <a:r>
              <a:rPr altLang="fr-FR" sz="2000" dirty="0">
                <a:latin typeface="Times New Roman" panose="02020603050405020304" pitchFamily="18" charset="0"/>
                <a:cs typeface="Times New Roman" panose="02020603050405020304" pitchFamily="18" charset="0"/>
              </a:rPr>
              <a:t> structure.</a:t>
            </a:r>
          </a:p>
          <a:p>
            <a:pPr>
              <a:lnSpc>
                <a:spcPct val="80000"/>
              </a:lnSpc>
              <a:spcBef>
                <a:spcPts val="0"/>
              </a:spcBef>
              <a:spcAft>
                <a:spcPts val="0"/>
              </a:spcAft>
            </a:pPr>
            <a:endParaRPr altLang="fr-FR" sz="2000" dirty="0">
              <a:latin typeface="Times New Roman" panose="02020603050405020304" pitchFamily="18" charset="0"/>
              <a:cs typeface="Times New Roman" panose="02020603050405020304" pitchFamily="18" charset="0"/>
            </a:endParaRPr>
          </a:p>
          <a:p>
            <a:pPr>
              <a:lnSpc>
                <a:spcPct val="80000"/>
              </a:lnSpc>
            </a:pPr>
            <a:r>
              <a:rPr altLang="fr-FR" sz="2000" dirty="0">
                <a:latin typeface="Times New Roman" panose="02020603050405020304" pitchFamily="18" charset="0"/>
                <a:cs typeface="Times New Roman" panose="02020603050405020304" pitchFamily="18" charset="0"/>
              </a:rPr>
              <a:t>Un document XML </a:t>
            </a:r>
            <a:r>
              <a:rPr altLang="fr-FR" sz="2000" dirty="0" err="1">
                <a:latin typeface="Times New Roman" panose="02020603050405020304" pitchFamily="18" charset="0"/>
                <a:cs typeface="Times New Roman" panose="02020603050405020304" pitchFamily="18" charset="0"/>
              </a:rPr>
              <a:t>étant</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composé</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d'éléments</a:t>
            </a:r>
            <a:r>
              <a:rPr altLang="fr-FR" sz="2000" dirty="0">
                <a:latin typeface="Times New Roman" panose="02020603050405020304" pitchFamily="18" charset="0"/>
                <a:cs typeface="Times New Roman" panose="02020603050405020304" pitchFamily="18" charset="0"/>
              </a:rPr>
              <a:t> (&lt;element&gt;</a:t>
            </a:r>
            <a:r>
              <a:rPr altLang="fr-FR" sz="2000" dirty="0" err="1">
                <a:latin typeface="Times New Roman" panose="02020603050405020304" pitchFamily="18" charset="0"/>
                <a:cs typeface="Times New Roman" panose="02020603050405020304" pitchFamily="18" charset="0"/>
              </a:rPr>
              <a:t>valeur</a:t>
            </a:r>
            <a:r>
              <a:rPr altLang="fr-FR" sz="2000" dirty="0">
                <a:latin typeface="Times New Roman" panose="02020603050405020304" pitchFamily="18" charset="0"/>
                <a:cs typeface="Times New Roman" panose="02020603050405020304" pitchFamily="18" charset="0"/>
              </a:rPr>
              <a:t>&lt;/element&gt;)</a:t>
            </a:r>
            <a:r>
              <a:rPr lang="fr-FR" altLang="fr-FR" sz="2000" dirty="0">
                <a:latin typeface="Times New Roman" panose="02020603050405020304" pitchFamily="18" charset="0"/>
                <a:cs typeface="Times New Roman" panose="02020603050405020304" pitchFamily="18" charset="0"/>
              </a:rPr>
              <a:t> </a:t>
            </a:r>
            <a:r>
              <a:rPr altLang="fr-FR" sz="2000" dirty="0">
                <a:latin typeface="Times New Roman" panose="02020603050405020304" pitchFamily="18" charset="0"/>
                <a:cs typeface="Times New Roman" panose="02020603050405020304" pitchFamily="18" charset="0"/>
              </a:rPr>
              <a:t>et </a:t>
            </a:r>
            <a:r>
              <a:rPr altLang="fr-FR" sz="2000" dirty="0" err="1">
                <a:latin typeface="Times New Roman" panose="02020603050405020304" pitchFamily="18" charset="0"/>
                <a:cs typeface="Times New Roman" panose="02020603050405020304" pitchFamily="18" charset="0"/>
              </a:rPr>
              <a:t>d'attributs</a:t>
            </a:r>
            <a:r>
              <a:rPr altLang="fr-FR" sz="2000" dirty="0">
                <a:latin typeface="Times New Roman" panose="02020603050405020304" pitchFamily="18" charset="0"/>
                <a:cs typeface="Times New Roman" panose="02020603050405020304" pitchFamily="18" charset="0"/>
              </a:rPr>
              <a:t> (&lt;element attribute="</a:t>
            </a:r>
            <a:r>
              <a:rPr altLang="fr-FR" sz="2000" dirty="0" err="1">
                <a:latin typeface="Times New Roman" panose="02020603050405020304" pitchFamily="18" charset="0"/>
                <a:cs typeface="Times New Roman" panose="02020603050405020304" pitchFamily="18" charset="0"/>
              </a:rPr>
              <a:t>valeur</a:t>
            </a:r>
            <a:r>
              <a:rPr altLang="fr-FR" sz="2000" dirty="0">
                <a:latin typeface="Times New Roman" panose="02020603050405020304" pitchFamily="18" charset="0"/>
                <a:cs typeface="Times New Roman" panose="02020603050405020304" pitchFamily="18" charset="0"/>
              </a:rPr>
              <a:t>" /&gt;), JAXB </a:t>
            </a:r>
            <a:r>
              <a:rPr altLang="fr-FR" sz="2000" dirty="0" err="1">
                <a:latin typeface="Times New Roman" panose="02020603050405020304" pitchFamily="18" charset="0"/>
                <a:cs typeface="Times New Roman" panose="02020603050405020304" pitchFamily="18" charset="0"/>
              </a:rPr>
              <a:t>utilise</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deux</a:t>
            </a:r>
            <a:r>
              <a:rPr altLang="fr-FR" sz="2000" dirty="0">
                <a:latin typeface="Times New Roman" panose="02020603050405020304" pitchFamily="18" charset="0"/>
                <a:cs typeface="Times New Roman" panose="02020603050405020304" pitchFamily="18" charset="0"/>
              </a:rPr>
              <a:t> annotations pour les </a:t>
            </a:r>
            <a:r>
              <a:rPr altLang="fr-FR" sz="2000" dirty="0" err="1">
                <a:latin typeface="Times New Roman" panose="02020603050405020304" pitchFamily="18" charset="0"/>
                <a:cs typeface="Times New Roman" panose="02020603050405020304" pitchFamily="18" charset="0"/>
              </a:rPr>
              <a:t>différencier</a:t>
            </a:r>
            <a:r>
              <a:rPr altLang="fr-FR" sz="2000" dirty="0">
                <a:latin typeface="Times New Roman" panose="02020603050405020304" pitchFamily="18" charset="0"/>
                <a:cs typeface="Times New Roman" panose="02020603050405020304" pitchFamily="18" charset="0"/>
              </a:rPr>
              <a:t> : </a:t>
            </a:r>
          </a:p>
          <a:p>
            <a:pPr lvl="2">
              <a:lnSpc>
                <a:spcPct val="80000"/>
              </a:lnSpc>
            </a:pPr>
            <a:r>
              <a:rPr altLang="fr-FR" sz="2000" dirty="0">
                <a:latin typeface="Times New Roman" panose="02020603050405020304" pitchFamily="18" charset="0"/>
                <a:cs typeface="Times New Roman" panose="02020603050405020304" pitchFamily="18" charset="0"/>
              </a:rPr>
              <a:t>@</a:t>
            </a:r>
            <a:r>
              <a:rPr altLang="fr-FR" sz="2000" dirty="0" err="1">
                <a:latin typeface="Times New Roman" panose="02020603050405020304" pitchFamily="18" charset="0"/>
                <a:cs typeface="Times New Roman" panose="02020603050405020304" pitchFamily="18" charset="0"/>
              </a:rPr>
              <a:t>XmlElement</a:t>
            </a:r>
            <a:r>
              <a:rPr altLang="fr-FR" sz="2000" dirty="0">
                <a:latin typeface="Times New Roman" panose="02020603050405020304" pitchFamily="18" charset="0"/>
                <a:cs typeface="Times New Roman" panose="02020603050405020304" pitchFamily="18" charset="0"/>
              </a:rPr>
              <a:t> et</a:t>
            </a:r>
          </a:p>
          <a:p>
            <a:pPr lvl="2">
              <a:lnSpc>
                <a:spcPct val="80000"/>
              </a:lnSpc>
            </a:pPr>
            <a:r>
              <a:rPr altLang="fr-FR" sz="2000" dirty="0">
                <a:latin typeface="Times New Roman" panose="02020603050405020304" pitchFamily="18" charset="0"/>
                <a:cs typeface="Times New Roman" panose="02020603050405020304" pitchFamily="18" charset="0"/>
              </a:rPr>
              <a:t>@</a:t>
            </a:r>
            <a:r>
              <a:rPr altLang="fr-FR" sz="2000" dirty="0" err="1">
                <a:latin typeface="Times New Roman" panose="02020603050405020304" pitchFamily="18" charset="0"/>
                <a:cs typeface="Times New Roman" panose="02020603050405020304" pitchFamily="18" charset="0"/>
              </a:rPr>
              <a:t>XmlAttribute</a:t>
            </a:r>
            <a:r>
              <a:rPr altLang="fr-FR" sz="2000" dirty="0">
                <a:latin typeface="Times New Roman" panose="02020603050405020304" pitchFamily="18" charset="0"/>
                <a:cs typeface="Times New Roman" panose="02020603050405020304" pitchFamily="18" charset="0"/>
              </a:rPr>
              <a:t>. </a:t>
            </a:r>
          </a:p>
          <a:p>
            <a:pPr lvl="2">
              <a:lnSpc>
                <a:spcPct val="80000"/>
              </a:lnSpc>
            </a:pPr>
            <a:endParaRPr altLang="fr-FR" sz="2000" dirty="0">
              <a:latin typeface="Times New Roman" panose="02020603050405020304" pitchFamily="18" charset="0"/>
              <a:cs typeface="Times New Roman" panose="02020603050405020304" pitchFamily="18" charset="0"/>
            </a:endParaRPr>
          </a:p>
          <a:p>
            <a:pPr>
              <a:lnSpc>
                <a:spcPct val="80000"/>
              </a:lnSpc>
            </a:pPr>
            <a:r>
              <a:rPr altLang="fr-FR" sz="2000" dirty="0" err="1">
                <a:latin typeface="Times New Roman" panose="02020603050405020304" pitchFamily="18" charset="0"/>
                <a:cs typeface="Times New Roman" panose="02020603050405020304" pitchFamily="18" charset="0"/>
              </a:rPr>
              <a:t>Chacune</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d'elles</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reconnaît</a:t>
            </a:r>
            <a:r>
              <a:rPr altLang="fr-FR" sz="2000" dirty="0">
                <a:latin typeface="Times New Roman" panose="02020603050405020304" pitchFamily="18" charset="0"/>
                <a:cs typeface="Times New Roman" panose="02020603050405020304" pitchFamily="18" charset="0"/>
              </a:rPr>
              <a:t> un certain </a:t>
            </a:r>
            <a:r>
              <a:rPr altLang="fr-FR" sz="2000" dirty="0" err="1">
                <a:latin typeface="Times New Roman" panose="02020603050405020304" pitchFamily="18" charset="0"/>
                <a:cs typeface="Times New Roman" panose="02020603050405020304" pitchFamily="18" charset="0"/>
              </a:rPr>
              <a:t>nombre</a:t>
            </a:r>
            <a:r>
              <a:rPr altLang="fr-FR" sz="2000" dirty="0">
                <a:latin typeface="Times New Roman" panose="02020603050405020304" pitchFamily="18" charset="0"/>
                <a:cs typeface="Times New Roman" panose="02020603050405020304" pitchFamily="18" charset="0"/>
              </a:rPr>
              <a:t> de </a:t>
            </a:r>
            <a:r>
              <a:rPr altLang="fr-FR" sz="2000" dirty="0" err="1">
                <a:latin typeface="Times New Roman" panose="02020603050405020304" pitchFamily="18" charset="0"/>
                <a:cs typeface="Times New Roman" panose="02020603050405020304" pitchFamily="18" charset="0"/>
              </a:rPr>
              <a:t>paramètres</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permettant</a:t>
            </a:r>
            <a:r>
              <a:rPr altLang="fr-FR" sz="2000" dirty="0">
                <a:latin typeface="Times New Roman" panose="02020603050405020304" pitchFamily="18" charset="0"/>
                <a:cs typeface="Times New Roman" panose="02020603050405020304" pitchFamily="18" charset="0"/>
              </a:rPr>
              <a:t> de </a:t>
            </a:r>
            <a:r>
              <a:rPr altLang="fr-FR" sz="2000" dirty="0" err="1">
                <a:latin typeface="Times New Roman" panose="02020603050405020304" pitchFamily="18" charset="0"/>
                <a:cs typeface="Times New Roman" panose="02020603050405020304" pitchFamily="18" charset="0"/>
              </a:rPr>
              <a:t>renommer</a:t>
            </a:r>
            <a:r>
              <a:rPr altLang="fr-FR" sz="2000" dirty="0">
                <a:latin typeface="Times New Roman" panose="02020603050405020304" pitchFamily="18" charset="0"/>
                <a:cs typeface="Times New Roman" panose="02020603050405020304" pitchFamily="18" charset="0"/>
              </a:rPr>
              <a:t> un </a:t>
            </a:r>
            <a:r>
              <a:rPr altLang="fr-FR" sz="2000" dirty="0" err="1">
                <a:latin typeface="Times New Roman" panose="02020603050405020304" pitchFamily="18" charset="0"/>
                <a:cs typeface="Times New Roman" panose="02020603050405020304" pitchFamily="18" charset="0"/>
              </a:rPr>
              <a:t>attribut</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d'autoriser</a:t>
            </a:r>
            <a:r>
              <a:rPr altLang="fr-FR" sz="2000" dirty="0">
                <a:latin typeface="Times New Roman" panose="02020603050405020304" pitchFamily="18" charset="0"/>
                <a:cs typeface="Times New Roman" panose="02020603050405020304" pitchFamily="18" charset="0"/>
              </a:rPr>
              <a:t> </a:t>
            </a:r>
            <a:r>
              <a:rPr altLang="fr-FR" sz="2000" dirty="0" err="1">
                <a:latin typeface="Times New Roman" panose="02020603050405020304" pitchFamily="18" charset="0"/>
                <a:cs typeface="Times New Roman" panose="02020603050405020304" pitchFamily="18" charset="0"/>
              </a:rPr>
              <a:t>ou</a:t>
            </a:r>
            <a:r>
              <a:rPr altLang="fr-FR" sz="2000" dirty="0">
                <a:latin typeface="Times New Roman" panose="02020603050405020304" pitchFamily="18" charset="0"/>
                <a:cs typeface="Times New Roman" panose="02020603050405020304" pitchFamily="18" charset="0"/>
              </a:rPr>
              <a:t> non les </a:t>
            </a:r>
            <a:r>
              <a:rPr altLang="fr-FR" sz="2000" dirty="0" err="1">
                <a:latin typeface="Times New Roman" panose="02020603050405020304" pitchFamily="18" charset="0"/>
                <a:cs typeface="Times New Roman" panose="02020603050405020304" pitchFamily="18" charset="0"/>
              </a:rPr>
              <a:t>valeurs</a:t>
            </a:r>
            <a:r>
              <a:rPr altLang="fr-FR" sz="2000" dirty="0">
                <a:latin typeface="Times New Roman" panose="02020603050405020304" pitchFamily="18" charset="0"/>
                <a:cs typeface="Times New Roman" panose="02020603050405020304" pitchFamily="18" charset="0"/>
              </a:rPr>
              <a:t> null, </a:t>
            </a:r>
            <a:r>
              <a:rPr altLang="fr-FR" sz="2000" dirty="0" err="1">
                <a:latin typeface="Times New Roman" panose="02020603050405020304" pitchFamily="18" charset="0"/>
                <a:cs typeface="Times New Roman" panose="02020603050405020304" pitchFamily="18" charset="0"/>
              </a:rPr>
              <a:t>d'attribuer</a:t>
            </a:r>
            <a:r>
              <a:rPr altLang="fr-FR" sz="2000" dirty="0">
                <a:latin typeface="Times New Roman" panose="02020603050405020304" pitchFamily="18" charset="0"/>
                <a:cs typeface="Times New Roman" panose="02020603050405020304" pitchFamily="18" charset="0"/>
              </a:rPr>
              <a:t> des </a:t>
            </a:r>
            <a:r>
              <a:rPr altLang="fr-FR" sz="2000" dirty="0" err="1">
                <a:latin typeface="Times New Roman" panose="02020603050405020304" pitchFamily="18" charset="0"/>
                <a:cs typeface="Times New Roman" panose="02020603050405020304" pitchFamily="18" charset="0"/>
              </a:rPr>
              <a:t>valeurs</a:t>
            </a:r>
            <a:r>
              <a:rPr altLang="fr-FR" sz="2000" dirty="0">
                <a:latin typeface="Times New Roman" panose="02020603050405020304" pitchFamily="18" charset="0"/>
                <a:cs typeface="Times New Roman" panose="02020603050405020304" pitchFamily="18" charset="0"/>
              </a:rPr>
              <a:t> par </a:t>
            </a:r>
            <a:r>
              <a:rPr altLang="fr-FR" sz="2000" dirty="0" err="1">
                <a:latin typeface="Times New Roman" panose="02020603050405020304" pitchFamily="18" charset="0"/>
                <a:cs typeface="Times New Roman" panose="02020603050405020304" pitchFamily="18" charset="0"/>
              </a:rPr>
              <a:t>défaut</a:t>
            </a:r>
            <a:r>
              <a:rPr altLang="fr-FR" sz="2000" dirty="0">
                <a:latin typeface="Times New Roman" panose="02020603050405020304" pitchFamily="18" charset="0"/>
                <a:cs typeface="Times New Roman" panose="02020603050405020304" pitchFamily="18" charset="0"/>
              </a:rPr>
              <a:t>, etc.</a:t>
            </a:r>
          </a:p>
        </p:txBody>
      </p:sp>
      <p:sp>
        <p:nvSpPr>
          <p:cNvPr id="2" name="Rectangle 1">
            <a:extLst>
              <a:ext uri="{FF2B5EF4-FFF2-40B4-BE49-F238E27FC236}">
                <a16:creationId xmlns:a16="http://schemas.microsoft.com/office/drawing/2014/main" id="{CF0E9CA8-B41D-4A60-B29F-723F5423EF4F}"/>
              </a:ext>
            </a:extLst>
          </p:cNvPr>
          <p:cNvSpPr/>
          <p:nvPr/>
        </p:nvSpPr>
        <p:spPr>
          <a:xfrm>
            <a:off x="1547664" y="1779463"/>
            <a:ext cx="6480720" cy="16435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80000"/>
              </a:lnSpc>
            </a:pPr>
            <a:r>
              <a:rPr lang="fr-FR" altLang="fr-FR" dirty="0">
                <a:latin typeface="Times New Roman" panose="02020603050405020304" pitchFamily="18" charset="0"/>
                <a:cs typeface="Times New Roman" panose="02020603050405020304" pitchFamily="18" charset="0"/>
              </a:rPr>
              <a:t>    &lt;?xml version="1.0" </a:t>
            </a:r>
            <a:r>
              <a:rPr lang="fr-FR" altLang="fr-FR" dirty="0" err="1">
                <a:latin typeface="Times New Roman" panose="02020603050405020304" pitchFamily="18" charset="0"/>
                <a:cs typeface="Times New Roman" panose="02020603050405020304" pitchFamily="18" charset="0"/>
              </a:rPr>
              <a:t>encoding</a:t>
            </a:r>
            <a:r>
              <a:rPr lang="fr-FR" altLang="fr-FR" dirty="0">
                <a:latin typeface="Times New Roman" panose="02020603050405020304" pitchFamily="18" charset="0"/>
                <a:cs typeface="Times New Roman" panose="02020603050405020304" pitchFamily="18" charset="0"/>
              </a:rPr>
              <a:t>="UTF-8" standalone="yes"?&gt;</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&lt;personne&gt; </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&lt;id&gt;51&lt;/id&gt; </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&lt;nom&gt;REMY&lt;/nom&gt; </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a:t>
            </a:r>
            <a:r>
              <a:rPr lang="fr-FR" altLang="fr-FR" dirty="0" err="1">
                <a:latin typeface="Times New Roman" panose="02020603050405020304" pitchFamily="18" charset="0"/>
                <a:cs typeface="Times New Roman" panose="02020603050405020304" pitchFamily="18" charset="0"/>
              </a:rPr>
              <a:t>prenom</a:t>
            </a:r>
            <a:r>
              <a:rPr lang="fr-FR" altLang="fr-FR" dirty="0">
                <a:latin typeface="Times New Roman" panose="02020603050405020304" pitchFamily="18" charset="0"/>
                <a:cs typeface="Times New Roman" panose="02020603050405020304" pitchFamily="18" charset="0"/>
              </a:rPr>
              <a:t>&gt;Emmanuel&lt;/</a:t>
            </a:r>
            <a:r>
              <a:rPr lang="fr-FR" altLang="fr-FR" dirty="0" err="1">
                <a:latin typeface="Times New Roman" panose="02020603050405020304" pitchFamily="18" charset="0"/>
                <a:cs typeface="Times New Roman" panose="02020603050405020304" pitchFamily="18" charset="0"/>
              </a:rPr>
              <a:t>prenom</a:t>
            </a:r>
            <a:r>
              <a:rPr lang="fr-FR" altLang="fr-FR" dirty="0">
                <a:latin typeface="Times New Roman" panose="02020603050405020304" pitchFamily="18" charset="0"/>
                <a:cs typeface="Times New Roman" panose="02020603050405020304" pitchFamily="18" charset="0"/>
              </a:rPr>
              <a:t>&gt;</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a:t>
            </a:r>
            <a:r>
              <a:rPr lang="fr-FR" altLang="fr-FR" dirty="0" err="1">
                <a:latin typeface="Times New Roman" panose="02020603050405020304" pitchFamily="18" charset="0"/>
                <a:cs typeface="Times New Roman" panose="02020603050405020304" pitchFamily="18" charset="0"/>
              </a:rPr>
              <a:t>age</a:t>
            </a:r>
            <a:r>
              <a:rPr lang="fr-FR" altLang="fr-FR" dirty="0">
                <a:latin typeface="Times New Roman" panose="02020603050405020304" pitchFamily="18" charset="0"/>
                <a:cs typeface="Times New Roman" panose="02020603050405020304" pitchFamily="18" charset="0"/>
              </a:rPr>
              <a:t>&gt;31&lt;/</a:t>
            </a:r>
            <a:r>
              <a:rPr lang="fr-FR" altLang="fr-FR" dirty="0" err="1">
                <a:latin typeface="Times New Roman" panose="02020603050405020304" pitchFamily="18" charset="0"/>
                <a:cs typeface="Times New Roman" panose="02020603050405020304" pitchFamily="18" charset="0"/>
              </a:rPr>
              <a:t>age</a:t>
            </a:r>
            <a:r>
              <a:rPr lang="fr-FR" altLang="fr-FR" dirty="0">
                <a:latin typeface="Times New Roman" panose="02020603050405020304" pitchFamily="18" charset="0"/>
                <a:cs typeface="Times New Roman" panose="02020603050405020304" pitchFamily="18" charset="0"/>
              </a:rPr>
              <a:t>&gt; </a:t>
            </a:r>
          </a:p>
          <a:p>
            <a:pPr>
              <a:lnSpc>
                <a:spcPct val="80000"/>
              </a:lnSpc>
              <a:buFont typeface="Wingdings" panose="05000000000000000000" pitchFamily="2" charset="2"/>
              <a:buNone/>
            </a:pPr>
            <a:r>
              <a:rPr lang="fr-FR" altLang="fr-FR" dirty="0">
                <a:latin typeface="Times New Roman" panose="02020603050405020304" pitchFamily="18" charset="0"/>
                <a:cs typeface="Times New Roman" panose="02020603050405020304" pitchFamily="18" charset="0"/>
              </a:rPr>
              <a:t>    &lt;/personne&gt;</a:t>
            </a:r>
          </a:p>
        </p:txBody>
      </p:sp>
    </p:spTree>
    <p:extLst>
      <p:ext uri="{BB962C8B-B14F-4D97-AF65-F5344CB8AC3E}">
        <p14:creationId xmlns:p14="http://schemas.microsoft.com/office/powerpoint/2010/main" val="1871666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altLang="fr-FR" dirty="0">
                <a:latin typeface="Arial" panose="020B0604020202020204" pitchFamily="34" charset="0"/>
                <a:cs typeface="Arial" panose="020B0604020202020204" pitchFamily="34" charset="0"/>
              </a:rPr>
              <a:t>Annotation</a:t>
            </a:r>
          </a:p>
        </p:txBody>
      </p:sp>
      <p:sp>
        <p:nvSpPr>
          <p:cNvPr id="47108" name="Rectangle 3"/>
          <p:cNvSpPr>
            <a:spLocks noGrp="1" noChangeArrowheads="1"/>
          </p:cNvSpPr>
          <p:nvPr>
            <p:ph sz="half" idx="1"/>
          </p:nvPr>
        </p:nvSpPr>
        <p:spPr/>
        <p:txBody>
          <a:bodyPr/>
          <a:lstStyle/>
          <a:p>
            <a:pPr>
              <a:lnSpc>
                <a:spcPct val="100000"/>
              </a:lnSpc>
            </a:pPr>
            <a:r>
              <a:rPr altLang="fr-FR" sz="2000" dirty="0">
                <a:latin typeface="Arial" panose="020B0604020202020204" pitchFamily="34" charset="0"/>
                <a:cs typeface="Arial" panose="020B0604020202020204" pitchFamily="34" charset="0"/>
              </a:rPr>
              <a:t>Le code ci-</a:t>
            </a:r>
            <a:r>
              <a:rPr altLang="fr-FR" sz="2000" dirty="0" err="1">
                <a:latin typeface="Arial" panose="020B0604020202020204" pitchFamily="34" charset="0"/>
                <a:cs typeface="Arial" panose="020B0604020202020204" pitchFamily="34" charset="0"/>
              </a:rPr>
              <a:t>dessous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utilise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ces</a:t>
            </a:r>
            <a:r>
              <a:rPr altLang="fr-FR" sz="2000" dirty="0">
                <a:latin typeface="Arial" panose="020B0604020202020204" pitchFamily="34" charset="0"/>
                <a:cs typeface="Arial" panose="020B0604020202020204" pitchFamily="34" charset="0"/>
              </a:rPr>
              <a:t> annotations </a:t>
            </a:r>
            <a:r>
              <a:rPr altLang="fr-FR" sz="2000" dirty="0" err="1">
                <a:latin typeface="Arial" panose="020B0604020202020204" pitchFamily="34" charset="0"/>
                <a:cs typeface="Arial" panose="020B0604020202020204" pitchFamily="34" charset="0"/>
              </a:rPr>
              <a:t>spécifiques</a:t>
            </a:r>
            <a:r>
              <a:rPr altLang="fr-FR" sz="2000" dirty="0">
                <a:latin typeface="Arial" panose="020B0604020202020204" pitchFamily="34" charset="0"/>
                <a:cs typeface="Arial" panose="020B0604020202020204" pitchFamily="34" charset="0"/>
              </a:rPr>
              <a:t> pour transformer le </a:t>
            </a:r>
            <a:r>
              <a:rPr altLang="fr-FR" sz="2000" dirty="0" err="1">
                <a:latin typeface="Arial" panose="020B0604020202020204" pitchFamily="34" charset="0"/>
                <a:cs typeface="Arial" panose="020B0604020202020204" pitchFamily="34" charset="0"/>
              </a:rPr>
              <a:t>numéro</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d'identifiant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en</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attribut</a:t>
            </a:r>
            <a:r>
              <a:rPr altLang="fr-FR" sz="2000" dirty="0">
                <a:latin typeface="Arial" panose="020B0604020202020204" pitchFamily="34" charset="0"/>
                <a:cs typeface="Arial" panose="020B0604020202020204" pitchFamily="34" charset="0"/>
              </a:rPr>
              <a:t> (au lieu d'un </a:t>
            </a:r>
            <a:r>
              <a:rPr altLang="fr-FR" sz="2000" dirty="0" err="1">
                <a:latin typeface="Arial" panose="020B0604020202020204" pitchFamily="34" charset="0"/>
                <a:cs typeface="Arial" panose="020B0604020202020204" pitchFamily="34" charset="0"/>
              </a:rPr>
              <a:t>élément</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et</a:t>
            </a:r>
            <a:r>
              <a:rPr lang="fr-FR" altLang="fr-FR" sz="2000" dirty="0">
                <a:latin typeface="Arial" panose="020B0604020202020204" pitchFamily="34" charset="0"/>
                <a:cs typeface="Arial" panose="020B0604020202020204" pitchFamily="34" charset="0"/>
              </a:rPr>
              <a:t> </a:t>
            </a:r>
            <a:r>
              <a:rPr altLang="fr-FR" sz="2000" dirty="0">
                <a:latin typeface="Arial" panose="020B0604020202020204" pitchFamily="34" charset="0"/>
                <a:cs typeface="Arial" panose="020B0604020202020204" pitchFamily="34" charset="0"/>
              </a:rPr>
              <a:t>pour </a:t>
            </a:r>
            <a:r>
              <a:rPr altLang="fr-FR" sz="2000" dirty="0" err="1">
                <a:latin typeface="Arial" panose="020B0604020202020204" pitchFamily="34" charset="0"/>
                <a:cs typeface="Arial" panose="020B0604020202020204" pitchFamily="34" charset="0"/>
              </a:rPr>
              <a:t>renommer</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l'ensemble</a:t>
            </a:r>
            <a:r>
              <a:rPr altLang="fr-FR" sz="2000" dirty="0">
                <a:latin typeface="Arial" panose="020B0604020202020204" pitchFamily="34" charset="0"/>
                <a:cs typeface="Arial" panose="020B0604020202020204" pitchFamily="34" charset="0"/>
              </a:rPr>
              <a:t> des </a:t>
            </a:r>
            <a:r>
              <a:rPr altLang="fr-FR" sz="2000" dirty="0" err="1">
                <a:latin typeface="Arial" panose="020B0604020202020204" pitchFamily="34" charset="0"/>
                <a:cs typeface="Arial" panose="020B0604020202020204" pitchFamily="34" charset="0"/>
              </a:rPr>
              <a:t>balises</a:t>
            </a:r>
            <a:r>
              <a:rPr altLang="fr-FR" sz="2000" dirty="0">
                <a:latin typeface="Arial" panose="020B0604020202020204" pitchFamily="34" charset="0"/>
                <a:cs typeface="Arial" panose="020B0604020202020204" pitchFamily="34" charset="0"/>
              </a:rPr>
              <a:t> du </a:t>
            </a:r>
            <a:r>
              <a:rPr altLang="fr-FR" sz="2000" dirty="0" err="1">
                <a:latin typeface="Arial" panose="020B0604020202020204" pitchFamily="34" charset="0"/>
                <a:cs typeface="Arial" panose="020B0604020202020204" pitchFamily="34" charset="0"/>
              </a:rPr>
              <a:t>documentXML</a:t>
            </a:r>
            <a:r>
              <a:rPr altLang="fr-FR" sz="2000" dirty="0">
                <a:latin typeface="Arial" panose="020B0604020202020204" pitchFamily="34" charset="0"/>
                <a:cs typeface="Arial" panose="020B0604020202020204" pitchFamily="34" charset="0"/>
              </a:rPr>
              <a:t>.</a:t>
            </a:r>
          </a:p>
          <a:p>
            <a:pPr>
              <a:lnSpc>
                <a:spcPct val="80000"/>
              </a:lnSpc>
              <a:buFont typeface="Wingdings" panose="05000000000000000000" pitchFamily="2" charset="2"/>
              <a:buNone/>
            </a:pPr>
            <a:endParaRPr altLang="fr-FR" sz="2000" dirty="0">
              <a:latin typeface="Times New Roman" panose="02020603050405020304" pitchFamily="18" charset="0"/>
              <a:cs typeface="Times New Roman" panose="02020603050405020304" pitchFamily="18" charset="0"/>
            </a:endParaRPr>
          </a:p>
        </p:txBody>
      </p:sp>
      <p:sp>
        <p:nvSpPr>
          <p:cNvPr id="47109" name="Rectangle 4"/>
          <p:cNvSpPr>
            <a:spLocks noChangeArrowheads="1"/>
          </p:cNvSpPr>
          <p:nvPr/>
        </p:nvSpPr>
        <p:spPr bwMode="auto">
          <a:xfrm>
            <a:off x="2122911" y="3212976"/>
            <a:ext cx="4898179" cy="3139321"/>
          </a:xfrm>
          <a:prstGeom prst="rect">
            <a:avLst/>
          </a:prstGeom>
          <a:solidFill>
            <a:srgbClr val="FBFAD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3327" rIns="33327"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Low"/>
            <a:r>
              <a:rPr lang="fr-FR" altLang="fr-FR" i="1" dirty="0"/>
              <a:t>@</a:t>
            </a:r>
            <a:r>
              <a:rPr lang="fr-FR" altLang="fr-FR" i="1" dirty="0" err="1"/>
              <a:t>XmlRootElement</a:t>
            </a:r>
            <a:r>
              <a:rPr lang="fr-FR" altLang="fr-FR" i="1" dirty="0"/>
              <a:t> </a:t>
            </a:r>
          </a:p>
          <a:p>
            <a:pPr algn="justLow"/>
            <a:r>
              <a:rPr lang="fr-FR" altLang="fr-FR" i="1" dirty="0"/>
              <a:t>public class Personne</a:t>
            </a:r>
          </a:p>
          <a:p>
            <a:pPr algn="justLow"/>
            <a:r>
              <a:rPr lang="fr-FR" altLang="fr-FR" i="1" dirty="0"/>
              <a:t> { @</a:t>
            </a:r>
            <a:r>
              <a:rPr lang="fr-FR" altLang="fr-FR" i="1" dirty="0" err="1"/>
              <a:t>XmlAttribut</a:t>
            </a:r>
            <a:r>
              <a:rPr lang="fr-FR" altLang="fr-FR" i="1" dirty="0"/>
              <a:t>(</a:t>
            </a:r>
            <a:r>
              <a:rPr lang="fr-FR" altLang="fr-FR" i="1" dirty="0" err="1"/>
              <a:t>required</a:t>
            </a:r>
            <a:r>
              <a:rPr lang="fr-FR" altLang="fr-FR" i="1" dirty="0"/>
              <a:t> = </a:t>
            </a:r>
            <a:r>
              <a:rPr lang="fr-FR" altLang="fr-FR" i="1" dirty="0" err="1"/>
              <a:t>true</a:t>
            </a:r>
            <a:r>
              <a:rPr lang="fr-FR" altLang="fr-FR" i="1" dirty="0"/>
              <a:t>)</a:t>
            </a:r>
          </a:p>
          <a:p>
            <a:pPr algn="justLow"/>
            <a:r>
              <a:rPr lang="fr-FR" altLang="fr-FR" i="1" dirty="0"/>
              <a:t> </a:t>
            </a:r>
            <a:r>
              <a:rPr lang="fr-FR" altLang="fr-FR" i="1" dirty="0" err="1"/>
              <a:t>private</a:t>
            </a:r>
            <a:r>
              <a:rPr lang="fr-FR" altLang="fr-FR" i="1" dirty="0"/>
              <a:t> long id; </a:t>
            </a:r>
          </a:p>
          <a:p>
            <a:pPr algn="justLow"/>
            <a:r>
              <a:rPr lang="fr-FR" altLang="fr-FR" i="1" dirty="0"/>
              <a:t>@</a:t>
            </a:r>
            <a:r>
              <a:rPr lang="fr-FR" altLang="fr-FR" i="1" dirty="0" err="1"/>
              <a:t>XmlElement</a:t>
            </a:r>
            <a:r>
              <a:rPr lang="fr-FR" altLang="fr-FR" i="1" dirty="0"/>
              <a:t>(</a:t>
            </a:r>
            <a:r>
              <a:rPr lang="fr-FR" altLang="fr-FR" i="1" dirty="0" err="1"/>
              <a:t>name</a:t>
            </a:r>
            <a:r>
              <a:rPr lang="fr-FR" altLang="fr-FR" i="1" dirty="0"/>
              <a:t> = "Nom")</a:t>
            </a:r>
          </a:p>
          <a:p>
            <a:pPr algn="justLow"/>
            <a:r>
              <a:rPr lang="fr-FR" altLang="fr-FR" i="1" dirty="0"/>
              <a:t> </a:t>
            </a:r>
            <a:r>
              <a:rPr lang="fr-FR" altLang="fr-FR" i="1" dirty="0" err="1"/>
              <a:t>private</a:t>
            </a:r>
            <a:r>
              <a:rPr lang="fr-FR" altLang="fr-FR" i="1" dirty="0"/>
              <a:t> String nom; </a:t>
            </a:r>
          </a:p>
          <a:p>
            <a:pPr algn="justLow"/>
            <a:r>
              <a:rPr lang="fr-FR" altLang="fr-FR" i="1" dirty="0"/>
              <a:t>@</a:t>
            </a:r>
            <a:r>
              <a:rPr lang="fr-FR" altLang="fr-FR" i="1" dirty="0" err="1"/>
              <a:t>XmlElement</a:t>
            </a:r>
            <a:r>
              <a:rPr lang="fr-FR" altLang="fr-FR" i="1" dirty="0"/>
              <a:t>(</a:t>
            </a:r>
            <a:r>
              <a:rPr lang="fr-FR" altLang="fr-FR" i="1" dirty="0" err="1"/>
              <a:t>name</a:t>
            </a:r>
            <a:r>
              <a:rPr lang="fr-FR" altLang="fr-FR" i="1" dirty="0"/>
              <a:t> = "</a:t>
            </a:r>
            <a:r>
              <a:rPr lang="fr-FR" altLang="fr-FR" i="1" dirty="0" err="1"/>
              <a:t>Prenom</a:t>
            </a:r>
            <a:r>
              <a:rPr lang="fr-FR" altLang="fr-FR" i="1" dirty="0"/>
              <a:t>") </a:t>
            </a:r>
          </a:p>
          <a:p>
            <a:pPr algn="justLow"/>
            <a:r>
              <a:rPr lang="fr-FR" altLang="fr-FR" i="1" dirty="0" err="1"/>
              <a:t>private</a:t>
            </a:r>
            <a:r>
              <a:rPr lang="fr-FR" altLang="fr-FR" i="1" dirty="0"/>
              <a:t> String </a:t>
            </a:r>
            <a:r>
              <a:rPr lang="fr-FR" altLang="fr-FR" i="1" dirty="0" err="1"/>
              <a:t>prenom</a:t>
            </a:r>
            <a:r>
              <a:rPr lang="fr-FR" altLang="fr-FR" i="1" dirty="0"/>
              <a:t>; </a:t>
            </a:r>
          </a:p>
          <a:p>
            <a:pPr algn="justLow"/>
            <a:r>
              <a:rPr lang="fr-FR" altLang="fr-FR" i="1" dirty="0"/>
              <a:t>@</a:t>
            </a:r>
            <a:r>
              <a:rPr lang="fr-FR" altLang="fr-FR" i="1" dirty="0" err="1"/>
              <a:t>XmlElement</a:t>
            </a:r>
            <a:r>
              <a:rPr lang="fr-FR" altLang="fr-FR" i="1" dirty="0"/>
              <a:t>(</a:t>
            </a:r>
            <a:r>
              <a:rPr lang="fr-FR" altLang="fr-FR" i="1" dirty="0" err="1"/>
              <a:t>name</a:t>
            </a:r>
            <a:r>
              <a:rPr lang="fr-FR" altLang="fr-FR" i="1" dirty="0"/>
              <a:t> = </a:t>
            </a:r>
            <a:r>
              <a:rPr lang="fr-FR" altLang="fr-FR" i="1" dirty="0">
                <a:latin typeface="Times New Roman" panose="02020603050405020304" pitchFamily="18" charset="0"/>
              </a:rPr>
              <a:t>«</a:t>
            </a:r>
            <a:r>
              <a:rPr lang="fr-FR" altLang="fr-FR" i="1" dirty="0"/>
              <a:t> Age", </a:t>
            </a:r>
            <a:r>
              <a:rPr lang="fr-FR" altLang="fr-FR" i="1" dirty="0" err="1"/>
              <a:t>defaultValue</a:t>
            </a:r>
            <a:r>
              <a:rPr lang="fr-FR" altLang="fr-FR" i="1" dirty="0"/>
              <a:t> = "21") </a:t>
            </a:r>
          </a:p>
          <a:p>
            <a:pPr algn="justLow"/>
            <a:r>
              <a:rPr lang="fr-FR" altLang="fr-FR" i="1" dirty="0" err="1"/>
              <a:t>private</a:t>
            </a:r>
            <a:r>
              <a:rPr lang="fr-FR" altLang="fr-FR" i="1" dirty="0"/>
              <a:t> </a:t>
            </a:r>
            <a:r>
              <a:rPr lang="fr-FR" altLang="fr-FR" i="1" dirty="0" err="1"/>
              <a:t>int</a:t>
            </a:r>
            <a:r>
              <a:rPr lang="fr-FR" altLang="fr-FR" i="1" dirty="0"/>
              <a:t> </a:t>
            </a:r>
            <a:r>
              <a:rPr lang="fr-FR" altLang="fr-FR" i="1" dirty="0" err="1"/>
              <a:t>age</a:t>
            </a:r>
            <a:r>
              <a:rPr lang="fr-FR" altLang="fr-FR" i="1" dirty="0"/>
              <a:t>; </a:t>
            </a:r>
          </a:p>
          <a:p>
            <a:pPr algn="justLow"/>
            <a:r>
              <a:rPr lang="fr-FR" altLang="fr-FR" i="1" dirty="0"/>
              <a:t>... }</a:t>
            </a:r>
            <a:r>
              <a:rPr lang="fr-FR" altLang="fr-FR" dirty="0"/>
              <a:t> </a:t>
            </a:r>
          </a:p>
        </p:txBody>
      </p:sp>
    </p:spTree>
    <p:extLst>
      <p:ext uri="{BB962C8B-B14F-4D97-AF65-F5344CB8AC3E}">
        <p14:creationId xmlns:p14="http://schemas.microsoft.com/office/powerpoint/2010/main" val="4078741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re 1"/>
          <p:cNvSpPr>
            <a:spLocks noGrp="1"/>
          </p:cNvSpPr>
          <p:nvPr>
            <p:ph type="title"/>
          </p:nvPr>
        </p:nvSpPr>
        <p:spPr>
          <a:xfrm>
            <a:off x="388056" y="285750"/>
            <a:ext cx="8648439" cy="1320800"/>
          </a:xfrm>
        </p:spPr>
        <p:txBody>
          <a:bodyPr/>
          <a:lstStyle/>
          <a:p>
            <a:r>
              <a:rPr altLang="fr-FR" sz="4000" dirty="0"/>
              <a:t>Les </a:t>
            </a:r>
            <a:r>
              <a:rPr altLang="fr-FR" sz="4000" dirty="0" err="1"/>
              <a:t>Plateformes</a:t>
            </a:r>
            <a:r>
              <a:rPr altLang="fr-FR" sz="4000" dirty="0"/>
              <a:t> de </a:t>
            </a:r>
            <a:r>
              <a:rPr altLang="fr-FR" sz="4000" dirty="0" err="1"/>
              <a:t>développement</a:t>
            </a:r>
            <a:endParaRPr altLang="fr-FR" sz="4000" dirty="0"/>
          </a:p>
        </p:txBody>
      </p:sp>
      <p:sp>
        <p:nvSpPr>
          <p:cNvPr id="3" name="Espace réservé du contenu 2"/>
          <p:cNvSpPr>
            <a:spLocks noGrp="1"/>
          </p:cNvSpPr>
          <p:nvPr>
            <p:ph sz="half" idx="1"/>
          </p:nvPr>
        </p:nvSpPr>
        <p:spPr/>
        <p:txBody>
          <a:bodyPr>
            <a:normAutofit fontScale="92500"/>
          </a:bodyPr>
          <a:lstStyle/>
          <a:p>
            <a:pPr>
              <a:defRPr/>
            </a:pPr>
            <a:r>
              <a:rPr dirty="0"/>
              <a:t>La grande majorité des plateformes de </a:t>
            </a:r>
            <a:r>
              <a:rPr dirty="0" err="1"/>
              <a:t>développement</a:t>
            </a:r>
            <a:r>
              <a:rPr dirty="0"/>
              <a:t> fournissent le support de Services Web (outils et APIs)</a:t>
            </a:r>
          </a:p>
          <a:p>
            <a:pPr lvl="1">
              <a:defRPr/>
            </a:pPr>
            <a:r>
              <a:rPr dirty="0"/>
              <a:t>Plateforme .NET</a:t>
            </a:r>
          </a:p>
          <a:p>
            <a:pPr lvl="1">
              <a:defRPr/>
            </a:pPr>
            <a:r>
              <a:rPr dirty="0"/>
              <a:t>Plateforme Java</a:t>
            </a:r>
          </a:p>
          <a:p>
            <a:pPr lvl="1">
              <a:defRPr/>
            </a:pPr>
            <a:r>
              <a:rPr dirty="0"/>
              <a:t>Plateforme PHP, C++, Python, …</a:t>
            </a:r>
          </a:p>
          <a:p>
            <a:pPr>
              <a:defRPr/>
            </a:pPr>
            <a:r>
              <a:rPr dirty="0"/>
              <a:t>Les outils permettent de</a:t>
            </a:r>
          </a:p>
          <a:p>
            <a:pPr lvl="1">
              <a:defRPr/>
            </a:pPr>
            <a:r>
              <a:rPr dirty="0"/>
              <a:t>Manipuler des messages SOAP</a:t>
            </a:r>
          </a:p>
          <a:p>
            <a:pPr lvl="1">
              <a:defRPr/>
            </a:pPr>
            <a:r>
              <a:rPr dirty="0"/>
              <a:t>Manipuler des données au format XML</a:t>
            </a:r>
          </a:p>
          <a:p>
            <a:pPr lvl="1">
              <a:defRPr/>
            </a:pPr>
            <a:r>
              <a:rPr dirty="0" err="1"/>
              <a:t>Mapping</a:t>
            </a:r>
            <a:r>
              <a:rPr dirty="0"/>
              <a:t> XML / Classe (Marshall, </a:t>
            </a:r>
            <a:r>
              <a:rPr dirty="0" err="1"/>
              <a:t>Unmarshall</a:t>
            </a:r>
            <a:r>
              <a:rPr dirty="0"/>
              <a:t>)</a:t>
            </a:r>
          </a:p>
          <a:p>
            <a:pPr lvl="1">
              <a:defRPr/>
            </a:pPr>
            <a:r>
              <a:rPr dirty="0"/>
              <a:t>Accéder à la couche HTTP</a:t>
            </a:r>
          </a:p>
          <a:p>
            <a:pPr>
              <a:defRPr/>
            </a:pPr>
            <a:r>
              <a:rPr dirty="0"/>
              <a:t> Dans ce cours, nous utiliserons la plateforme Java</a:t>
            </a:r>
          </a:p>
          <a:p>
            <a:pPr lvl="1">
              <a:defRPr/>
            </a:pPr>
            <a:r>
              <a:rPr dirty="0"/>
              <a:t>Outillée, gratuite, accessible, légère, respect des standards</a:t>
            </a:r>
          </a:p>
        </p:txBody>
      </p:sp>
      <p:pic>
        <p:nvPicPr>
          <p:cNvPr id="430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636912"/>
            <a:ext cx="12096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5"/>
          <p:cNvSpPr>
            <a:spLocks noGrp="1" noChangeArrowheads="1"/>
          </p:cNvSpPr>
          <p:nvPr>
            <p:ph sz="half" idx="1"/>
          </p:nvPr>
        </p:nvSpPr>
        <p:spPr>
          <a:xfrm>
            <a:off x="107505" y="1879600"/>
            <a:ext cx="2592288" cy="4749800"/>
          </a:xfrm>
        </p:spPr>
        <p:txBody>
          <a:bodyPr/>
          <a:lstStyle/>
          <a:p>
            <a:r>
              <a:rPr altLang="fr-FR" sz="2000" dirty="0" err="1">
                <a:latin typeface="Arial" panose="020B0604020202020204" pitchFamily="34" charset="0"/>
                <a:cs typeface="Arial" panose="020B0604020202020204" pitchFamily="34" charset="0"/>
              </a:rPr>
              <a:t>Cette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classe</a:t>
            </a:r>
            <a:r>
              <a:rPr altLang="fr-FR" sz="2000" dirty="0">
                <a:latin typeface="Arial" panose="020B0604020202020204" pitchFamily="34" charset="0"/>
                <a:cs typeface="Arial" panose="020B0604020202020204" pitchFamily="34" charset="0"/>
              </a:rPr>
              <a:t> sera </a:t>
            </a:r>
            <a:r>
              <a:rPr altLang="fr-FR" sz="2000" dirty="0" err="1">
                <a:latin typeface="Arial" panose="020B0604020202020204" pitchFamily="34" charset="0"/>
                <a:cs typeface="Arial" panose="020B0604020202020204" pitchFamily="34" charset="0"/>
              </a:rPr>
              <a:t>donc</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liée</a:t>
            </a:r>
            <a:r>
              <a:rPr altLang="fr-FR" sz="2000" dirty="0">
                <a:latin typeface="Arial" panose="020B0604020202020204" pitchFamily="34" charset="0"/>
                <a:cs typeface="Arial" panose="020B0604020202020204" pitchFamily="34" charset="0"/>
              </a:rPr>
              <a:t> à un </a:t>
            </a:r>
            <a:r>
              <a:rPr altLang="fr-FR" sz="2000" dirty="0" err="1">
                <a:latin typeface="Arial" panose="020B0604020202020204" pitchFamily="34" charset="0"/>
                <a:cs typeface="Arial" panose="020B0604020202020204" pitchFamily="34" charset="0"/>
              </a:rPr>
              <a:t>schéma</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différent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dans</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lequel</a:t>
            </a:r>
            <a:r>
              <a:rPr altLang="fr-FR" sz="2000" dirty="0">
                <a:latin typeface="Arial" panose="020B0604020202020204" pitchFamily="34" charset="0"/>
                <a:cs typeface="Arial" panose="020B0604020202020204" pitchFamily="34" charset="0"/>
              </a:rPr>
              <a:t> le </a:t>
            </a:r>
            <a:r>
              <a:rPr altLang="fr-FR" sz="2000" dirty="0" err="1">
                <a:latin typeface="Arial" panose="020B0604020202020204" pitchFamily="34" charset="0"/>
                <a:cs typeface="Arial" panose="020B0604020202020204" pitchFamily="34" charset="0"/>
              </a:rPr>
              <a:t>numéro</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d'identifiant</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est</a:t>
            </a:r>
            <a:r>
              <a:rPr altLang="fr-FR" sz="2000" dirty="0">
                <a:latin typeface="Arial" panose="020B0604020202020204" pitchFamily="34" charset="0"/>
                <a:cs typeface="Arial" panose="020B0604020202020204" pitchFamily="34" charset="0"/>
              </a:rPr>
              <a:t> un &lt;</a:t>
            </a:r>
            <a:r>
              <a:rPr altLang="fr-FR" sz="2000" dirty="0" err="1">
                <a:latin typeface="Arial" panose="020B0604020202020204" pitchFamily="34" charset="0"/>
                <a:cs typeface="Arial" panose="020B0604020202020204" pitchFamily="34" charset="0"/>
              </a:rPr>
              <a:t>xs:attribute</a:t>
            </a:r>
            <a:r>
              <a:rPr altLang="fr-FR" sz="2000" dirty="0">
                <a:latin typeface="Arial" panose="020B0604020202020204" pitchFamily="34" charset="0"/>
                <a:cs typeface="Arial" panose="020B0604020202020204" pitchFamily="34" charset="0"/>
              </a:rPr>
              <a:t>&gt; </a:t>
            </a:r>
            <a:r>
              <a:rPr altLang="fr-FR" sz="2000" dirty="0" err="1">
                <a:latin typeface="Arial" panose="020B0604020202020204" pitchFamily="34" charset="0"/>
                <a:cs typeface="Arial" panose="020B0604020202020204" pitchFamily="34" charset="0"/>
              </a:rPr>
              <a:t>obligatoire</a:t>
            </a:r>
            <a:r>
              <a:rPr altLang="fr-FR" sz="2000" dirty="0">
                <a:latin typeface="Arial" panose="020B0604020202020204" pitchFamily="34" charset="0"/>
                <a:cs typeface="Arial" panose="020B0604020202020204" pitchFamily="34" charset="0"/>
              </a:rPr>
              <a:t> et </a:t>
            </a:r>
            <a:r>
              <a:rPr altLang="fr-FR" sz="2000" dirty="0" err="1">
                <a:latin typeface="Arial" panose="020B0604020202020204" pitchFamily="34" charset="0"/>
                <a:cs typeface="Arial" panose="020B0604020202020204" pitchFamily="34" charset="0"/>
              </a:rPr>
              <a:t>l'âge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renommé</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possède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une</a:t>
            </a:r>
            <a:r>
              <a:rPr altLang="fr-FR" sz="2000" dirty="0">
                <a:latin typeface="Arial" panose="020B0604020202020204" pitchFamily="34" charset="0"/>
                <a:cs typeface="Arial" panose="020B0604020202020204" pitchFamily="34" charset="0"/>
              </a:rPr>
              <a:t> </a:t>
            </a:r>
            <a:r>
              <a:rPr altLang="fr-FR" sz="2000" dirty="0" err="1">
                <a:latin typeface="Arial" panose="020B0604020202020204" pitchFamily="34" charset="0"/>
                <a:cs typeface="Arial" panose="020B0604020202020204" pitchFamily="34" charset="0"/>
              </a:rPr>
              <a:t>valeur</a:t>
            </a:r>
            <a:r>
              <a:rPr altLang="fr-FR" sz="2000" dirty="0">
                <a:latin typeface="Arial" panose="020B0604020202020204" pitchFamily="34" charset="0"/>
                <a:cs typeface="Arial" panose="020B0604020202020204" pitchFamily="34" charset="0"/>
              </a:rPr>
              <a:t> par </a:t>
            </a:r>
            <a:r>
              <a:rPr altLang="fr-FR" sz="2000" dirty="0" err="1">
                <a:latin typeface="Arial" panose="020B0604020202020204" pitchFamily="34" charset="0"/>
                <a:cs typeface="Arial" panose="020B0604020202020204" pitchFamily="34" charset="0"/>
              </a:rPr>
              <a:t>défaut</a:t>
            </a:r>
            <a:r>
              <a:rPr altLang="fr-FR" sz="2000" dirty="0">
                <a:latin typeface="Arial" panose="020B0604020202020204" pitchFamily="34" charset="0"/>
                <a:cs typeface="Arial" panose="020B0604020202020204" pitchFamily="34" charset="0"/>
              </a:rPr>
              <a:t> de 21.</a:t>
            </a:r>
          </a:p>
          <a:p>
            <a:pPr>
              <a:buFont typeface="Wingdings" panose="05000000000000000000" pitchFamily="2" charset="2"/>
              <a:buNone/>
            </a:pPr>
            <a:endParaRPr altLang="fr-FR" sz="1400" dirty="0">
              <a:latin typeface="Times New Roman" panose="02020603050405020304" pitchFamily="18" charset="0"/>
              <a:cs typeface="Times New Roman" panose="02020603050405020304" pitchFamily="18" charset="0"/>
            </a:endParaRPr>
          </a:p>
        </p:txBody>
      </p:sp>
      <p:sp>
        <p:nvSpPr>
          <p:cNvPr id="48131" name="Rectangle 4"/>
          <p:cNvSpPr>
            <a:spLocks noChangeArrowheads="1"/>
          </p:cNvSpPr>
          <p:nvPr/>
        </p:nvSpPr>
        <p:spPr bwMode="auto">
          <a:xfrm>
            <a:off x="2915816" y="1916832"/>
            <a:ext cx="6146918" cy="424731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wrap="none" lIns="33327" rIns="33327"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Low"/>
            <a:r>
              <a:rPr lang="fr-FR" altLang="fr-FR" i="1" dirty="0"/>
              <a:t>&lt;?</a:t>
            </a:r>
            <a:r>
              <a:rPr lang="fr-FR" altLang="fr-FR" i="1" dirty="0" err="1"/>
              <a:t>xml</a:t>
            </a:r>
            <a:r>
              <a:rPr lang="fr-FR" altLang="fr-FR" i="1" dirty="0"/>
              <a:t> version='1.0' </a:t>
            </a:r>
            <a:r>
              <a:rPr lang="fr-FR" altLang="fr-FR" i="1" dirty="0" err="1"/>
              <a:t>encoding</a:t>
            </a:r>
            <a:r>
              <a:rPr lang="fr-FR" altLang="fr-FR" i="1" dirty="0"/>
              <a:t>='UTF-8'?&gt;</a:t>
            </a:r>
          </a:p>
          <a:p>
            <a:pPr algn="justLow"/>
            <a:r>
              <a:rPr lang="fr-FR" altLang="fr-FR" i="1" dirty="0"/>
              <a:t>&lt;!-- </a:t>
            </a:r>
            <a:r>
              <a:rPr lang="fr-FR" altLang="fr-FR" i="1" dirty="0" err="1"/>
              <a:t>Published</a:t>
            </a:r>
            <a:r>
              <a:rPr lang="fr-FR" altLang="fr-FR" i="1" dirty="0"/>
              <a:t> by JAX-WS RI at http://jax-ws.dev.java.net. </a:t>
            </a:r>
          </a:p>
          <a:p>
            <a:pPr algn="justLow"/>
            <a:r>
              <a:rPr lang="fr-FR" altLang="fr-FR" i="1" dirty="0" err="1"/>
              <a:t>RI's</a:t>
            </a:r>
            <a:r>
              <a:rPr lang="fr-FR" altLang="fr-FR" i="1" dirty="0"/>
              <a:t> version </a:t>
            </a:r>
            <a:r>
              <a:rPr lang="fr-FR" altLang="fr-FR" i="1" dirty="0" err="1"/>
              <a:t>is</a:t>
            </a:r>
            <a:r>
              <a:rPr lang="fr-FR" altLang="fr-FR" i="1" dirty="0"/>
              <a:t> JAX-WS RI 2.2.1-hudson-28-. --&gt; </a:t>
            </a:r>
          </a:p>
          <a:p>
            <a:pPr algn="justLow"/>
            <a:r>
              <a:rPr lang="fr-FR" altLang="fr-FR" i="1" dirty="0"/>
              <a:t>&lt;</a:t>
            </a:r>
            <a:r>
              <a:rPr lang="fr-FR" altLang="fr-FR" i="1" dirty="0" err="1"/>
              <a:t>xs:schema</a:t>
            </a:r>
            <a:r>
              <a:rPr lang="fr-FR" altLang="fr-FR" i="1" dirty="0"/>
              <a:t> </a:t>
            </a:r>
            <a:r>
              <a:rPr lang="fr-FR" altLang="fr-FR" i="1" dirty="0" err="1"/>
              <a:t>xmlns:tns</a:t>
            </a:r>
            <a:r>
              <a:rPr lang="fr-FR" altLang="fr-FR" i="1" dirty="0"/>
              <a:t>="http://session/" </a:t>
            </a:r>
          </a:p>
          <a:p>
            <a:pPr algn="justLow"/>
            <a:r>
              <a:rPr lang="fr-FR" altLang="fr-FR" i="1" dirty="0" err="1"/>
              <a:t>xmlns:xs</a:t>
            </a:r>
            <a:r>
              <a:rPr lang="fr-FR" altLang="fr-FR" i="1" dirty="0"/>
              <a:t>="http://www.w3.org/2001/XMLSchema" version="1.0" </a:t>
            </a:r>
          </a:p>
          <a:p>
            <a:pPr algn="justLow"/>
            <a:r>
              <a:rPr lang="fr-FR" altLang="fr-FR" i="1" dirty="0" err="1"/>
              <a:t>targetNamespace</a:t>
            </a:r>
            <a:r>
              <a:rPr lang="fr-FR" altLang="fr-FR" i="1" dirty="0"/>
              <a:t>="http://session/"&gt;</a:t>
            </a:r>
          </a:p>
          <a:p>
            <a:pPr algn="justLow"/>
            <a:r>
              <a:rPr lang="fr-FR" altLang="fr-FR" i="1" dirty="0"/>
              <a:t>&lt;</a:t>
            </a:r>
            <a:r>
              <a:rPr lang="fr-FR" altLang="fr-FR" i="1" dirty="0" err="1"/>
              <a:t>xs:element</a:t>
            </a:r>
            <a:r>
              <a:rPr lang="fr-FR" altLang="fr-FR" i="1" dirty="0"/>
              <a:t> </a:t>
            </a:r>
            <a:r>
              <a:rPr lang="fr-FR" altLang="fr-FR" i="1" dirty="0" err="1"/>
              <a:t>name</a:t>
            </a:r>
            <a:r>
              <a:rPr lang="fr-FR" altLang="fr-FR" i="1" dirty="0"/>
              <a:t>="personne" type="</a:t>
            </a:r>
            <a:r>
              <a:rPr lang="fr-FR" altLang="fr-FR" i="1" dirty="0" err="1"/>
              <a:t>tns:personne</a:t>
            </a:r>
            <a:r>
              <a:rPr lang="fr-FR" altLang="fr-FR" i="1" dirty="0"/>
              <a:t>" /&gt; </a:t>
            </a:r>
          </a:p>
          <a:p>
            <a:pPr algn="justLow"/>
            <a:r>
              <a:rPr lang="fr-FR" altLang="fr-FR" i="1" dirty="0"/>
              <a:t>&lt;</a:t>
            </a:r>
            <a:r>
              <a:rPr lang="fr-FR" altLang="fr-FR" i="1" dirty="0" err="1"/>
              <a:t>xs:complexType</a:t>
            </a:r>
            <a:r>
              <a:rPr lang="fr-FR" altLang="fr-FR" i="1" dirty="0"/>
              <a:t> </a:t>
            </a:r>
            <a:r>
              <a:rPr lang="fr-FR" altLang="fr-FR" i="1" dirty="0" err="1"/>
              <a:t>name</a:t>
            </a:r>
            <a:r>
              <a:rPr lang="fr-FR" altLang="fr-FR" i="1" dirty="0"/>
              <a:t>="personne"&gt; &lt;</a:t>
            </a:r>
            <a:r>
              <a:rPr lang="fr-FR" altLang="fr-FR" i="1" dirty="0" err="1"/>
              <a:t>xs:sequence</a:t>
            </a:r>
            <a:r>
              <a:rPr lang="fr-FR" altLang="fr-FR" i="1" dirty="0"/>
              <a:t>&gt; </a:t>
            </a:r>
          </a:p>
          <a:p>
            <a:pPr algn="justLow"/>
            <a:r>
              <a:rPr lang="fr-FR" altLang="fr-FR" i="1" dirty="0"/>
              <a:t>&lt;</a:t>
            </a:r>
            <a:r>
              <a:rPr lang="fr-FR" altLang="fr-FR" i="1" dirty="0" err="1"/>
              <a:t>xs:element</a:t>
            </a:r>
            <a:r>
              <a:rPr lang="fr-FR" altLang="fr-FR" i="1" dirty="0"/>
              <a:t> </a:t>
            </a:r>
            <a:r>
              <a:rPr lang="fr-FR" altLang="fr-FR" i="1" dirty="0" err="1"/>
              <a:t>name</a:t>
            </a:r>
            <a:r>
              <a:rPr lang="fr-FR" altLang="fr-FR" i="1" dirty="0"/>
              <a:t>=</a:t>
            </a:r>
            <a:r>
              <a:rPr lang="fr-FR" altLang="fr-FR" i="1" dirty="0">
                <a:latin typeface="Times New Roman" panose="02020603050405020304" pitchFamily="18" charset="0"/>
              </a:rPr>
              <a:t>«</a:t>
            </a:r>
            <a:r>
              <a:rPr lang="fr-FR" altLang="fr-FR" i="1" dirty="0"/>
              <a:t> Age " type="</a:t>
            </a:r>
            <a:r>
              <a:rPr lang="fr-FR" altLang="fr-FR" i="1" dirty="0" err="1"/>
              <a:t>xs:int</a:t>
            </a:r>
            <a:r>
              <a:rPr lang="fr-FR" altLang="fr-FR" i="1" dirty="0"/>
              <a:t>" default="21" /&gt;</a:t>
            </a:r>
          </a:p>
          <a:p>
            <a:pPr algn="justLow"/>
            <a:r>
              <a:rPr lang="fr-FR" altLang="fr-FR" i="1" dirty="0"/>
              <a:t>&lt;</a:t>
            </a:r>
            <a:r>
              <a:rPr lang="fr-FR" altLang="fr-FR" i="1" dirty="0" err="1"/>
              <a:t>xs:element</a:t>
            </a:r>
            <a:r>
              <a:rPr lang="fr-FR" altLang="fr-FR" i="1" dirty="0"/>
              <a:t> </a:t>
            </a:r>
            <a:r>
              <a:rPr lang="fr-FR" altLang="fr-FR" i="1" dirty="0" err="1"/>
              <a:t>name</a:t>
            </a:r>
            <a:r>
              <a:rPr lang="fr-FR" altLang="fr-FR" i="1" dirty="0"/>
              <a:t>="Nom " type="</a:t>
            </a:r>
            <a:r>
              <a:rPr lang="fr-FR" altLang="fr-FR" i="1" dirty="0" err="1"/>
              <a:t>xs:string</a:t>
            </a:r>
            <a:r>
              <a:rPr lang="fr-FR" altLang="fr-FR" i="1" dirty="0"/>
              <a:t>" </a:t>
            </a:r>
            <a:r>
              <a:rPr lang="fr-FR" altLang="fr-FR" i="1" dirty="0" err="1"/>
              <a:t>minOccurs</a:t>
            </a:r>
            <a:r>
              <a:rPr lang="fr-FR" altLang="fr-FR" i="1" dirty="0"/>
              <a:t>="0" /&gt;</a:t>
            </a:r>
          </a:p>
          <a:p>
            <a:pPr algn="justLow"/>
            <a:r>
              <a:rPr lang="fr-FR" altLang="fr-FR" i="1" dirty="0"/>
              <a:t>&lt;</a:t>
            </a:r>
            <a:r>
              <a:rPr lang="fr-FR" altLang="fr-FR" i="1" dirty="0" err="1"/>
              <a:t>xs:element</a:t>
            </a:r>
            <a:r>
              <a:rPr lang="fr-FR" altLang="fr-FR" i="1" dirty="0"/>
              <a:t> </a:t>
            </a:r>
            <a:r>
              <a:rPr lang="fr-FR" altLang="fr-FR" i="1" dirty="0" err="1"/>
              <a:t>name</a:t>
            </a:r>
            <a:r>
              <a:rPr lang="fr-FR" altLang="fr-FR" i="1" dirty="0"/>
              <a:t>="</a:t>
            </a:r>
            <a:r>
              <a:rPr lang="fr-FR" altLang="fr-FR" i="1" dirty="0" err="1"/>
              <a:t>Prenom</a:t>
            </a:r>
            <a:r>
              <a:rPr lang="fr-FR" altLang="fr-FR" i="1" dirty="0"/>
              <a:t>" type="</a:t>
            </a:r>
            <a:r>
              <a:rPr lang="fr-FR" altLang="fr-FR" i="1" dirty="0" err="1"/>
              <a:t>xs:string</a:t>
            </a:r>
            <a:r>
              <a:rPr lang="fr-FR" altLang="fr-FR" i="1" dirty="0"/>
              <a:t>" </a:t>
            </a:r>
            <a:r>
              <a:rPr lang="fr-FR" altLang="fr-FR" i="1" dirty="0" err="1"/>
              <a:t>minOccurs</a:t>
            </a:r>
            <a:r>
              <a:rPr lang="fr-FR" altLang="fr-FR" i="1" dirty="0"/>
              <a:t>="0" /&gt;</a:t>
            </a:r>
          </a:p>
          <a:p>
            <a:pPr algn="justLow"/>
            <a:r>
              <a:rPr lang="fr-FR" altLang="fr-FR" i="1" dirty="0"/>
              <a:t>&lt;/</a:t>
            </a:r>
            <a:r>
              <a:rPr lang="fr-FR" altLang="fr-FR" i="1" dirty="0" err="1"/>
              <a:t>xs:sequence</a:t>
            </a:r>
            <a:r>
              <a:rPr lang="fr-FR" altLang="fr-FR" i="1" dirty="0"/>
              <a:t>&gt;</a:t>
            </a:r>
          </a:p>
          <a:p>
            <a:pPr algn="justLow"/>
            <a:r>
              <a:rPr lang="fr-FR" altLang="fr-FR" i="1" dirty="0"/>
              <a:t> &lt;</a:t>
            </a:r>
            <a:r>
              <a:rPr lang="fr-FR" altLang="fr-FR" i="1" dirty="0" err="1"/>
              <a:t>xs:attribute</a:t>
            </a:r>
            <a:r>
              <a:rPr lang="fr-FR" altLang="fr-FR" i="1" dirty="0"/>
              <a:t> </a:t>
            </a:r>
            <a:r>
              <a:rPr lang="fr-FR" altLang="fr-FR" i="1" dirty="0" err="1"/>
              <a:t>name</a:t>
            </a:r>
            <a:r>
              <a:rPr lang="fr-FR" altLang="fr-FR" i="1" dirty="0"/>
              <a:t>="id" type="</a:t>
            </a:r>
            <a:r>
              <a:rPr lang="fr-FR" altLang="fr-FR" i="1" dirty="0" err="1"/>
              <a:t>xs:long</a:t>
            </a:r>
            <a:r>
              <a:rPr lang="fr-FR" altLang="fr-FR" i="1" dirty="0"/>
              <a:t>" use="</a:t>
            </a:r>
            <a:r>
              <a:rPr lang="fr-FR" altLang="fr-FR" i="1" dirty="0" err="1"/>
              <a:t>required</a:t>
            </a:r>
            <a:r>
              <a:rPr lang="fr-FR" altLang="fr-FR" i="1" dirty="0"/>
              <a:t>" /&gt; </a:t>
            </a:r>
          </a:p>
          <a:p>
            <a:pPr algn="justLow"/>
            <a:r>
              <a:rPr lang="fr-FR" altLang="fr-FR" i="1" dirty="0"/>
              <a:t>&lt;/</a:t>
            </a:r>
            <a:r>
              <a:rPr lang="fr-FR" altLang="fr-FR" i="1" dirty="0" err="1"/>
              <a:t>xs:complexType</a:t>
            </a:r>
            <a:r>
              <a:rPr lang="fr-FR" altLang="fr-FR" i="1" dirty="0"/>
              <a:t>&gt; </a:t>
            </a:r>
            <a:br>
              <a:rPr lang="fr-FR" altLang="fr-FR" i="1" dirty="0"/>
            </a:br>
            <a:r>
              <a:rPr lang="fr-FR" altLang="fr-FR" i="1" dirty="0"/>
              <a:t>&lt;/</a:t>
            </a:r>
            <a:r>
              <a:rPr lang="fr-FR" altLang="fr-FR" i="1" dirty="0" err="1"/>
              <a:t>xs:schema</a:t>
            </a:r>
            <a:r>
              <a:rPr lang="fr-FR" altLang="fr-FR" i="1" dirty="0"/>
              <a:t>&gt;</a:t>
            </a:r>
            <a:r>
              <a:rPr lang="fr-FR" altLang="fr-FR" dirty="0"/>
              <a:t> </a:t>
            </a:r>
          </a:p>
        </p:txBody>
      </p:sp>
    </p:spTree>
    <p:extLst>
      <p:ext uri="{BB962C8B-B14F-4D97-AF65-F5344CB8AC3E}">
        <p14:creationId xmlns:p14="http://schemas.microsoft.com/office/powerpoint/2010/main" val="16947221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altLang="fr-FR" sz="4000" dirty="0">
                <a:latin typeface="Arial" panose="020B0604020202020204" pitchFamily="34" charset="0"/>
                <a:cs typeface="Arial" panose="020B0604020202020204" pitchFamily="34" charset="0"/>
              </a:rPr>
              <a:t>Annotation</a:t>
            </a:r>
          </a:p>
        </p:txBody>
      </p:sp>
      <p:sp>
        <p:nvSpPr>
          <p:cNvPr id="49156" name="Rectangle 5"/>
          <p:cNvSpPr>
            <a:spLocks noGrp="1" noChangeArrowheads="1"/>
          </p:cNvSpPr>
          <p:nvPr>
            <p:ph sz="half" idx="1"/>
          </p:nvPr>
        </p:nvSpPr>
        <p:spPr>
          <a:xfrm>
            <a:off x="388055" y="1879600"/>
            <a:ext cx="8389056" cy="685304"/>
          </a:xfrm>
        </p:spPr>
        <p:txBody>
          <a:bodyPr/>
          <a:lstStyle/>
          <a:p>
            <a:r>
              <a:rPr altLang="fr-FR" sz="2000" dirty="0">
                <a:latin typeface="Arial" panose="020B0604020202020204" pitchFamily="34" charset="0"/>
                <a:cs typeface="Arial" panose="020B0604020202020204" pitchFamily="34" charset="0"/>
              </a:rPr>
              <a:t>Document XML </a:t>
            </a:r>
            <a:r>
              <a:rPr altLang="fr-FR" sz="2000" dirty="0" err="1">
                <a:latin typeface="Arial" panose="020B0604020202020204" pitchFamily="34" charset="0"/>
                <a:cs typeface="Arial" panose="020B0604020202020204" pitchFamily="34" charset="0"/>
              </a:rPr>
              <a:t>représentant</a:t>
            </a:r>
            <a:r>
              <a:rPr altLang="fr-FR" sz="2000" dirty="0">
                <a:latin typeface="Arial" panose="020B0604020202020204" pitchFamily="34" charset="0"/>
                <a:cs typeface="Arial" panose="020B0604020202020204" pitchFamily="34" charset="0"/>
              </a:rPr>
              <a:t> les </a:t>
            </a:r>
            <a:r>
              <a:rPr altLang="fr-FR" sz="2000" dirty="0" err="1">
                <a:latin typeface="Arial" panose="020B0604020202020204" pitchFamily="34" charset="0"/>
                <a:cs typeface="Arial" panose="020B0604020202020204" pitchFamily="34" charset="0"/>
              </a:rPr>
              <a:t>données</a:t>
            </a:r>
            <a:r>
              <a:rPr altLang="fr-FR" sz="2000" dirty="0">
                <a:latin typeface="Arial" panose="020B0604020202020204" pitchFamily="34" charset="0"/>
                <a:cs typeface="Arial" panose="020B0604020202020204" pitchFamily="34" charset="0"/>
              </a:rPr>
              <a:t> d'un personnel</a:t>
            </a:r>
          </a:p>
          <a:p>
            <a:endParaRPr altLang="fr-FR" sz="2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3976815-B31B-4FCF-9911-5447AD09DC69}"/>
              </a:ext>
            </a:extLst>
          </p:cNvPr>
          <p:cNvSpPr/>
          <p:nvPr/>
        </p:nvSpPr>
        <p:spPr>
          <a:xfrm>
            <a:off x="1115616" y="2551837"/>
            <a:ext cx="7344816"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&lt;?xml version="1.0" </a:t>
            </a:r>
            <a:r>
              <a:rPr lang="fr-FR" altLang="fr-FR" sz="2000" dirty="0" err="1">
                <a:latin typeface="Times New Roman" panose="02020603050405020304" pitchFamily="18" charset="0"/>
                <a:cs typeface="Times New Roman" panose="02020603050405020304" pitchFamily="18" charset="0"/>
              </a:rPr>
              <a:t>encoding</a:t>
            </a:r>
            <a:r>
              <a:rPr lang="fr-FR" altLang="fr-FR" sz="2000" dirty="0">
                <a:latin typeface="Times New Roman" panose="02020603050405020304" pitchFamily="18" charset="0"/>
                <a:cs typeface="Times New Roman" panose="02020603050405020304" pitchFamily="18" charset="0"/>
              </a:rPr>
              <a:t>="UTF-8" standalone="yes"?&gt; </a:t>
            </a:r>
          </a:p>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&lt;personne id="51"&gt; </a:t>
            </a:r>
          </a:p>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     &lt;Nom&gt;REMY&lt;/Nom&gt;</a:t>
            </a:r>
          </a:p>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     &lt;Prénom&gt;Emmanuel&lt;/Prénom&gt; </a:t>
            </a:r>
          </a:p>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     &lt;Âge&gt;21&lt;/Âge&gt; </a:t>
            </a:r>
          </a:p>
          <a:p>
            <a:pPr>
              <a:buFont typeface="Wingdings" panose="05000000000000000000" pitchFamily="2" charset="2"/>
              <a:buNone/>
            </a:pPr>
            <a:r>
              <a:rPr lang="fr-FR" altLang="fr-FR" sz="2000" dirty="0">
                <a:latin typeface="Times New Roman" panose="02020603050405020304" pitchFamily="18" charset="0"/>
                <a:cs typeface="Times New Roman" panose="02020603050405020304" pitchFamily="18" charset="0"/>
              </a:rPr>
              <a:t>&lt;/personne&gt; </a:t>
            </a:r>
          </a:p>
        </p:txBody>
      </p:sp>
    </p:spTree>
    <p:extLst>
      <p:ext uri="{BB962C8B-B14F-4D97-AF65-F5344CB8AC3E}">
        <p14:creationId xmlns:p14="http://schemas.microsoft.com/office/powerpoint/2010/main" val="30818651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normAutofit/>
          </a:bodyPr>
          <a:lstStyle/>
          <a:p>
            <a:r>
              <a:rPr altLang="fr-FR" dirty="0">
                <a:latin typeface="Arial" panose="020B0604020202020204" pitchFamily="34" charset="0"/>
                <a:cs typeface="Arial" panose="020B0604020202020204" pitchFamily="34" charset="0"/>
              </a:rPr>
              <a:t>Annotations</a:t>
            </a:r>
          </a:p>
        </p:txBody>
      </p:sp>
      <p:sp>
        <p:nvSpPr>
          <p:cNvPr id="50180" name="Rectangle 3"/>
          <p:cNvSpPr>
            <a:spLocks noGrp="1" noChangeArrowheads="1"/>
          </p:cNvSpPr>
          <p:nvPr>
            <p:ph sz="half" idx="1"/>
          </p:nvPr>
        </p:nvSpPr>
        <p:spPr>
          <a:xfrm>
            <a:off x="377472" y="2023616"/>
            <a:ext cx="8389056" cy="3349600"/>
          </a:xfrm>
        </p:spPr>
        <p:txBody>
          <a:bodyPr/>
          <a:lstStyle/>
          <a:p>
            <a:pPr>
              <a:lnSpc>
                <a:spcPct val="90000"/>
              </a:lnSpc>
            </a:pPr>
            <a:r>
              <a:rPr altLang="fr-FR" sz="2400" dirty="0">
                <a:latin typeface="Arial" panose="020B0604020202020204" pitchFamily="34" charset="0"/>
                <a:cs typeface="Arial" panose="020B0604020202020204" pitchFamily="34" charset="0"/>
              </a:rPr>
              <a:t>Le tableau ci-</a:t>
            </a:r>
            <a:r>
              <a:rPr altLang="fr-FR" sz="2400" dirty="0" err="1">
                <a:latin typeface="Arial" panose="020B0604020202020204" pitchFamily="34" charset="0"/>
                <a:cs typeface="Arial" panose="020B0604020202020204" pitchFamily="34" charset="0"/>
              </a:rPr>
              <a:t>dessous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énumère</a:t>
            </a:r>
            <a:r>
              <a:rPr altLang="fr-FR" sz="2400" dirty="0">
                <a:latin typeface="Arial" panose="020B0604020202020204" pitchFamily="34" charset="0"/>
                <a:cs typeface="Arial" panose="020B0604020202020204" pitchFamily="34" charset="0"/>
              </a:rPr>
              <a:t> les </a:t>
            </a:r>
            <a:r>
              <a:rPr altLang="fr-FR" sz="2400" dirty="0" err="1">
                <a:latin typeface="Arial" panose="020B0604020202020204" pitchFamily="34" charset="0"/>
                <a:cs typeface="Arial" panose="020B0604020202020204" pitchFamily="34" charset="0"/>
              </a:rPr>
              <a:t>principales</a:t>
            </a:r>
            <a:r>
              <a:rPr altLang="fr-FR" sz="2400" dirty="0">
                <a:latin typeface="Arial" panose="020B0604020202020204" pitchFamily="34" charset="0"/>
                <a:cs typeface="Arial" panose="020B0604020202020204" pitchFamily="34" charset="0"/>
              </a:rPr>
              <a:t> annotations de JAXB ; </a:t>
            </a:r>
          </a:p>
          <a:p>
            <a:pPr>
              <a:lnSpc>
                <a:spcPct val="100000"/>
              </a:lnSpc>
              <a:spcBef>
                <a:spcPts val="0"/>
              </a:spcBef>
              <a:spcAft>
                <a:spcPts val="0"/>
              </a:spcAft>
            </a:pPr>
            <a:endParaRPr altLang="fr-FR" sz="2400" dirty="0">
              <a:latin typeface="Arial" panose="020B0604020202020204" pitchFamily="34" charset="0"/>
              <a:cs typeface="Arial" panose="020B0604020202020204" pitchFamily="34" charset="0"/>
            </a:endParaRPr>
          </a:p>
          <a:p>
            <a:pPr>
              <a:lnSpc>
                <a:spcPct val="90000"/>
              </a:lnSpc>
            </a:pPr>
            <a:r>
              <a:rPr lang="fr-FR" altLang="fr-FR" sz="2400" dirty="0">
                <a:latin typeface="Arial" panose="020B0604020202020204" pitchFamily="34" charset="0"/>
                <a:cs typeface="Arial" panose="020B0604020202020204" pitchFamily="34" charset="0"/>
              </a:rPr>
              <a:t>L</a:t>
            </a:r>
            <a:r>
              <a:rPr altLang="fr-FR" sz="2400" dirty="0">
                <a:latin typeface="Arial" panose="020B0604020202020204" pitchFamily="34" charset="0"/>
                <a:cs typeface="Arial" panose="020B0604020202020204" pitchFamily="34" charset="0"/>
              </a:rPr>
              <a:t>a </a:t>
            </a:r>
            <a:r>
              <a:rPr altLang="fr-FR" sz="2400" dirty="0" err="1">
                <a:latin typeface="Arial" panose="020B0604020202020204" pitchFamily="34" charset="0"/>
                <a:cs typeface="Arial" panose="020B0604020202020204" pitchFamily="34" charset="0"/>
              </a:rPr>
              <a:t>plupart</a:t>
            </a:r>
            <a:r>
              <a:rPr altLang="fr-FR" sz="2400" dirty="0">
                <a:latin typeface="Arial" panose="020B0604020202020204" pitchFamily="34" charset="0"/>
                <a:cs typeface="Arial" panose="020B0604020202020204" pitchFamily="34" charset="0"/>
              </a:rPr>
              <a:t> avec les </a:t>
            </a:r>
            <a:r>
              <a:rPr altLang="fr-FR" sz="2400" dirty="0" err="1">
                <a:latin typeface="Arial" panose="020B0604020202020204" pitchFamily="34" charset="0"/>
                <a:cs typeface="Arial" panose="020B0604020202020204" pitchFamily="34" charset="0"/>
              </a:rPr>
              <a:t>éléments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auxquels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elles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s'appliquent</a:t>
            </a:r>
            <a:r>
              <a:rPr altLang="fr-FR" sz="2400" dirty="0">
                <a:latin typeface="Arial" panose="020B0604020202020204" pitchFamily="34" charset="0"/>
                <a:cs typeface="Arial" panose="020B0604020202020204" pitchFamily="34" charset="0"/>
              </a:rPr>
              <a:t> ; </a:t>
            </a:r>
            <a:r>
              <a:rPr altLang="fr-FR" sz="2400" dirty="0" err="1">
                <a:latin typeface="Arial" panose="020B0604020202020204" pitchFamily="34" charset="0"/>
                <a:cs typeface="Arial" panose="020B0604020202020204" pitchFamily="34" charset="0"/>
              </a:rPr>
              <a:t>certaines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peuvent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annoter</a:t>
            </a:r>
            <a:r>
              <a:rPr altLang="fr-FR" sz="2400" dirty="0">
                <a:latin typeface="Arial" panose="020B0604020202020204" pitchFamily="34" charset="0"/>
                <a:cs typeface="Arial" panose="020B0604020202020204" pitchFamily="34" charset="0"/>
              </a:rPr>
              <a:t> des </a:t>
            </a:r>
            <a:r>
              <a:rPr altLang="fr-FR" sz="2400" dirty="0" err="1">
                <a:latin typeface="Arial" panose="020B0604020202020204" pitchFamily="34" charset="0"/>
                <a:cs typeface="Arial" panose="020B0604020202020204" pitchFamily="34" charset="0"/>
              </a:rPr>
              <a:t>attributs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d'autres</a:t>
            </a:r>
            <a:r>
              <a:rPr altLang="fr-FR" sz="2400" dirty="0">
                <a:latin typeface="Arial" panose="020B0604020202020204" pitchFamily="34" charset="0"/>
                <a:cs typeface="Arial" panose="020B0604020202020204" pitchFamily="34" charset="0"/>
              </a:rPr>
              <a:t> des classes et </a:t>
            </a:r>
            <a:r>
              <a:rPr altLang="fr-FR" sz="2400" dirty="0" err="1">
                <a:latin typeface="Arial" panose="020B0604020202020204" pitchFamily="34" charset="0"/>
                <a:cs typeface="Arial" panose="020B0604020202020204" pitchFamily="34" charset="0"/>
              </a:rPr>
              <a:t>certaines</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peuvent</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s'appliquer</a:t>
            </a:r>
            <a:r>
              <a:rPr altLang="fr-FR" sz="2400" dirty="0">
                <a:latin typeface="Arial" panose="020B0604020202020204" pitchFamily="34" charset="0"/>
                <a:cs typeface="Arial" panose="020B0604020202020204" pitchFamily="34" charset="0"/>
              </a:rPr>
              <a:t> à tout un </a:t>
            </a:r>
            <a:r>
              <a:rPr altLang="fr-FR" sz="2400" dirty="0" err="1">
                <a:latin typeface="Arial" panose="020B0604020202020204" pitchFamily="34" charset="0"/>
                <a:cs typeface="Arial" panose="020B0604020202020204" pitchFamily="34" charset="0"/>
              </a:rPr>
              <a:t>paquetage</a:t>
            </a:r>
            <a:r>
              <a:rPr altLang="fr-FR" sz="2400" dirty="0">
                <a:latin typeface="Arial" panose="020B0604020202020204" pitchFamily="34" charset="0"/>
                <a:cs typeface="Arial" panose="020B0604020202020204" pitchFamily="34" charset="0"/>
              </a:rPr>
              <a:t> (@</a:t>
            </a:r>
            <a:r>
              <a:rPr altLang="fr-FR" sz="2400" dirty="0" err="1">
                <a:latin typeface="Arial" panose="020B0604020202020204" pitchFamily="34" charset="0"/>
                <a:cs typeface="Arial" panose="020B0604020202020204" pitchFamily="34" charset="0"/>
              </a:rPr>
              <a:t>XmlSchema</a:t>
            </a:r>
            <a:r>
              <a:rPr altLang="fr-FR" sz="2400" dirty="0">
                <a:latin typeface="Arial" panose="020B0604020202020204" pitchFamily="34" charset="0"/>
                <a:cs typeface="Arial" panose="020B0604020202020204" pitchFamily="34" charset="0"/>
              </a:rPr>
              <a:t>, par </a:t>
            </a:r>
            <a:r>
              <a:rPr altLang="fr-FR" sz="2400" dirty="0" err="1">
                <a:latin typeface="Arial" panose="020B0604020202020204" pitchFamily="34" charset="0"/>
                <a:cs typeface="Arial" panose="020B0604020202020204" pitchFamily="34" charset="0"/>
              </a:rPr>
              <a:t>exemple</a:t>
            </a:r>
            <a:r>
              <a:rPr altLang="fr-FR"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400773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a:p>
        </p:txBody>
      </p:sp>
      <p:sp>
        <p:nvSpPr>
          <p:cNvPr id="5" name="Espace réservé du contenu 4"/>
          <p:cNvSpPr>
            <a:spLocks noGrp="1"/>
          </p:cNvSpPr>
          <p:nvPr>
            <p:ph sz="half" idx="1"/>
          </p:nvPr>
        </p:nvSpPr>
        <p:spPr/>
        <p:txBody>
          <a:bodyPr/>
          <a:lstStyle/>
          <a:p>
            <a:endParaRPr lang="fr-FR"/>
          </a:p>
        </p:txBody>
      </p:sp>
      <p:sp>
        <p:nvSpPr>
          <p:cNvPr id="51203" name="Rectangle 4"/>
          <p:cNvSpPr>
            <a:spLocks noChangeArrowheads="1"/>
          </p:cNvSpPr>
          <p:nvPr/>
        </p:nvSpPr>
        <p:spPr bwMode="auto">
          <a:xfrm>
            <a:off x="6" y="-193091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fr-FR" altLang="fr-FR"/>
          </a:p>
        </p:txBody>
      </p:sp>
      <p:sp>
        <p:nvSpPr>
          <p:cNvPr id="51204" name="Rectangle 373"/>
          <p:cNvSpPr>
            <a:spLocks noChangeArrowheads="1"/>
          </p:cNvSpPr>
          <p:nvPr/>
        </p:nvSpPr>
        <p:spPr bwMode="auto">
          <a:xfrm>
            <a:off x="6" y="137267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fr-FR" altLang="fr-FR"/>
          </a:p>
        </p:txBody>
      </p:sp>
      <p:graphicFrame>
        <p:nvGraphicFramePr>
          <p:cNvPr id="87560" name="Group 520"/>
          <p:cNvGraphicFramePr>
            <a:graphicFrameLocks noGrp="1"/>
          </p:cNvGraphicFramePr>
          <p:nvPr>
            <p:extLst>
              <p:ext uri="{D42A27DB-BD31-4B8C-83A1-F6EECF244321}">
                <p14:modId xmlns:p14="http://schemas.microsoft.com/office/powerpoint/2010/main" val="3196454368"/>
              </p:ext>
            </p:extLst>
          </p:nvPr>
        </p:nvGraphicFramePr>
        <p:xfrm>
          <a:off x="95888" y="116632"/>
          <a:ext cx="9036496" cy="6722166"/>
        </p:xfrm>
        <a:graphic>
          <a:graphicData uri="http://schemas.openxmlformats.org/drawingml/2006/table">
            <a:tbl>
              <a:tblPr/>
              <a:tblGrid>
                <a:gridCol w="2819928">
                  <a:extLst>
                    <a:ext uri="{9D8B030D-6E8A-4147-A177-3AD203B41FA5}">
                      <a16:colId xmlns:a16="http://schemas.microsoft.com/office/drawing/2014/main" val="20000"/>
                    </a:ext>
                  </a:extLst>
                </a:gridCol>
                <a:gridCol w="6216568">
                  <a:extLst>
                    <a:ext uri="{9D8B030D-6E8A-4147-A177-3AD203B41FA5}">
                      <a16:colId xmlns:a16="http://schemas.microsoft.com/office/drawing/2014/main" val="20001"/>
                    </a:ext>
                  </a:extLst>
                </a:gridCol>
              </a:tblGrid>
              <a:tr h="3276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dirty="0">
                          <a:ln>
                            <a:noFill/>
                          </a:ln>
                          <a:solidFill>
                            <a:srgbClr val="FFFF00"/>
                          </a:solidFill>
                          <a:effectLst/>
                          <a:latin typeface="Times New Roman" charset="0"/>
                          <a:ea typeface="MS Mincho" pitchFamily="49" charset="-128"/>
                          <a:cs typeface="Times New Roman" charset="0"/>
                        </a:rPr>
                        <a:t>Annotation</a:t>
                      </a:r>
                      <a:endParaRPr kumimoji="0" lang="fr-FR" altLang="fr-FR" sz="16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T="45722" marB="4572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9900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FFFF00"/>
                          </a:solidFill>
                          <a:effectLst/>
                          <a:latin typeface="Times New Roman" charset="0"/>
                          <a:ea typeface="MS Mincho" pitchFamily="49" charset="-128"/>
                          <a:cs typeface="Times New Roman" charset="0"/>
                        </a:rPr>
                        <a:t>Description</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990000"/>
                    </a:solidFill>
                  </a:tcPr>
                </a:tc>
                <a:extLst>
                  <a:ext uri="{0D108BD9-81ED-4DB2-BD59-A6C34878D82A}">
                    <a16:rowId xmlns:a16="http://schemas.microsoft.com/office/drawing/2014/main" val="10000"/>
                  </a:ext>
                </a:extLst>
              </a:tr>
              <a:tr h="53227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XmlAccessorOrder</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Contrôler l'ordre des attributs et des propriétés dans la classe.</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3227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XmlAccessorType</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Contrôler si l'attribut ou la propriété de la classe est sérialisé par défaut.</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563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XmlAnyAttribute</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ensemble d'attributs de type jocker dans le document XML.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7563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XmlAnyElement</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une description representant l'élément JAXB dans le document XML.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7563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XmlAttachmentRef</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Marquer un attribut ou une propriété de la classe comme une URI que fait référence à une type MIME particulier.</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53227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XmlAttribute</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attribut dans le document XML.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3227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XmlElement</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élément dans le document XML.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0816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XmlElementDecl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Associer une fabrique à un element XML.</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7563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XmlElementRef</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élément dans le document XML qui est associé à un nom de propriété particulier.</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75639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a:ln>
                            <a:noFill/>
                          </a:ln>
                          <a:solidFill>
                            <a:srgbClr val="007700"/>
                          </a:solidFill>
                          <a:effectLst/>
                          <a:latin typeface="Times New Roman" charset="0"/>
                          <a:ea typeface="MS Mincho" pitchFamily="49" charset="-128"/>
                          <a:cs typeface="Times New Roman" charset="0"/>
                        </a:rPr>
                        <a:t>XmlElementRefs</a:t>
                      </a:r>
                      <a:endParaRPr kumimoji="0" lang="fr-FR" altLang="fr-FR" sz="16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none" strike="noStrike" cap="none" normalizeH="0" baseline="0" dirty="0">
                          <a:ln>
                            <a:noFill/>
                          </a:ln>
                          <a:solidFill>
                            <a:schemeClr val="tx1"/>
                          </a:solidFill>
                          <a:effectLst/>
                          <a:latin typeface="Times New Roman" charset="0"/>
                          <a:ea typeface="MS Mincho" pitchFamily="49" charset="-128"/>
                          <a:cs typeface="Times New Roman" charset="0"/>
                        </a:rPr>
                        <a:t>Marquer une propriété de la classe qui fait référence aux classes qui </a:t>
                      </a:r>
                      <a:r>
                        <a:rPr kumimoji="0" lang="fr-FR" altLang="fr-FR" sz="1600" b="1" i="1" u="none" strike="noStrike" cap="none" normalizeH="0" baseline="0" dirty="0" err="1">
                          <a:ln>
                            <a:noFill/>
                          </a:ln>
                          <a:solidFill>
                            <a:schemeClr val="tx1"/>
                          </a:solidFill>
                          <a:effectLst/>
                          <a:latin typeface="Times New Roman" charset="0"/>
                          <a:ea typeface="MS Mincho" pitchFamily="49" charset="-128"/>
                          <a:cs typeface="Times New Roman" charset="0"/>
                        </a:rPr>
                        <a:t>possèdente</a:t>
                      </a:r>
                      <a:r>
                        <a:rPr kumimoji="0" lang="fr-FR" altLang="fr-FR" sz="1600" b="1" i="1" u="none" strike="noStrike" cap="none" normalizeH="0" baseline="0" dirty="0">
                          <a:ln>
                            <a:noFill/>
                          </a:ln>
                          <a:solidFill>
                            <a:schemeClr val="tx1"/>
                          </a:solidFill>
                          <a:effectLst/>
                          <a:latin typeface="Times New Roman" charset="0"/>
                          <a:ea typeface="MS Mincho" pitchFamily="49" charset="-128"/>
                          <a:cs typeface="Times New Roman" charset="0"/>
                        </a:rPr>
                        <a:t> </a:t>
                      </a:r>
                      <a:r>
                        <a:rPr kumimoji="0" lang="fr-FR" altLang="fr-FR" sz="1600" b="1" i="1" u="none" strike="noStrike" cap="none" normalizeH="0" baseline="0" dirty="0" err="1">
                          <a:ln>
                            <a:noFill/>
                          </a:ln>
                          <a:solidFill>
                            <a:schemeClr val="tx1"/>
                          </a:solidFill>
                          <a:effectLst/>
                          <a:latin typeface="Times New Roman" charset="0"/>
                          <a:ea typeface="MS Mincho" pitchFamily="49" charset="-128"/>
                          <a:cs typeface="Times New Roman" charset="0"/>
                        </a:rPr>
                        <a:t>XmlElement</a:t>
                      </a:r>
                      <a:r>
                        <a:rPr kumimoji="0" lang="fr-FR" altLang="fr-FR" sz="1600" b="1" i="1" u="none" strike="noStrike" cap="none" normalizeH="0" baseline="0" dirty="0">
                          <a:ln>
                            <a:noFill/>
                          </a:ln>
                          <a:solidFill>
                            <a:schemeClr val="tx1"/>
                          </a:solidFill>
                          <a:effectLst/>
                          <a:latin typeface="Times New Roman" charset="0"/>
                          <a:ea typeface="MS Mincho" pitchFamily="49" charset="-128"/>
                          <a:cs typeface="Times New Roman" charset="0"/>
                        </a:rPr>
                        <a:t> ou </a:t>
                      </a:r>
                      <a:r>
                        <a:rPr kumimoji="0" lang="fr-FR" altLang="fr-FR" sz="1600" b="1" i="1" u="none" strike="noStrike" cap="none" normalizeH="0" baseline="0" dirty="0" err="1">
                          <a:ln>
                            <a:noFill/>
                          </a:ln>
                          <a:solidFill>
                            <a:schemeClr val="tx1"/>
                          </a:solidFill>
                          <a:effectLst/>
                          <a:latin typeface="Times New Roman" charset="0"/>
                          <a:ea typeface="MS Mincho" pitchFamily="49" charset="-128"/>
                          <a:cs typeface="Times New Roman" charset="0"/>
                        </a:rPr>
                        <a:t>JAXBElement</a:t>
                      </a:r>
                      <a:r>
                        <a:rPr kumimoji="0" lang="fr-FR" altLang="fr-FR" sz="1600" b="1" i="1" u="none" strike="noStrike" cap="none" normalizeH="0" baseline="0" dirty="0">
                          <a:ln>
                            <a:noFill/>
                          </a:ln>
                          <a:solidFill>
                            <a:schemeClr val="tx1"/>
                          </a:solidFill>
                          <a:effectLst/>
                          <a:latin typeface="Times New Roman" charset="0"/>
                          <a:ea typeface="MS Mincho" pitchFamily="49" charset="-128"/>
                          <a:cs typeface="Times New Roman" charset="0"/>
                        </a:rPr>
                        <a:t>.</a:t>
                      </a:r>
                      <a:endParaRPr kumimoji="0" lang="fr-FR" altLang="fr-FR" sz="16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521220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396" name="Group 332"/>
          <p:cNvGraphicFramePr>
            <a:graphicFrameLocks noGrp="1"/>
          </p:cNvGraphicFramePr>
          <p:nvPr>
            <p:extLst>
              <p:ext uri="{D42A27DB-BD31-4B8C-83A1-F6EECF244321}">
                <p14:modId xmlns:p14="http://schemas.microsoft.com/office/powerpoint/2010/main" val="374362874"/>
              </p:ext>
            </p:extLst>
          </p:nvPr>
        </p:nvGraphicFramePr>
        <p:xfrm>
          <a:off x="0" y="44624"/>
          <a:ext cx="9144000" cy="6732590"/>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7810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dirty="0" err="1">
                          <a:ln>
                            <a:noFill/>
                          </a:ln>
                          <a:solidFill>
                            <a:srgbClr val="007700"/>
                          </a:solidFill>
                          <a:effectLst/>
                          <a:latin typeface="Times New Roman" charset="0"/>
                          <a:ea typeface="MS Mincho" pitchFamily="49" charset="-128"/>
                          <a:cs typeface="Times New Roman" charset="0"/>
                        </a:rPr>
                        <a:t>XmlElements</a:t>
                      </a:r>
                      <a:endParaRPr kumimoji="0" lang="fr-FR" altLang="fr-FR" sz="14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Créer un conteneur pour de multiples annotations XmlElement, qui précise ainsi le choix possible parmi celles qui sont proposées.</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524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XmlElementWrapper</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Créer un élément père dans le document XML pour des collections d'éléments.</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54038">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XmlEnum</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Convertir une énumération en une représentation équivalente dans le document XML.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524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XmlEnumValue</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Convertir un énumérateur en une représentation équivalente dans le document XML.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25438">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XmlID</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ID XML.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238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XmlIDREF</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Convertir une propriété de la classe en un IDREF XML.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25438">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XmlInlineBinaryData</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Encoder en base64 dans le document XML.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524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XmlList</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Utilisé pour convertir une propriété de la classe vers une liste de type simple.</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554038">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XmlMimeType</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Associer un type MIME qui contrôle la représentation XML en rapport avec la propriété de la classe.</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5524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XmlMixed</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Annoter une propriété de la classe qui peut supporter plusieurs types de valeur avec un contenu mixte.</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25438">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XmlNs</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Associer un prefix d'un espace de nommage à une URI.</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5524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rgbClr val="007700"/>
                          </a:solidFill>
                          <a:effectLst/>
                          <a:latin typeface="Times New Roman" charset="0"/>
                          <a:ea typeface="MS Mincho" pitchFamily="49" charset="-128"/>
                          <a:cs typeface="Times New Roman" charset="0"/>
                        </a:rPr>
                        <a:t>XmlRegistry</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a:ln>
                            <a:noFill/>
                          </a:ln>
                          <a:solidFill>
                            <a:schemeClr val="tx1"/>
                          </a:solidFill>
                          <a:effectLst/>
                          <a:latin typeface="Times New Roman" charset="0"/>
                          <a:ea typeface="MS Mincho" pitchFamily="49" charset="-128"/>
                          <a:cs typeface="Times New Roman" charset="0"/>
                        </a:rPr>
                        <a:t>Marquer une classe comme possédant une ou des méthodes annotées avec XmlElementDecl.</a:t>
                      </a:r>
                      <a:endParaRPr kumimoji="0" lang="fr-FR" altLang="fr-FR" sz="14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78105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dirty="0" err="1">
                          <a:ln>
                            <a:noFill/>
                          </a:ln>
                          <a:solidFill>
                            <a:srgbClr val="007700"/>
                          </a:solidFill>
                          <a:effectLst/>
                          <a:latin typeface="Times New Roman" charset="0"/>
                          <a:ea typeface="MS Mincho" pitchFamily="49" charset="-128"/>
                          <a:cs typeface="Times New Roman" charset="0"/>
                        </a:rPr>
                        <a:t>XmlRootElement</a:t>
                      </a:r>
                      <a:endParaRPr kumimoji="0" lang="fr-FR" altLang="fr-FR" sz="14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400" b="1" i="1" u="none" strike="noStrike" cap="none" normalizeH="0" baseline="0" dirty="0">
                          <a:ln>
                            <a:noFill/>
                          </a:ln>
                          <a:solidFill>
                            <a:schemeClr val="tx1"/>
                          </a:solidFill>
                          <a:effectLst/>
                          <a:latin typeface="Times New Roman" charset="0"/>
                          <a:ea typeface="MS Mincho" pitchFamily="49" charset="-128"/>
                          <a:cs typeface="Times New Roman" charset="0"/>
                        </a:rPr>
                        <a:t>Associer une classe ou une énumération à un </a:t>
                      </a:r>
                      <a:r>
                        <a:rPr kumimoji="0" lang="fr-FR" altLang="fr-FR" sz="1400" b="1" i="1" u="none" strike="noStrike" cap="none" normalizeH="0" baseline="0" dirty="0" err="1">
                          <a:ln>
                            <a:noFill/>
                          </a:ln>
                          <a:solidFill>
                            <a:schemeClr val="tx1"/>
                          </a:solidFill>
                          <a:effectLst/>
                          <a:latin typeface="Times New Roman" charset="0"/>
                          <a:ea typeface="MS Mincho" pitchFamily="49" charset="-128"/>
                          <a:cs typeface="Times New Roman" charset="0"/>
                        </a:rPr>
                        <a:t>element</a:t>
                      </a:r>
                      <a:r>
                        <a:rPr kumimoji="0" lang="fr-FR" altLang="fr-FR" sz="1400" b="1" i="1" u="none" strike="noStrike" cap="none" normalizeH="0" baseline="0" dirty="0">
                          <a:ln>
                            <a:noFill/>
                          </a:ln>
                          <a:solidFill>
                            <a:schemeClr val="tx1"/>
                          </a:solidFill>
                          <a:effectLst/>
                          <a:latin typeface="Times New Roman" charset="0"/>
                          <a:ea typeface="MS Mincho" pitchFamily="49" charset="-128"/>
                          <a:cs typeface="Times New Roman" charset="0"/>
                        </a:rPr>
                        <a:t> XML. Très souvent utilisé pour spécifier la racine du document XML.</a:t>
                      </a:r>
                      <a:endParaRPr kumimoji="0" lang="fr-FR" altLang="fr-FR" sz="14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bl>
          </a:graphicData>
        </a:graphic>
      </p:graphicFrame>
      <p:sp>
        <p:nvSpPr>
          <p:cNvPr id="52273" name="Rectangle 324"/>
          <p:cNvSpPr>
            <a:spLocks noChangeArrowheads="1"/>
          </p:cNvSpPr>
          <p:nvPr/>
        </p:nvSpPr>
        <p:spPr bwMode="auto">
          <a:xfrm>
            <a:off x="6" y="654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fr-FR" altLang="fr-FR">
              <a:latin typeface="Arial" panose="020B0604020202020204" pitchFamily="34" charset="0"/>
            </a:endParaRPr>
          </a:p>
        </p:txBody>
      </p:sp>
    </p:spTree>
    <p:extLst>
      <p:ext uri="{BB962C8B-B14F-4D97-AF65-F5344CB8AC3E}">
        <p14:creationId xmlns:p14="http://schemas.microsoft.com/office/powerpoint/2010/main" val="68932776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155" name="Group 67"/>
          <p:cNvGraphicFramePr>
            <a:graphicFrameLocks noGrp="1"/>
          </p:cNvGraphicFramePr>
          <p:nvPr>
            <p:ph sz="half" idx="1"/>
            <p:extLst>
              <p:ext uri="{D42A27DB-BD31-4B8C-83A1-F6EECF244321}">
                <p14:modId xmlns:p14="http://schemas.microsoft.com/office/powerpoint/2010/main" val="3408146902"/>
              </p:ext>
            </p:extLst>
          </p:nvPr>
        </p:nvGraphicFramePr>
        <p:xfrm>
          <a:off x="377031" y="461153"/>
          <a:ext cx="8389938" cy="5935693"/>
        </p:xfrm>
        <a:graphic>
          <a:graphicData uri="http://schemas.openxmlformats.org/drawingml/2006/table">
            <a:tbl>
              <a:tblPr/>
              <a:tblGrid>
                <a:gridCol w="4195741">
                  <a:extLst>
                    <a:ext uri="{9D8B030D-6E8A-4147-A177-3AD203B41FA5}">
                      <a16:colId xmlns:a16="http://schemas.microsoft.com/office/drawing/2014/main" val="20000"/>
                    </a:ext>
                  </a:extLst>
                </a:gridCol>
                <a:gridCol w="4194197">
                  <a:extLst>
                    <a:ext uri="{9D8B030D-6E8A-4147-A177-3AD203B41FA5}">
                      <a16:colId xmlns:a16="http://schemas.microsoft.com/office/drawing/2014/main" val="20001"/>
                    </a:ext>
                  </a:extLst>
                </a:gridCol>
              </a:tblGrid>
              <a:tr h="640045">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dirty="0" err="1">
                          <a:ln>
                            <a:noFill/>
                          </a:ln>
                          <a:solidFill>
                            <a:srgbClr val="007700"/>
                          </a:solidFill>
                          <a:effectLst/>
                          <a:latin typeface="Times New Roman" charset="0"/>
                          <a:ea typeface="MS Mincho" pitchFamily="49" charset="-128"/>
                          <a:cs typeface="Times New Roman" charset="0"/>
                        </a:rPr>
                        <a:t>XmlSchema</a:t>
                      </a:r>
                      <a:endParaRPr kumimoji="0" lang="fr-FR" altLang="fr-FR" sz="18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chemeClr val="tx1"/>
                          </a:solidFill>
                          <a:effectLst/>
                          <a:latin typeface="Times New Roman" charset="0"/>
                          <a:ea typeface="MS Mincho" pitchFamily="49" charset="-128"/>
                          <a:cs typeface="Times New Roman" charset="0"/>
                        </a:rPr>
                        <a:t>Associer un espace de nommage à un paquetage.</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105880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rgbClr val="007700"/>
                          </a:solidFill>
                          <a:effectLst/>
                          <a:latin typeface="Times New Roman" charset="0"/>
                          <a:ea typeface="MS Mincho" pitchFamily="49" charset="-128"/>
                          <a:cs typeface="Times New Roman" charset="0"/>
                        </a:rPr>
                        <a:t>XmlSchemaType</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chemeClr val="tx1"/>
                          </a:solidFill>
                          <a:effectLst/>
                          <a:latin typeface="Times New Roman" charset="0"/>
                          <a:ea typeface="MS Mincho" pitchFamily="49" charset="-128"/>
                          <a:cs typeface="Times New Roman" charset="0"/>
                        </a:rPr>
                        <a:t>Associer un type Java ou une énumeration à un type défini dans un schéma.</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05880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rgbClr val="007700"/>
                          </a:solidFill>
                          <a:effectLst/>
                          <a:latin typeface="Times New Roman" charset="0"/>
                          <a:ea typeface="MS Mincho" pitchFamily="49" charset="-128"/>
                          <a:cs typeface="Times New Roman" charset="0"/>
                        </a:rPr>
                        <a:t>XmlSchemaTypes</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dirty="0">
                          <a:ln>
                            <a:noFill/>
                          </a:ln>
                          <a:solidFill>
                            <a:schemeClr val="tx1"/>
                          </a:solidFill>
                          <a:effectLst/>
                          <a:latin typeface="Times New Roman" charset="0"/>
                          <a:ea typeface="MS Mincho" pitchFamily="49" charset="-128"/>
                          <a:cs typeface="Times New Roman" charset="0"/>
                        </a:rPr>
                        <a:t>Conteneur pour plusieurs propriétés annotées par </a:t>
                      </a:r>
                      <a:r>
                        <a:rPr kumimoji="0" lang="fr-FR" altLang="fr-FR" sz="1800" b="1" i="1" u="none" strike="noStrike" cap="none" normalizeH="0" baseline="0" dirty="0" err="1">
                          <a:ln>
                            <a:noFill/>
                          </a:ln>
                          <a:solidFill>
                            <a:schemeClr val="tx1"/>
                          </a:solidFill>
                          <a:effectLst/>
                          <a:latin typeface="Times New Roman" charset="0"/>
                          <a:ea typeface="MS Mincho" pitchFamily="49" charset="-128"/>
                          <a:cs typeface="Times New Roman" charset="0"/>
                        </a:rPr>
                        <a:t>XmlSchemaType</a:t>
                      </a:r>
                      <a:r>
                        <a:rPr kumimoji="0" lang="fr-FR" altLang="fr-FR" sz="1800" b="1" i="1" u="none" strike="noStrike" cap="none" normalizeH="0" baseline="0" dirty="0">
                          <a:ln>
                            <a:noFill/>
                          </a:ln>
                          <a:solidFill>
                            <a:schemeClr val="tx1"/>
                          </a:solidFill>
                          <a:effectLst/>
                          <a:latin typeface="Times New Roman" charset="0"/>
                          <a:ea typeface="MS Mincho" pitchFamily="49" charset="-128"/>
                          <a:cs typeface="Times New Roman" charset="0"/>
                        </a:rPr>
                        <a:t>.</a:t>
                      </a:r>
                      <a:endParaRPr kumimoji="0" lang="fr-FR" altLang="fr-FR" sz="18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1060393">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rgbClr val="007700"/>
                          </a:solidFill>
                          <a:effectLst/>
                          <a:latin typeface="Times New Roman" charset="0"/>
                          <a:ea typeface="MS Mincho" pitchFamily="49" charset="-128"/>
                          <a:cs typeface="Times New Roman" charset="0"/>
                        </a:rPr>
                        <a:t>XmlTransient</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dirty="0">
                          <a:ln>
                            <a:noFill/>
                          </a:ln>
                          <a:solidFill>
                            <a:schemeClr val="tx1"/>
                          </a:solidFill>
                          <a:effectLst/>
                          <a:latin typeface="Times New Roman" charset="0"/>
                          <a:ea typeface="MS Mincho" pitchFamily="49" charset="-128"/>
                          <a:cs typeface="Times New Roman" charset="0"/>
                        </a:rPr>
                        <a:t>Marquer une entité pour qu'elle ne soit pas mappée dans le document XML.</a:t>
                      </a:r>
                      <a:endParaRPr kumimoji="0" lang="fr-FR" altLang="fr-FR" sz="18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105880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rgbClr val="007700"/>
                          </a:solidFill>
                          <a:effectLst/>
                          <a:latin typeface="Times New Roman" charset="0"/>
                          <a:ea typeface="MS Mincho" pitchFamily="49" charset="-128"/>
                          <a:cs typeface="Times New Roman" charset="0"/>
                        </a:rPr>
                        <a:t>XmlType</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a:ln>
                            <a:noFill/>
                          </a:ln>
                          <a:solidFill>
                            <a:schemeClr val="tx1"/>
                          </a:solidFill>
                          <a:effectLst/>
                          <a:latin typeface="Times New Roman" charset="0"/>
                          <a:ea typeface="MS Mincho" pitchFamily="49" charset="-128"/>
                          <a:cs typeface="Times New Roman" charset="0"/>
                        </a:rPr>
                        <a:t>Convertir une classe ou une énumération vers le type spécifié dans Shéma XML correspondant.</a:t>
                      </a:r>
                      <a:endParaRPr kumimoji="0" lang="fr-FR" altLang="fr-FR" sz="1800" b="0" i="0" u="none" strike="noStrike" cap="none" normalizeH="0" baseline="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105880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dirty="0" err="1">
                          <a:ln>
                            <a:noFill/>
                          </a:ln>
                          <a:solidFill>
                            <a:srgbClr val="007700"/>
                          </a:solidFill>
                          <a:effectLst/>
                          <a:latin typeface="Times New Roman" charset="0"/>
                          <a:ea typeface="MS Mincho" pitchFamily="49" charset="-128"/>
                          <a:cs typeface="Times New Roman" charset="0"/>
                        </a:rPr>
                        <a:t>XmlValue</a:t>
                      </a:r>
                      <a:endParaRPr kumimoji="0" lang="fr-FR" altLang="fr-FR" sz="18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800" b="1" i="1" u="none" strike="noStrike" cap="none" normalizeH="0" baseline="0" dirty="0">
                          <a:ln>
                            <a:noFill/>
                          </a:ln>
                          <a:solidFill>
                            <a:schemeClr val="tx1"/>
                          </a:solidFill>
                          <a:effectLst/>
                          <a:latin typeface="Times New Roman" charset="0"/>
                          <a:ea typeface="MS Mincho" pitchFamily="49" charset="-128"/>
                          <a:cs typeface="Times New Roman" charset="0"/>
                        </a:rPr>
                        <a:t>Mapper une classe vers le type complexe dans le Schéma XML ou vers le type simple suivant le cas.</a:t>
                      </a:r>
                      <a:endParaRPr kumimoji="0" lang="fr-FR" altLang="fr-FR" sz="1800" b="0" i="0" u="none" strike="noStrike" cap="none" normalizeH="0" baseline="0" dirty="0">
                        <a:ln>
                          <a:noFill/>
                        </a:ln>
                        <a:solidFill>
                          <a:schemeClr val="tx1"/>
                        </a:solidFill>
                        <a:effectLst/>
                        <a:latin typeface="Times New Roman" charset="0"/>
                        <a:ea typeface="MS Mincho" pitchFamily="49" charset="-128"/>
                        <a:cs typeface="Times New Roman" charset="0"/>
                      </a:endParaRPr>
                    </a:p>
                  </a:txBody>
                  <a:tcPr marL="88884" marR="88884"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9121734"/>
      </p:ext>
    </p:extLst>
  </p:cSld>
  <p:clrMapOvr>
    <a:masterClrMapping/>
  </p:clrMapOvr>
  <p:transition spd="slow">
    <p:wipe dir="d"/>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83785" y="285750"/>
            <a:ext cx="8576431" cy="1320800"/>
          </a:xfrm>
        </p:spPr>
        <p:txBody>
          <a:bodyPr rtlCol="0">
            <a:normAutofit fontScale="90000"/>
          </a:bodyPr>
          <a:lstStyle/>
          <a:p>
            <a:pPr fontAlgn="auto">
              <a:spcAft>
                <a:spcPts val="0"/>
              </a:spcAft>
              <a:defRPr/>
            </a:pPr>
            <a:r>
              <a:rPr dirty="0"/>
              <a:t>Cas Pratique de création de WS REST avec </a:t>
            </a:r>
            <a:r>
              <a:rPr dirty="0" err="1"/>
              <a:t>Maven</a:t>
            </a:r>
            <a:r>
              <a:rPr dirty="0"/>
              <a:t> et </a:t>
            </a:r>
            <a:r>
              <a:rPr dirty="0" err="1"/>
              <a:t>Jaxb</a:t>
            </a:r>
            <a:r>
              <a:rPr dirty="0"/>
              <a:t> et son client Java</a:t>
            </a:r>
          </a:p>
        </p:txBody>
      </p:sp>
      <p:sp>
        <p:nvSpPr>
          <p:cNvPr id="3" name="Content Placeholder 2"/>
          <p:cNvSpPr>
            <a:spLocks noGrp="1"/>
          </p:cNvSpPr>
          <p:nvPr>
            <p:ph sz="half" idx="1"/>
            <p:custDataLst>
              <p:tags r:id="rId3"/>
            </p:custDataLst>
          </p:nvPr>
        </p:nvSpPr>
        <p:spPr>
          <a:xfrm>
            <a:off x="388055" y="2311648"/>
            <a:ext cx="4399969" cy="3493616"/>
          </a:xfrm>
        </p:spPr>
        <p:txBody>
          <a:bodyPr rtlCol="0">
            <a:normAutofit/>
          </a:bodyPr>
          <a:lstStyle/>
          <a:p>
            <a:pPr fontAlgn="auto">
              <a:spcAft>
                <a:spcPts val="0"/>
              </a:spcAft>
              <a:defRPr/>
            </a:pPr>
            <a:r>
              <a:rPr sz="3200" b="1" dirty="0" err="1">
                <a:effectLst>
                  <a:outerShdw blurRad="38100" dist="38100" dir="2700000" algn="tl">
                    <a:srgbClr val="000000">
                      <a:alpha val="43137"/>
                    </a:srgbClr>
                  </a:outerShdw>
                </a:effectLst>
              </a:rPr>
              <a:t>Maven</a:t>
            </a:r>
            <a:endParaRPr sz="3200" b="1" dirty="0">
              <a:effectLst>
                <a:outerShdw blurRad="38100" dist="38100" dir="2700000" algn="tl">
                  <a:srgbClr val="000000">
                    <a:alpha val="43137"/>
                  </a:srgbClr>
                </a:outerShdw>
              </a:effectLst>
            </a:endParaRPr>
          </a:p>
          <a:p>
            <a:pPr fontAlgn="auto">
              <a:spcAft>
                <a:spcPts val="0"/>
              </a:spcAft>
              <a:defRPr/>
            </a:pPr>
            <a:r>
              <a:rPr sz="3200" dirty="0"/>
              <a:t>Création WS</a:t>
            </a:r>
          </a:p>
          <a:p>
            <a:pPr fontAlgn="auto">
              <a:spcAft>
                <a:spcPts val="0"/>
              </a:spcAft>
              <a:defRPr/>
            </a:pPr>
            <a:r>
              <a:rPr sz="3200" dirty="0"/>
              <a:t>Création Client</a:t>
            </a:r>
          </a:p>
          <a:p>
            <a:pPr fontAlgn="auto">
              <a:spcAft>
                <a:spcPts val="0"/>
              </a:spcAft>
              <a:defRPr/>
            </a:pPr>
            <a:r>
              <a:rPr sz="3200" dirty="0"/>
              <a:t>Test et déploiement</a:t>
            </a:r>
            <a:endParaRPr sz="3600" dirty="0"/>
          </a:p>
        </p:txBody>
      </p:sp>
      <p:pic>
        <p:nvPicPr>
          <p:cNvPr id="4" name="Picture 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76400" y="1844824"/>
            <a:ext cx="3096000" cy="3934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680007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 presetClass="path" presetSubtype="0" accel="50000" decel="50000" fill="hold" nodeType="withEffect">
                                  <p:stCondLst>
                                    <p:cond delay="0"/>
                                  </p:stCondLst>
                                  <p:childTnLst>
                                    <p:animMotion origin="layout" path="M 3.61111E-6 -4.07407E-6 C 0.02309 -4.07407E-6 0.04184 0.02477 0.04184 0.05533 C 0.04184 0.08612 0.02309 0.11112 3.61111E-6 0.11112 C -0.02292 0.11112 -0.0415 0.08612 -0.0415 0.05533 C -0.0415 0.02477 -0.02292 -4.07407E-6 3.61111E-6 -4.07407E-6 Z " pathEditMode="relative" rAng="0" ptsTypes="fffff">
                                      <p:cBhvr>
                                        <p:cTn id="9" dur="2000" fill="hold"/>
                                        <p:tgtEl>
                                          <p:spTgt spid="4"/>
                                        </p:tgtEl>
                                        <p:attrNameLst>
                                          <p:attrName>ppt_x</p:attrName>
                                          <p:attrName>ppt_y</p:attrName>
                                        </p:attrNameLst>
                                      </p:cBhvr>
                                      <p:rCtr x="0" y="56"/>
                                    </p:animMotion>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re 1"/>
          <p:cNvSpPr>
            <a:spLocks noGrp="1"/>
          </p:cNvSpPr>
          <p:nvPr>
            <p:ph type="title"/>
          </p:nvPr>
        </p:nvSpPr>
        <p:spPr/>
        <p:txBody>
          <a:bodyPr/>
          <a:lstStyle/>
          <a:p>
            <a:r>
              <a:rPr altLang="fr-FR" dirty="0"/>
              <a:t>Maven, le </a:t>
            </a:r>
            <a:r>
              <a:rPr altLang="fr-FR" dirty="0" err="1"/>
              <a:t>choix</a:t>
            </a:r>
            <a:r>
              <a:rPr altLang="fr-FR" dirty="0"/>
              <a:t> </a:t>
            </a:r>
            <a:r>
              <a:rPr altLang="fr-FR" dirty="0" err="1"/>
              <a:t>Projet</a:t>
            </a:r>
            <a:endParaRPr altLang="fr-FR" dirty="0"/>
          </a:p>
        </p:txBody>
      </p:sp>
      <p:sp>
        <p:nvSpPr>
          <p:cNvPr id="44035" name="Espace réservé du contenu 2"/>
          <p:cNvSpPr>
            <a:spLocks noGrp="1"/>
          </p:cNvSpPr>
          <p:nvPr>
            <p:ph sz="half" idx="1"/>
          </p:nvPr>
        </p:nvSpPr>
        <p:spPr/>
        <p:txBody>
          <a:bodyPr rtlCol="0">
            <a:normAutofit/>
          </a:bodyPr>
          <a:lstStyle/>
          <a:p>
            <a:pPr fontAlgn="auto">
              <a:spcAft>
                <a:spcPts val="0"/>
              </a:spcAft>
              <a:defRPr/>
            </a:pPr>
            <a:r>
              <a:rPr altLang="fr-FR" dirty="0"/>
              <a:t>Le projet peut-être librement découpé en modules</a:t>
            </a:r>
          </a:p>
          <a:p>
            <a:pPr lvl="1" fontAlgn="auto">
              <a:spcAft>
                <a:spcPts val="0"/>
              </a:spcAft>
              <a:defRPr/>
            </a:pPr>
            <a:r>
              <a:rPr altLang="fr-FR" dirty="0" err="1"/>
              <a:t>Maven</a:t>
            </a:r>
            <a:r>
              <a:rPr altLang="fr-FR" dirty="0"/>
              <a:t> ne cristallise pas l’architecture de l’application</a:t>
            </a:r>
          </a:p>
          <a:p>
            <a:pPr fontAlgn="auto">
              <a:spcAft>
                <a:spcPts val="0"/>
              </a:spcAft>
              <a:defRPr/>
            </a:pPr>
            <a:r>
              <a:rPr altLang="fr-FR" dirty="0"/>
              <a:t>Gestion des dépendances</a:t>
            </a:r>
          </a:p>
          <a:p>
            <a:pPr lvl="1" fontAlgn="auto">
              <a:spcAft>
                <a:spcPts val="0"/>
              </a:spcAft>
              <a:defRPr/>
            </a:pPr>
            <a:r>
              <a:rPr altLang="fr-FR" dirty="0"/>
              <a:t>Déclaratif : Gestion automatique du téléchargement et de l’utilisation dans le projet.</a:t>
            </a:r>
          </a:p>
          <a:p>
            <a:pPr lvl="1" fontAlgn="auto">
              <a:spcAft>
                <a:spcPts val="0"/>
              </a:spcAft>
              <a:defRPr/>
            </a:pPr>
            <a:r>
              <a:rPr altLang="fr-FR" dirty="0"/>
              <a:t>Transitivité  : On ne déclare que ce que l’on utilise</a:t>
            </a:r>
          </a:p>
        </p:txBody>
      </p:sp>
    </p:spTree>
    <p:extLst>
      <p:ext uri="{BB962C8B-B14F-4D97-AF65-F5344CB8AC3E}">
        <p14:creationId xmlns:p14="http://schemas.microsoft.com/office/powerpoint/2010/main" val="124813465"/>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p:txBody>
          <a:bodyPr/>
          <a:lstStyle/>
          <a:p>
            <a:r>
              <a:rPr altLang="fr-FR"/>
              <a:t>Maven, le choix Projet</a:t>
            </a:r>
          </a:p>
        </p:txBody>
      </p:sp>
      <p:sp>
        <p:nvSpPr>
          <p:cNvPr id="56323" name="Espace réservé du contenu 2"/>
          <p:cNvSpPr>
            <a:spLocks noGrp="1"/>
          </p:cNvSpPr>
          <p:nvPr>
            <p:ph sz="half" idx="1"/>
          </p:nvPr>
        </p:nvSpPr>
        <p:spPr/>
        <p:txBody>
          <a:bodyPr/>
          <a:lstStyle/>
          <a:p>
            <a:r>
              <a:rPr altLang="fr-FR"/>
              <a:t>Centralise et automatise les différents aspects du développement de logiciels</a:t>
            </a:r>
          </a:p>
          <a:p>
            <a:r>
              <a:rPr altLang="fr-FR"/>
              <a:t>Une seule chose qu’il ne peut faire à votre place </a:t>
            </a:r>
            <a:r>
              <a:rPr altLang="fr-FR">
                <a:sym typeface="Wingdings" panose="05000000000000000000" pitchFamily="2" charset="2"/>
              </a:rPr>
              <a:t> </a:t>
            </a:r>
            <a:r>
              <a:rPr altLang="fr-FR"/>
              <a:t>: </a:t>
            </a:r>
            <a:r>
              <a:rPr altLang="fr-FR" b="1"/>
              <a:t>Développer</a:t>
            </a:r>
          </a:p>
        </p:txBody>
      </p:sp>
      <p:sp>
        <p:nvSpPr>
          <p:cNvPr id="56324" name="Espace réservé du contenu 3"/>
          <p:cNvSpPr>
            <a:spLocks noGrp="1"/>
          </p:cNvSpPr>
          <p:nvPr>
            <p:ph sz="half" idx="4294967295"/>
          </p:nvPr>
        </p:nvSpPr>
        <p:spPr>
          <a:xfrm>
            <a:off x="4716016" y="3304456"/>
            <a:ext cx="3636962" cy="3364904"/>
          </a:xfrm>
          <a:prstGeom prst="rect">
            <a:avLst/>
          </a:prstGeom>
        </p:spPr>
        <p:txBody>
          <a:bodyPr/>
          <a:lstStyle/>
          <a:p>
            <a:pPr lvl="1"/>
            <a:r>
              <a:rPr altLang="fr-FR" dirty="0"/>
              <a:t>Construction</a:t>
            </a:r>
          </a:p>
          <a:p>
            <a:pPr lvl="1"/>
            <a:r>
              <a:rPr altLang="fr-FR" dirty="0"/>
              <a:t>Tests</a:t>
            </a:r>
          </a:p>
          <a:p>
            <a:pPr lvl="1"/>
            <a:r>
              <a:rPr altLang="fr-FR" dirty="0"/>
              <a:t>Packaging</a:t>
            </a:r>
          </a:p>
          <a:p>
            <a:pPr lvl="1"/>
            <a:r>
              <a:rPr altLang="fr-FR" dirty="0" err="1"/>
              <a:t>Déploiement</a:t>
            </a:r>
            <a:endParaRPr altLang="fr-FR" dirty="0"/>
          </a:p>
          <a:p>
            <a:pPr lvl="1"/>
            <a:r>
              <a:rPr altLang="fr-FR" dirty="0"/>
              <a:t>Documentation</a:t>
            </a:r>
          </a:p>
          <a:p>
            <a:pPr lvl="1"/>
            <a:r>
              <a:rPr altLang="fr-FR" dirty="0" err="1"/>
              <a:t>Contrôles</a:t>
            </a:r>
            <a:r>
              <a:rPr altLang="fr-FR" dirty="0"/>
              <a:t> et rapports sur la </a:t>
            </a:r>
            <a:r>
              <a:rPr altLang="fr-FR" dirty="0" err="1"/>
              <a:t>qualité</a:t>
            </a:r>
            <a:r>
              <a:rPr altLang="fr-FR" dirty="0"/>
              <a:t> des </a:t>
            </a:r>
            <a:r>
              <a:rPr altLang="fr-FR" dirty="0" err="1"/>
              <a:t>développements</a:t>
            </a:r>
            <a:endParaRPr altLang="fr-FR" dirty="0"/>
          </a:p>
        </p:txBody>
      </p:sp>
    </p:spTree>
    <p:extLst>
      <p:ext uri="{BB962C8B-B14F-4D97-AF65-F5344CB8AC3E}">
        <p14:creationId xmlns:p14="http://schemas.microsoft.com/office/powerpoint/2010/main" val="2012229657"/>
      </p:ext>
    </p:extLst>
  </p:cSld>
  <p:clrMapOvr>
    <a:masterClrMapping/>
  </p:clrMapOvr>
  <p:transition spd="slow"/>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re 1"/>
          <p:cNvSpPr>
            <a:spLocks noGrp="1"/>
          </p:cNvSpPr>
          <p:nvPr>
            <p:ph type="title"/>
          </p:nvPr>
        </p:nvSpPr>
        <p:spPr/>
        <p:txBody>
          <a:bodyPr/>
          <a:lstStyle/>
          <a:p>
            <a:r>
              <a:rPr altLang="fr-FR" dirty="0" err="1"/>
              <a:t>Industrialisez</a:t>
            </a:r>
            <a:r>
              <a:rPr altLang="fr-FR" dirty="0"/>
              <a:t> !</a:t>
            </a:r>
          </a:p>
        </p:txBody>
      </p:sp>
      <p:sp>
        <p:nvSpPr>
          <p:cNvPr id="57347" name="Espace réservé du contenu 2"/>
          <p:cNvSpPr>
            <a:spLocks noGrp="1"/>
          </p:cNvSpPr>
          <p:nvPr>
            <p:ph sz="half" idx="1"/>
          </p:nvPr>
        </p:nvSpPr>
        <p:spPr/>
        <p:txBody>
          <a:bodyPr/>
          <a:lstStyle/>
          <a:p>
            <a:r>
              <a:rPr altLang="fr-FR"/>
              <a:t>Partagez vos versions recommandées d’artifacts : </a:t>
            </a:r>
          </a:p>
          <a:p>
            <a:pPr lvl="1"/>
            <a:r>
              <a:rPr altLang="fr-FR"/>
              <a:t>POM de dependencyManagement</a:t>
            </a:r>
          </a:p>
          <a:p>
            <a:pPr lvl="1"/>
            <a:r>
              <a:rPr altLang="fr-FR"/>
              <a:t>Scope import</a:t>
            </a:r>
          </a:p>
          <a:p>
            <a:r>
              <a:rPr altLang="fr-FR"/>
              <a:t>Partagez vos modèles d’applications :</a:t>
            </a:r>
          </a:p>
          <a:p>
            <a:pPr lvl="1"/>
            <a:r>
              <a:rPr altLang="fr-FR"/>
              <a:t>Archetypes</a:t>
            </a:r>
          </a:p>
          <a:p>
            <a:r>
              <a:rPr altLang="fr-FR"/>
              <a:t>Automatisez votre processus de release</a:t>
            </a:r>
          </a:p>
        </p:txBody>
      </p:sp>
    </p:spTree>
    <p:extLst>
      <p:ext uri="{BB962C8B-B14F-4D97-AF65-F5344CB8AC3E}">
        <p14:creationId xmlns:p14="http://schemas.microsoft.com/office/powerpoint/2010/main" val="117984512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p:cNvSpPr>
            <a:spLocks noGrp="1"/>
          </p:cNvSpPr>
          <p:nvPr>
            <p:ph type="title"/>
          </p:nvPr>
        </p:nvSpPr>
        <p:spPr>
          <a:xfrm>
            <a:off x="388056" y="285750"/>
            <a:ext cx="8576431" cy="1320800"/>
          </a:xfrm>
        </p:spPr>
        <p:txBody>
          <a:bodyPr/>
          <a:lstStyle/>
          <a:p>
            <a:r>
              <a:rPr lang="fr-FR" altLang="fr-FR" sz="4000" dirty="0"/>
              <a:t>Les Plateformes de développement</a:t>
            </a:r>
          </a:p>
        </p:txBody>
      </p:sp>
      <p:sp>
        <p:nvSpPr>
          <p:cNvPr id="3" name="Espace réservé du contenu 2"/>
          <p:cNvSpPr>
            <a:spLocks noGrp="1"/>
          </p:cNvSpPr>
          <p:nvPr>
            <p:ph sz="half" idx="1"/>
          </p:nvPr>
        </p:nvSpPr>
        <p:spPr>
          <a:xfrm>
            <a:off x="388055" y="2023616"/>
            <a:ext cx="8389056" cy="4213696"/>
          </a:xfrm>
        </p:spPr>
        <p:txBody>
          <a:bodyPr>
            <a:normAutofit/>
          </a:bodyPr>
          <a:lstStyle/>
          <a:p>
            <a:pPr>
              <a:defRPr/>
            </a:pPr>
            <a:r>
              <a:rPr dirty="0"/>
              <a:t>Dans cette formation nous allons utiliser essentiellement :</a:t>
            </a:r>
          </a:p>
          <a:p>
            <a:pPr lvl="1">
              <a:defRPr/>
            </a:pPr>
            <a:r>
              <a:rPr b="1" dirty="0">
                <a:effectLst>
                  <a:outerShdw blurRad="38100" dist="38100" dir="2700000" algn="tl">
                    <a:srgbClr val="000000">
                      <a:alpha val="43137"/>
                    </a:srgbClr>
                  </a:outerShdw>
                </a:effectLst>
              </a:rPr>
              <a:t>JDK 1.7</a:t>
            </a:r>
            <a:r>
              <a:rPr dirty="0"/>
              <a:t> ( </a:t>
            </a:r>
            <a:r>
              <a:rPr dirty="0" err="1"/>
              <a:t>Ou</a:t>
            </a:r>
            <a:r>
              <a:rPr dirty="0"/>
              <a:t> </a:t>
            </a:r>
            <a:r>
              <a:rPr lang="fr-FR" dirty="0"/>
              <a:t>Plus</a:t>
            </a:r>
            <a:r>
              <a:rPr dirty="0"/>
              <a:t>)</a:t>
            </a:r>
          </a:p>
          <a:p>
            <a:pPr lvl="1">
              <a:defRPr/>
            </a:pPr>
            <a:r>
              <a:rPr b="1" dirty="0" err="1">
                <a:effectLst>
                  <a:outerShdw blurRad="38100" dist="38100" dir="2700000" algn="tl">
                    <a:srgbClr val="000000">
                      <a:alpha val="43137"/>
                    </a:srgbClr>
                  </a:outerShdw>
                </a:effectLst>
              </a:rPr>
              <a:t>Maven</a:t>
            </a:r>
            <a:r>
              <a:rPr b="1" dirty="0">
                <a:effectLst>
                  <a:outerShdw blurRad="38100" dist="38100" dir="2700000" algn="tl">
                    <a:srgbClr val="000000">
                      <a:alpha val="43137"/>
                    </a:srgbClr>
                  </a:outerShdw>
                </a:effectLst>
              </a:rPr>
              <a:t> 3</a:t>
            </a:r>
            <a:r>
              <a:rPr dirty="0"/>
              <a:t> : outil</a:t>
            </a:r>
            <a:r>
              <a:rPr b="1" dirty="0"/>
              <a:t> </a:t>
            </a:r>
            <a:r>
              <a:rPr dirty="0"/>
              <a:t>pour la gestion et l’automatisation de production des projets JAVA</a:t>
            </a:r>
          </a:p>
          <a:p>
            <a:pPr lvl="1">
              <a:defRPr/>
            </a:pPr>
            <a:r>
              <a:rPr b="1" dirty="0">
                <a:effectLst>
                  <a:outerShdw blurRad="38100" dist="38100" dir="2700000" algn="tl">
                    <a:srgbClr val="000000">
                      <a:alpha val="43137"/>
                    </a:srgbClr>
                  </a:outerShdw>
                </a:effectLst>
              </a:rPr>
              <a:t>Eclipse 4</a:t>
            </a:r>
            <a:r>
              <a:rPr lang="fr-FR" b="1" dirty="0">
                <a:effectLst>
                  <a:outerShdw blurRad="38100" dist="38100" dir="2700000" algn="tl">
                    <a:srgbClr val="000000">
                      <a:alpha val="43137"/>
                    </a:srgbClr>
                  </a:outerShdw>
                </a:effectLst>
              </a:rPr>
              <a:t>.</a:t>
            </a:r>
            <a:r>
              <a:rPr b="1" dirty="0">
                <a:effectLst>
                  <a:outerShdw blurRad="38100" dist="38100" dir="2700000" algn="tl">
                    <a:srgbClr val="000000">
                      <a:alpha val="43137"/>
                    </a:srgbClr>
                  </a:outerShdw>
                </a:effectLst>
              </a:rPr>
              <a:t>3 Kepler</a:t>
            </a:r>
            <a:r>
              <a:rPr lang="fr-FR" b="1" dirty="0">
                <a:effectLst>
                  <a:outerShdw blurRad="38100" dist="38100" dir="2700000" algn="tl">
                    <a:srgbClr val="000000">
                      <a:alpha val="43137"/>
                    </a:srgbClr>
                  </a:outerShdw>
                </a:effectLst>
              </a:rPr>
              <a:t> (Ou Plus)</a:t>
            </a:r>
            <a:r>
              <a:rPr b="1" dirty="0">
                <a:effectLst>
                  <a:outerShdw blurRad="38100" dist="38100" dir="2700000" algn="tl">
                    <a:srgbClr val="000000">
                      <a:alpha val="43137"/>
                    </a:srgbClr>
                  </a:outerShdw>
                </a:effectLst>
              </a:rPr>
              <a:t> </a:t>
            </a:r>
            <a:r>
              <a:rPr dirty="0"/>
              <a:t>: environnement de développement logiciels</a:t>
            </a:r>
          </a:p>
          <a:p>
            <a:pPr lvl="1">
              <a:defRPr/>
            </a:pPr>
            <a:r>
              <a:rPr b="1" dirty="0">
                <a:effectLst>
                  <a:outerShdw blurRad="38100" dist="38100" dir="2700000" algn="tl">
                    <a:srgbClr val="000000">
                      <a:alpha val="43137"/>
                    </a:srgbClr>
                  </a:outerShdw>
                </a:effectLst>
              </a:rPr>
              <a:t>Jersey 1</a:t>
            </a:r>
            <a:r>
              <a:rPr lang="fr-FR" b="1" dirty="0">
                <a:effectLst>
                  <a:outerShdw blurRad="38100" dist="38100" dir="2700000" algn="tl">
                    <a:srgbClr val="000000">
                      <a:alpha val="43137"/>
                    </a:srgbClr>
                  </a:outerShdw>
                </a:effectLst>
              </a:rPr>
              <a:t>.</a:t>
            </a:r>
            <a:r>
              <a:rPr b="1" dirty="0">
                <a:effectLst>
                  <a:outerShdw blurRad="38100" dist="38100" dir="2700000" algn="tl">
                    <a:srgbClr val="000000">
                      <a:alpha val="43137"/>
                    </a:srgbClr>
                  </a:outerShdw>
                </a:effectLst>
              </a:rPr>
              <a:t>X </a:t>
            </a:r>
            <a:r>
              <a:rPr dirty="0"/>
              <a:t>: framework open source écrit en java permettant de développer des service</a:t>
            </a:r>
            <a:r>
              <a:rPr lang="fr-FR" dirty="0"/>
              <a:t>s</a:t>
            </a:r>
            <a:r>
              <a:rPr dirty="0"/>
              <a:t> </a:t>
            </a:r>
            <a:r>
              <a:rPr lang="fr-FR" dirty="0"/>
              <a:t>W</a:t>
            </a:r>
            <a:r>
              <a:rPr dirty="0" err="1"/>
              <a:t>eb</a:t>
            </a:r>
            <a:r>
              <a:rPr dirty="0"/>
              <a:t> selon l’architecture REST</a:t>
            </a:r>
          </a:p>
          <a:p>
            <a:pPr>
              <a:defRPr/>
            </a:pPr>
            <a:endParaRPr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re 1"/>
          <p:cNvSpPr>
            <a:spLocks noGrp="1"/>
          </p:cNvSpPr>
          <p:nvPr>
            <p:ph type="title"/>
          </p:nvPr>
        </p:nvSpPr>
        <p:spPr/>
        <p:txBody>
          <a:bodyPr/>
          <a:lstStyle/>
          <a:p>
            <a:r>
              <a:rPr altLang="fr-FR"/>
              <a:t>Industrialisez !</a:t>
            </a:r>
          </a:p>
        </p:txBody>
      </p:sp>
      <p:sp>
        <p:nvSpPr>
          <p:cNvPr id="58371" name="Espace réservé du contenu 2"/>
          <p:cNvSpPr>
            <a:spLocks noGrp="1"/>
          </p:cNvSpPr>
          <p:nvPr>
            <p:ph sz="half" idx="1"/>
          </p:nvPr>
        </p:nvSpPr>
        <p:spPr>
          <a:xfrm>
            <a:off x="377472" y="2023616"/>
            <a:ext cx="8389056" cy="3493616"/>
          </a:xfrm>
        </p:spPr>
        <p:txBody>
          <a:bodyPr/>
          <a:lstStyle/>
          <a:p>
            <a:r>
              <a:rPr altLang="fr-FR" dirty="0" err="1"/>
              <a:t>Mettez</a:t>
            </a:r>
            <a:r>
              <a:rPr altLang="fr-FR" dirty="0"/>
              <a:t> </a:t>
            </a:r>
            <a:r>
              <a:rPr altLang="fr-FR" dirty="0" err="1"/>
              <a:t>en</a:t>
            </a:r>
            <a:r>
              <a:rPr altLang="fr-FR" dirty="0"/>
              <a:t> place </a:t>
            </a:r>
            <a:r>
              <a:rPr altLang="fr-FR" dirty="0" err="1"/>
              <a:t>une</a:t>
            </a:r>
            <a:r>
              <a:rPr altLang="fr-FR" dirty="0"/>
              <a:t> </a:t>
            </a:r>
            <a:r>
              <a:rPr altLang="fr-FR" dirty="0" err="1"/>
              <a:t>démarche</a:t>
            </a:r>
            <a:r>
              <a:rPr altLang="fr-FR" dirty="0"/>
              <a:t> de tests</a:t>
            </a:r>
          </a:p>
          <a:p>
            <a:pPr lvl="1"/>
            <a:r>
              <a:rPr altLang="fr-FR" dirty="0"/>
              <a:t>Tout </a:t>
            </a:r>
            <a:r>
              <a:rPr altLang="fr-FR" dirty="0" err="1"/>
              <a:t>l’outillage</a:t>
            </a:r>
            <a:r>
              <a:rPr altLang="fr-FR" dirty="0"/>
              <a:t> </a:t>
            </a:r>
            <a:r>
              <a:rPr altLang="fr-FR" dirty="0" err="1"/>
              <a:t>est</a:t>
            </a:r>
            <a:r>
              <a:rPr altLang="fr-FR" dirty="0"/>
              <a:t> </a:t>
            </a:r>
            <a:r>
              <a:rPr altLang="fr-FR" dirty="0" err="1"/>
              <a:t>pré-intégré</a:t>
            </a:r>
            <a:r>
              <a:rPr altLang="fr-FR" dirty="0"/>
              <a:t> :</a:t>
            </a:r>
          </a:p>
          <a:p>
            <a:pPr lvl="2"/>
            <a:r>
              <a:rPr altLang="fr-FR" dirty="0"/>
              <a:t>Junit, </a:t>
            </a:r>
            <a:r>
              <a:rPr altLang="fr-FR" dirty="0" err="1"/>
              <a:t>TestNG</a:t>
            </a:r>
            <a:r>
              <a:rPr altLang="fr-FR" dirty="0"/>
              <a:t> – tests </a:t>
            </a:r>
            <a:r>
              <a:rPr altLang="fr-FR" dirty="0" err="1"/>
              <a:t>unitaires</a:t>
            </a:r>
            <a:r>
              <a:rPr altLang="fr-FR" dirty="0"/>
              <a:t>, </a:t>
            </a:r>
          </a:p>
          <a:p>
            <a:pPr lvl="2"/>
            <a:r>
              <a:rPr altLang="fr-FR" dirty="0"/>
              <a:t>Selenium, </a:t>
            </a:r>
            <a:r>
              <a:rPr altLang="fr-FR" dirty="0" err="1"/>
              <a:t>Canoo</a:t>
            </a:r>
            <a:r>
              <a:rPr altLang="fr-FR" dirty="0"/>
              <a:t> – tests </a:t>
            </a:r>
            <a:r>
              <a:rPr altLang="fr-FR" dirty="0" err="1"/>
              <a:t>d’IHM</a:t>
            </a:r>
            <a:r>
              <a:rPr altLang="fr-FR" dirty="0"/>
              <a:t>,</a:t>
            </a:r>
          </a:p>
          <a:p>
            <a:pPr lvl="2"/>
            <a:r>
              <a:rPr altLang="fr-FR" dirty="0" err="1"/>
              <a:t>Fitnesse</a:t>
            </a:r>
            <a:r>
              <a:rPr altLang="fr-FR" dirty="0"/>
              <a:t>, </a:t>
            </a:r>
            <a:r>
              <a:rPr altLang="fr-FR" dirty="0" err="1"/>
              <a:t>Greenpepper</a:t>
            </a:r>
            <a:r>
              <a:rPr altLang="fr-FR" dirty="0"/>
              <a:t> – tests </a:t>
            </a:r>
            <a:r>
              <a:rPr altLang="fr-FR" dirty="0" err="1"/>
              <a:t>fonctionnels</a:t>
            </a:r>
            <a:r>
              <a:rPr altLang="fr-FR" dirty="0"/>
              <a:t>,</a:t>
            </a:r>
          </a:p>
          <a:p>
            <a:pPr lvl="2"/>
            <a:r>
              <a:rPr altLang="fr-FR" dirty="0" err="1"/>
              <a:t>SoapUI</a:t>
            </a:r>
            <a:r>
              <a:rPr altLang="fr-FR" dirty="0"/>
              <a:t> – tests </a:t>
            </a:r>
            <a:r>
              <a:rPr altLang="fr-FR" dirty="0" err="1"/>
              <a:t>d’intégration</a:t>
            </a:r>
            <a:r>
              <a:rPr altLang="fr-FR" dirty="0"/>
              <a:t> WS</a:t>
            </a:r>
          </a:p>
          <a:p>
            <a:pPr lvl="2"/>
            <a:r>
              <a:rPr altLang="fr-FR" dirty="0"/>
              <a:t>Et </a:t>
            </a:r>
            <a:r>
              <a:rPr altLang="fr-FR" dirty="0" err="1"/>
              <a:t>bien</a:t>
            </a:r>
            <a:r>
              <a:rPr altLang="fr-FR" dirty="0"/>
              <a:t> </a:t>
            </a:r>
            <a:r>
              <a:rPr altLang="fr-FR" dirty="0" err="1"/>
              <a:t>d’autres</a:t>
            </a:r>
            <a:r>
              <a:rPr altLang="fr-FR" dirty="0"/>
              <a:t> encore</a:t>
            </a:r>
          </a:p>
        </p:txBody>
      </p:sp>
    </p:spTree>
    <p:extLst>
      <p:ext uri="{BB962C8B-B14F-4D97-AF65-F5344CB8AC3E}">
        <p14:creationId xmlns:p14="http://schemas.microsoft.com/office/powerpoint/2010/main" val="1876787083"/>
      </p:ext>
    </p:extLst>
  </p:cSld>
  <p:clrMapOvr>
    <a:masterClrMapping/>
  </p:clrMapOvr>
  <p:transition spd="slow"/>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re 1"/>
          <p:cNvSpPr>
            <a:spLocks noGrp="1"/>
          </p:cNvSpPr>
          <p:nvPr>
            <p:ph type="title"/>
          </p:nvPr>
        </p:nvSpPr>
        <p:spPr/>
        <p:txBody>
          <a:bodyPr/>
          <a:lstStyle/>
          <a:p>
            <a:r>
              <a:rPr altLang="fr-FR"/>
              <a:t>Maven : POM</a:t>
            </a:r>
          </a:p>
        </p:txBody>
      </p:sp>
      <p:sp>
        <p:nvSpPr>
          <p:cNvPr id="3" name="Espace réservé du contenu 2"/>
          <p:cNvSpPr>
            <a:spLocks noGrp="1"/>
          </p:cNvSpPr>
          <p:nvPr>
            <p:ph sz="half" idx="1"/>
          </p:nvPr>
        </p:nvSpPr>
        <p:spPr/>
        <p:txBody>
          <a:bodyPr rtlCol="0">
            <a:normAutofit fontScale="85000" lnSpcReduction="20000"/>
          </a:bodyPr>
          <a:lstStyle/>
          <a:p>
            <a:pPr fontAlgn="auto">
              <a:spcAft>
                <a:spcPts val="0"/>
              </a:spcAft>
              <a:defRPr/>
            </a:pPr>
            <a:r>
              <a:rPr dirty="0"/>
              <a:t>Project Object Model (POM)</a:t>
            </a:r>
          </a:p>
          <a:p>
            <a:pPr fontAlgn="auto">
              <a:spcAft>
                <a:spcPts val="0"/>
              </a:spcAft>
              <a:defRPr/>
            </a:pPr>
            <a:r>
              <a:rPr dirty="0"/>
              <a:t>Chaque projet ou sous-projet est configuré par un POM qui contient les informations nécessaires à </a:t>
            </a:r>
            <a:r>
              <a:rPr dirty="0" err="1"/>
              <a:t>Maven</a:t>
            </a:r>
            <a:r>
              <a:rPr dirty="0"/>
              <a:t> pour traiter le projet (nom du projet, numéro de version, dépendances vers d'autres projets, bibliothèques nécessaires à la compilation, noms des contributeurs etc.). </a:t>
            </a:r>
          </a:p>
          <a:p>
            <a:pPr fontAlgn="auto">
              <a:spcAft>
                <a:spcPts val="0"/>
              </a:spcAft>
              <a:defRPr/>
            </a:pPr>
            <a:r>
              <a:rPr dirty="0"/>
              <a:t>Ce POM se matérialise par un fichier </a:t>
            </a:r>
            <a:r>
              <a:rPr b="1" dirty="0"/>
              <a:t>pom.xml</a:t>
            </a:r>
            <a:r>
              <a:rPr dirty="0"/>
              <a:t> à la racine du projet. </a:t>
            </a:r>
          </a:p>
          <a:p>
            <a:pPr fontAlgn="auto">
              <a:spcAft>
                <a:spcPts val="0"/>
              </a:spcAft>
              <a:defRPr/>
            </a:pPr>
            <a:r>
              <a:rPr dirty="0"/>
              <a:t>Cette approche permet l'héritage des propriétés du projet parent.</a:t>
            </a:r>
          </a:p>
          <a:p>
            <a:pPr lvl="1" fontAlgn="auto">
              <a:spcAft>
                <a:spcPts val="0"/>
              </a:spcAft>
              <a:defRPr/>
            </a:pPr>
            <a:r>
              <a:rPr dirty="0"/>
              <a:t> Si une propriété est redéfinie dans le POM du projet, elle recouvre celle qui est définie dans le projet parent.</a:t>
            </a:r>
          </a:p>
          <a:p>
            <a:pPr lvl="1" fontAlgn="auto">
              <a:spcAft>
                <a:spcPts val="0"/>
              </a:spcAft>
              <a:defRPr/>
            </a:pPr>
            <a:r>
              <a:rPr dirty="0"/>
              <a:t> Ceci introduit le concept de réutilisation de configuration. </a:t>
            </a:r>
          </a:p>
          <a:p>
            <a:pPr lvl="1" fontAlgn="auto">
              <a:spcAft>
                <a:spcPts val="0"/>
              </a:spcAft>
              <a:defRPr/>
            </a:pPr>
            <a:r>
              <a:rPr dirty="0"/>
              <a:t>Le fichier </a:t>
            </a:r>
            <a:r>
              <a:rPr dirty="0" err="1"/>
              <a:t>pom</a:t>
            </a:r>
            <a:r>
              <a:rPr dirty="0"/>
              <a:t> du projet principal est nommé </a:t>
            </a:r>
            <a:r>
              <a:rPr i="1" dirty="0" err="1"/>
              <a:t>pom</a:t>
            </a:r>
            <a:r>
              <a:rPr i="1" dirty="0"/>
              <a:t> parent</a:t>
            </a:r>
            <a:r>
              <a:rPr dirty="0"/>
              <a:t>. Il contient une description détaillée de votre projet, avec en particulier des informations concernant le </a:t>
            </a:r>
            <a:r>
              <a:rPr dirty="0" err="1"/>
              <a:t>versionnage</a:t>
            </a:r>
            <a:r>
              <a:rPr dirty="0"/>
              <a:t> et la gestion des configurations, les dépendances, les ressources de l'application, les tests, les membres de l'équipe, la structure et bien plus.</a:t>
            </a:r>
          </a:p>
        </p:txBody>
      </p:sp>
    </p:spTree>
    <p:extLst>
      <p:ext uri="{BB962C8B-B14F-4D97-AF65-F5344CB8AC3E}">
        <p14:creationId xmlns:p14="http://schemas.microsoft.com/office/powerpoint/2010/main" val="12640941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p:txBody>
          <a:bodyPr/>
          <a:lstStyle/>
          <a:p>
            <a:r>
              <a:rPr altLang="fr-FR"/>
              <a:t>MAVEN : arborescence</a:t>
            </a:r>
          </a:p>
        </p:txBody>
      </p:sp>
      <p:sp>
        <p:nvSpPr>
          <p:cNvPr id="3" name="Espace réservé du contenu 2"/>
          <p:cNvSpPr>
            <a:spLocks noGrp="1"/>
          </p:cNvSpPr>
          <p:nvPr>
            <p:ph sz="half" idx="1"/>
          </p:nvPr>
        </p:nvSpPr>
        <p:spPr/>
        <p:txBody>
          <a:bodyPr rtlCol="0">
            <a:noAutofit/>
          </a:bodyPr>
          <a:lstStyle/>
          <a:p>
            <a:pPr fontAlgn="auto">
              <a:spcAft>
                <a:spcPts val="0"/>
              </a:spcAft>
              <a:defRPr/>
            </a:pPr>
            <a:r>
              <a:rPr sz="1600" dirty="0" err="1"/>
              <a:t>Maven</a:t>
            </a:r>
            <a:r>
              <a:rPr sz="1600" dirty="0"/>
              <a:t> impose une arborescence et un nommage des fichiers du projet selon le concept de conventions. </a:t>
            </a:r>
          </a:p>
          <a:p>
            <a:pPr fontAlgn="auto">
              <a:spcAft>
                <a:spcPts val="0"/>
              </a:spcAft>
              <a:defRPr/>
            </a:pPr>
            <a:r>
              <a:rPr sz="1600" dirty="0"/>
              <a:t>Ces conventions permettent de réduire la configuration des projets, tant qu'un projet suit les conventions. Si un projet a besoin de s'écarter de la convention, le développeur le précise dans la configuration du projet.</a:t>
            </a:r>
          </a:p>
          <a:p>
            <a:pPr fontAlgn="auto">
              <a:spcAft>
                <a:spcPts val="0"/>
              </a:spcAft>
              <a:defRPr/>
            </a:pPr>
            <a:r>
              <a:rPr sz="1600" dirty="0"/>
              <a:t>Voici une liste non-exhaustive des répertoires d'un projet Maven :</a:t>
            </a:r>
          </a:p>
          <a:p>
            <a:pPr lvl="1">
              <a:spcAft>
                <a:spcPts val="0"/>
              </a:spcAft>
              <a:defRPr/>
            </a:pPr>
            <a:r>
              <a:rPr sz="1400" dirty="0"/>
              <a:t>/</a:t>
            </a:r>
            <a:r>
              <a:rPr sz="1400" dirty="0" err="1"/>
              <a:t>src</a:t>
            </a:r>
            <a:r>
              <a:rPr sz="1400" dirty="0"/>
              <a:t> : les sources du projet</a:t>
            </a:r>
          </a:p>
          <a:p>
            <a:pPr lvl="1">
              <a:spcAft>
                <a:spcPts val="0"/>
              </a:spcAft>
              <a:defRPr/>
            </a:pPr>
            <a:r>
              <a:rPr sz="1400" dirty="0"/>
              <a:t>/</a:t>
            </a:r>
            <a:r>
              <a:rPr sz="1400" dirty="0" err="1"/>
              <a:t>src</a:t>
            </a:r>
            <a:r>
              <a:rPr sz="1400" dirty="0"/>
              <a:t>/main : code source et fichiers source principaux</a:t>
            </a:r>
          </a:p>
          <a:p>
            <a:pPr lvl="1">
              <a:spcAft>
                <a:spcPts val="0"/>
              </a:spcAft>
              <a:defRPr/>
            </a:pPr>
            <a:r>
              <a:rPr sz="1400" dirty="0"/>
              <a:t>/</a:t>
            </a:r>
            <a:r>
              <a:rPr sz="1400" dirty="0" err="1"/>
              <a:t>src</a:t>
            </a:r>
            <a:r>
              <a:rPr sz="1400" dirty="0"/>
              <a:t>/main/java : code source</a:t>
            </a:r>
          </a:p>
          <a:p>
            <a:pPr lvl="1">
              <a:spcAft>
                <a:spcPts val="0"/>
              </a:spcAft>
              <a:defRPr/>
            </a:pPr>
            <a:r>
              <a:rPr sz="1400" dirty="0"/>
              <a:t>/</a:t>
            </a:r>
            <a:r>
              <a:rPr sz="1400" dirty="0" err="1"/>
              <a:t>src</a:t>
            </a:r>
            <a:r>
              <a:rPr sz="1400" dirty="0"/>
              <a:t>/main/</a:t>
            </a:r>
            <a:r>
              <a:rPr sz="1400" dirty="0" err="1"/>
              <a:t>resources</a:t>
            </a:r>
            <a:r>
              <a:rPr sz="1400" dirty="0"/>
              <a:t> : fichiers de ressources (images, fichiers annexes etc.)</a:t>
            </a:r>
          </a:p>
          <a:p>
            <a:pPr lvl="1">
              <a:spcAft>
                <a:spcPts val="0"/>
              </a:spcAft>
              <a:defRPr/>
            </a:pPr>
            <a:r>
              <a:rPr sz="1400" dirty="0"/>
              <a:t>/</a:t>
            </a:r>
            <a:r>
              <a:rPr sz="1400" dirty="0" err="1"/>
              <a:t>src</a:t>
            </a:r>
            <a:r>
              <a:rPr sz="1400" dirty="0"/>
              <a:t>/main/</a:t>
            </a:r>
            <a:r>
              <a:rPr sz="1400" dirty="0" err="1"/>
              <a:t>webapp</a:t>
            </a:r>
            <a:r>
              <a:rPr sz="1400" dirty="0"/>
              <a:t> : </a:t>
            </a:r>
            <a:r>
              <a:rPr sz="1400" dirty="0" err="1"/>
              <a:t>webapp</a:t>
            </a:r>
            <a:r>
              <a:rPr sz="1400" dirty="0"/>
              <a:t> du projet</a:t>
            </a:r>
          </a:p>
          <a:p>
            <a:pPr lvl="1">
              <a:spcAft>
                <a:spcPts val="0"/>
              </a:spcAft>
              <a:defRPr/>
            </a:pPr>
            <a:r>
              <a:rPr sz="1400" dirty="0"/>
              <a:t>/</a:t>
            </a:r>
            <a:r>
              <a:rPr sz="1400" dirty="0" err="1"/>
              <a:t>src</a:t>
            </a:r>
            <a:r>
              <a:rPr sz="1400" dirty="0"/>
              <a:t>/test : fichiers de test</a:t>
            </a:r>
          </a:p>
          <a:p>
            <a:pPr lvl="1">
              <a:spcAft>
                <a:spcPts val="0"/>
              </a:spcAft>
              <a:defRPr/>
            </a:pPr>
            <a:r>
              <a:rPr sz="1400" dirty="0"/>
              <a:t>/</a:t>
            </a:r>
            <a:r>
              <a:rPr sz="1400" dirty="0" err="1"/>
              <a:t>src</a:t>
            </a:r>
            <a:r>
              <a:rPr sz="1400" dirty="0"/>
              <a:t>/test/java : code source de test</a:t>
            </a:r>
          </a:p>
          <a:p>
            <a:pPr lvl="1">
              <a:spcAft>
                <a:spcPts val="0"/>
              </a:spcAft>
              <a:defRPr/>
            </a:pPr>
            <a:r>
              <a:rPr sz="1400" dirty="0"/>
              <a:t>/</a:t>
            </a:r>
            <a:r>
              <a:rPr sz="1400" dirty="0" err="1"/>
              <a:t>src</a:t>
            </a:r>
            <a:r>
              <a:rPr sz="1400" dirty="0"/>
              <a:t>/test/</a:t>
            </a:r>
            <a:r>
              <a:rPr sz="1400" dirty="0" err="1"/>
              <a:t>resources</a:t>
            </a:r>
            <a:r>
              <a:rPr sz="1400" dirty="0"/>
              <a:t> : fichiers de ressources de test</a:t>
            </a:r>
          </a:p>
          <a:p>
            <a:pPr lvl="1">
              <a:spcAft>
                <a:spcPts val="0"/>
              </a:spcAft>
              <a:defRPr/>
            </a:pPr>
            <a:r>
              <a:rPr sz="1400" dirty="0"/>
              <a:t>/</a:t>
            </a:r>
            <a:r>
              <a:rPr sz="1400" dirty="0" err="1"/>
              <a:t>src</a:t>
            </a:r>
            <a:r>
              <a:rPr sz="1400" dirty="0"/>
              <a:t>/site : informations sur le projet et/ou les rapports générés suite aux traitements effectués</a:t>
            </a:r>
          </a:p>
          <a:p>
            <a:pPr fontAlgn="auto">
              <a:spcAft>
                <a:spcPts val="0"/>
              </a:spcAft>
              <a:defRPr/>
            </a:pPr>
            <a:r>
              <a:rPr sz="1600" dirty="0"/>
              <a:t>/</a:t>
            </a:r>
            <a:r>
              <a:rPr sz="1600" dirty="0" err="1"/>
              <a:t>target</a:t>
            </a:r>
            <a:r>
              <a:rPr sz="1600" dirty="0"/>
              <a:t> : fichiers résultat, les binaires (du code et des tests), les packages générés et les résultats des tests</a:t>
            </a:r>
          </a:p>
          <a:p>
            <a:pPr fontAlgn="auto">
              <a:spcAft>
                <a:spcPts val="0"/>
              </a:spcAft>
              <a:defRPr/>
            </a:pPr>
            <a:endParaRPr sz="1600" dirty="0"/>
          </a:p>
        </p:txBody>
      </p:sp>
    </p:spTree>
    <p:extLst>
      <p:ext uri="{BB962C8B-B14F-4D97-AF65-F5344CB8AC3E}">
        <p14:creationId xmlns:p14="http://schemas.microsoft.com/office/powerpoint/2010/main" val="17929908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p:txBody>
          <a:bodyPr/>
          <a:lstStyle/>
          <a:p>
            <a:r>
              <a:rPr altLang="fr-FR"/>
              <a:t>MAVEN : Cycle de vie </a:t>
            </a:r>
          </a:p>
        </p:txBody>
      </p:sp>
      <p:sp>
        <p:nvSpPr>
          <p:cNvPr id="3" name="Espace réservé du contenu 2"/>
          <p:cNvSpPr>
            <a:spLocks noGrp="1"/>
          </p:cNvSpPr>
          <p:nvPr>
            <p:ph sz="half" idx="1"/>
          </p:nvPr>
        </p:nvSpPr>
        <p:spPr/>
        <p:txBody>
          <a:bodyPr rtlCol="0">
            <a:normAutofit fontScale="70000" lnSpcReduction="20000"/>
          </a:bodyPr>
          <a:lstStyle/>
          <a:p>
            <a:pPr fontAlgn="auto">
              <a:spcAft>
                <a:spcPts val="0"/>
              </a:spcAft>
              <a:defRPr/>
            </a:pPr>
            <a:r>
              <a:rPr dirty="0"/>
              <a:t>Les buts (</a:t>
            </a:r>
            <a:r>
              <a:rPr i="1" dirty="0"/>
              <a:t>goals</a:t>
            </a:r>
            <a:r>
              <a:rPr dirty="0"/>
              <a:t> en anglais) principaux du cycle de vie d'un projet </a:t>
            </a:r>
            <a:r>
              <a:rPr dirty="0" err="1"/>
              <a:t>Maven</a:t>
            </a:r>
            <a:r>
              <a:rPr dirty="0"/>
              <a:t> sont:</a:t>
            </a:r>
          </a:p>
          <a:p>
            <a:pPr lvl="1" fontAlgn="auto">
              <a:spcAft>
                <a:spcPts val="0"/>
              </a:spcAft>
              <a:defRPr/>
            </a:pPr>
            <a:r>
              <a:rPr dirty="0"/>
              <a:t>compile</a:t>
            </a:r>
          </a:p>
          <a:p>
            <a:pPr lvl="1" fontAlgn="auto">
              <a:spcAft>
                <a:spcPts val="0"/>
              </a:spcAft>
              <a:defRPr/>
            </a:pPr>
            <a:r>
              <a:rPr dirty="0"/>
              <a:t>test</a:t>
            </a:r>
          </a:p>
          <a:p>
            <a:pPr lvl="1" fontAlgn="auto">
              <a:spcAft>
                <a:spcPts val="0"/>
              </a:spcAft>
              <a:defRPr/>
            </a:pPr>
            <a:r>
              <a:rPr dirty="0"/>
              <a:t>package</a:t>
            </a:r>
          </a:p>
          <a:p>
            <a:pPr lvl="1" fontAlgn="auto">
              <a:spcAft>
                <a:spcPts val="0"/>
              </a:spcAft>
              <a:defRPr/>
            </a:pPr>
            <a:r>
              <a:rPr dirty="0" err="1"/>
              <a:t>install</a:t>
            </a:r>
            <a:endParaRPr dirty="0"/>
          </a:p>
          <a:p>
            <a:pPr lvl="1" fontAlgn="auto">
              <a:spcAft>
                <a:spcPts val="0"/>
              </a:spcAft>
              <a:defRPr/>
            </a:pPr>
            <a:r>
              <a:rPr dirty="0" err="1"/>
              <a:t>deploy</a:t>
            </a:r>
            <a:endParaRPr dirty="0"/>
          </a:p>
          <a:p>
            <a:pPr fontAlgn="auto">
              <a:spcAft>
                <a:spcPts val="0"/>
              </a:spcAft>
              <a:defRPr/>
            </a:pPr>
            <a:r>
              <a:rPr dirty="0"/>
              <a:t>L'idée est que, pour n'importe quel but, tous les buts en amont doivent être exécutés sauf s'ils ont déjà été exécutés avec succès et qu'aucun changement n'a été fait dans le projet depuis. </a:t>
            </a:r>
          </a:p>
          <a:p>
            <a:pPr fontAlgn="auto">
              <a:spcAft>
                <a:spcPts val="0"/>
              </a:spcAft>
              <a:defRPr/>
            </a:pPr>
            <a:r>
              <a:rPr dirty="0"/>
              <a:t>Par exemple, quand on exécute </a:t>
            </a:r>
            <a:r>
              <a:rPr dirty="0" err="1"/>
              <a:t>mvn</a:t>
            </a:r>
            <a:r>
              <a:rPr dirty="0"/>
              <a:t> </a:t>
            </a:r>
            <a:r>
              <a:rPr dirty="0" err="1"/>
              <a:t>install</a:t>
            </a:r>
            <a:r>
              <a:rPr dirty="0"/>
              <a:t>, </a:t>
            </a:r>
            <a:r>
              <a:rPr dirty="0" err="1"/>
              <a:t>Maven</a:t>
            </a:r>
            <a:r>
              <a:rPr dirty="0"/>
              <a:t> va vérifier que </a:t>
            </a:r>
            <a:r>
              <a:rPr dirty="0" err="1"/>
              <a:t>mvn</a:t>
            </a:r>
            <a:r>
              <a:rPr dirty="0"/>
              <a:t> package s'est terminé avec succès (le jar existe dans </a:t>
            </a:r>
            <a:r>
              <a:rPr dirty="0" err="1"/>
              <a:t>target</a:t>
            </a:r>
            <a:r>
              <a:rPr dirty="0"/>
              <a:t>/), auquel cas cela ne sera pas ré-exécuté.</a:t>
            </a:r>
          </a:p>
          <a:p>
            <a:pPr fontAlgn="auto">
              <a:spcAft>
                <a:spcPts val="0"/>
              </a:spcAft>
              <a:defRPr/>
            </a:pPr>
            <a:r>
              <a:rPr dirty="0"/>
              <a:t>D'autres buts sont exécutables en dehors du cycle de vie et ne font pas partie du cycle de vie par défaut de </a:t>
            </a:r>
            <a:r>
              <a:rPr dirty="0" err="1"/>
              <a:t>Maven</a:t>
            </a:r>
            <a:r>
              <a:rPr dirty="0"/>
              <a:t> (ils ne sont pas indispensables). Voici les principaux :</a:t>
            </a:r>
          </a:p>
          <a:p>
            <a:pPr lvl="1" fontAlgn="auto">
              <a:spcAft>
                <a:spcPts val="0"/>
              </a:spcAft>
              <a:defRPr/>
            </a:pPr>
            <a:r>
              <a:rPr dirty="0"/>
              <a:t>clean</a:t>
            </a:r>
          </a:p>
          <a:p>
            <a:pPr lvl="1" fontAlgn="auto">
              <a:spcAft>
                <a:spcPts val="0"/>
              </a:spcAft>
              <a:defRPr/>
            </a:pPr>
            <a:r>
              <a:rPr dirty="0" err="1"/>
              <a:t>assembly:assembly</a:t>
            </a:r>
            <a:endParaRPr dirty="0"/>
          </a:p>
          <a:p>
            <a:pPr lvl="1" fontAlgn="auto">
              <a:spcAft>
                <a:spcPts val="0"/>
              </a:spcAft>
              <a:defRPr/>
            </a:pPr>
            <a:r>
              <a:rPr dirty="0"/>
              <a:t>site</a:t>
            </a:r>
          </a:p>
          <a:p>
            <a:pPr lvl="1" fontAlgn="auto">
              <a:spcAft>
                <a:spcPts val="0"/>
              </a:spcAft>
              <a:defRPr/>
            </a:pPr>
            <a:r>
              <a:rPr dirty="0"/>
              <a:t>site-</a:t>
            </a:r>
            <a:r>
              <a:rPr dirty="0" err="1"/>
              <a:t>deploy</a:t>
            </a:r>
            <a:endParaRPr dirty="0"/>
          </a:p>
          <a:p>
            <a:pPr fontAlgn="auto">
              <a:spcAft>
                <a:spcPts val="0"/>
              </a:spcAft>
              <a:defRPr/>
            </a:pPr>
            <a:endParaRPr dirty="0"/>
          </a:p>
          <a:p>
            <a:pPr fontAlgn="auto">
              <a:spcAft>
                <a:spcPts val="0"/>
              </a:spcAft>
              <a:defRPr/>
            </a:pPr>
            <a:endParaRPr dirty="0"/>
          </a:p>
        </p:txBody>
      </p:sp>
    </p:spTree>
    <p:extLst>
      <p:ext uri="{BB962C8B-B14F-4D97-AF65-F5344CB8AC3E}">
        <p14:creationId xmlns:p14="http://schemas.microsoft.com/office/powerpoint/2010/main" val="38839132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47781" y="285750"/>
            <a:ext cx="8648439" cy="1320800"/>
          </a:xfrm>
        </p:spPr>
        <p:txBody>
          <a:bodyPr rtlCol="0">
            <a:normAutofit fontScale="90000"/>
          </a:bodyPr>
          <a:lstStyle/>
          <a:p>
            <a:pPr fontAlgn="auto">
              <a:spcAft>
                <a:spcPts val="0"/>
              </a:spcAft>
              <a:defRPr/>
            </a:pPr>
            <a:r>
              <a:rPr dirty="0"/>
              <a:t>Cas Pratique de création de WS REST avec </a:t>
            </a:r>
            <a:r>
              <a:rPr dirty="0" err="1"/>
              <a:t>Maven</a:t>
            </a:r>
            <a:r>
              <a:rPr dirty="0"/>
              <a:t> et </a:t>
            </a:r>
            <a:r>
              <a:rPr dirty="0" err="1"/>
              <a:t>Jaxb</a:t>
            </a:r>
            <a:r>
              <a:rPr dirty="0"/>
              <a:t> et son client Java</a:t>
            </a:r>
          </a:p>
        </p:txBody>
      </p:sp>
      <p:sp>
        <p:nvSpPr>
          <p:cNvPr id="3" name="Content Placeholder 2"/>
          <p:cNvSpPr>
            <a:spLocks noGrp="1"/>
          </p:cNvSpPr>
          <p:nvPr>
            <p:ph sz="half" idx="1"/>
            <p:custDataLst>
              <p:tags r:id="rId3"/>
            </p:custDataLst>
          </p:nvPr>
        </p:nvSpPr>
        <p:spPr>
          <a:xfrm>
            <a:off x="467544" y="2517294"/>
            <a:ext cx="4471977" cy="3720018"/>
          </a:xfrm>
        </p:spPr>
        <p:txBody>
          <a:bodyPr rtlCol="0">
            <a:normAutofit/>
          </a:bodyPr>
          <a:lstStyle/>
          <a:p>
            <a:pPr fontAlgn="auto">
              <a:spcAft>
                <a:spcPts val="0"/>
              </a:spcAft>
              <a:defRPr/>
            </a:pPr>
            <a:r>
              <a:rPr sz="3200" dirty="0" err="1"/>
              <a:t>Maven</a:t>
            </a:r>
            <a:endParaRPr sz="3200" dirty="0"/>
          </a:p>
          <a:p>
            <a:pPr fontAlgn="auto">
              <a:spcAft>
                <a:spcPts val="0"/>
              </a:spcAft>
              <a:defRPr/>
            </a:pPr>
            <a:r>
              <a:rPr sz="3200" b="1" dirty="0">
                <a:effectLst>
                  <a:outerShdw blurRad="38100" dist="38100" dir="2700000" algn="tl">
                    <a:srgbClr val="000000">
                      <a:alpha val="43137"/>
                    </a:srgbClr>
                  </a:outerShdw>
                </a:effectLst>
              </a:rPr>
              <a:t>Création WS</a:t>
            </a:r>
          </a:p>
          <a:p>
            <a:pPr fontAlgn="auto">
              <a:spcAft>
                <a:spcPts val="0"/>
              </a:spcAft>
              <a:defRPr/>
            </a:pPr>
            <a:r>
              <a:rPr sz="3200" dirty="0"/>
              <a:t>Création Client</a:t>
            </a:r>
          </a:p>
          <a:p>
            <a:pPr fontAlgn="auto">
              <a:spcAft>
                <a:spcPts val="0"/>
              </a:spcAft>
              <a:defRPr/>
            </a:pPr>
            <a:r>
              <a:rPr sz="3200" dirty="0"/>
              <a:t>Test et déploiement</a:t>
            </a:r>
            <a:endParaRPr sz="3600" dirty="0"/>
          </a:p>
        </p:txBody>
      </p:sp>
      <p:pic>
        <p:nvPicPr>
          <p:cNvPr id="4" name="Picture 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76056" y="2060848"/>
            <a:ext cx="3096000" cy="3934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026249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 presetClass="path" presetSubtype="0" accel="50000" decel="50000" fill="hold" nodeType="withEffect">
                                  <p:stCondLst>
                                    <p:cond delay="0"/>
                                  </p:stCondLst>
                                  <p:childTnLst>
                                    <p:animMotion origin="layout" path="M 3.61111E-6 -4.07407E-6 C 0.02309 -4.07407E-6 0.04184 0.02477 0.04184 0.05533 C 0.04184 0.08612 0.02309 0.11112 3.61111E-6 0.11112 C -0.02292 0.11112 -0.0415 0.08612 -0.0415 0.05533 C -0.0415 0.02477 -0.02292 -4.07407E-6 3.61111E-6 -4.07407E-6 Z " pathEditMode="relative" rAng="0" ptsTypes="fffff">
                                      <p:cBhvr>
                                        <p:cTn id="9" dur="2000" fill="hold"/>
                                        <p:tgtEl>
                                          <p:spTgt spid="4"/>
                                        </p:tgtEl>
                                        <p:attrNameLst>
                                          <p:attrName>ppt_x</p:attrName>
                                          <p:attrName>ppt_y</p:attrName>
                                        </p:attrNameLst>
                                      </p:cBhvr>
                                      <p:rCtr x="0" y="56"/>
                                    </p:animMotion>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re 1"/>
          <p:cNvSpPr>
            <a:spLocks noGrp="1"/>
          </p:cNvSpPr>
          <p:nvPr>
            <p:ph type="title"/>
          </p:nvPr>
        </p:nvSpPr>
        <p:spPr/>
        <p:txBody>
          <a:bodyPr/>
          <a:lstStyle/>
          <a:p>
            <a:r>
              <a:rPr altLang="fr-FR" dirty="0" err="1"/>
              <a:t>Création</a:t>
            </a:r>
            <a:r>
              <a:rPr altLang="fr-FR" dirty="0"/>
              <a:t> du WS</a:t>
            </a:r>
          </a:p>
        </p:txBody>
      </p:sp>
      <p:sp>
        <p:nvSpPr>
          <p:cNvPr id="4" name="Espace réservé du contenu 3"/>
          <p:cNvSpPr>
            <a:spLocks noGrp="1"/>
          </p:cNvSpPr>
          <p:nvPr>
            <p:ph sz="half" idx="1"/>
          </p:nvPr>
        </p:nvSpPr>
        <p:spPr>
          <a:xfrm>
            <a:off x="388055" y="1879600"/>
            <a:ext cx="8389056" cy="2773536"/>
          </a:xfrm>
        </p:spPr>
        <p:txBody>
          <a:bodyPr rtlCol="0">
            <a:normAutofit fontScale="92500" lnSpcReduction="20000"/>
          </a:bodyPr>
          <a:lstStyle/>
          <a:p>
            <a:pPr fontAlgn="auto">
              <a:spcAft>
                <a:spcPts val="0"/>
              </a:spcAft>
              <a:defRPr/>
            </a:pPr>
            <a:r>
              <a:rPr dirty="0"/>
              <a:t>Sous </a:t>
            </a:r>
            <a:r>
              <a:rPr dirty="0" err="1"/>
              <a:t>eclipse</a:t>
            </a:r>
            <a:r>
              <a:rPr dirty="0"/>
              <a:t> : </a:t>
            </a:r>
          </a:p>
          <a:p>
            <a:pPr lvl="1" fontAlgn="auto">
              <a:spcAft>
                <a:spcPts val="0"/>
              </a:spcAft>
              <a:defRPr/>
            </a:pPr>
            <a:r>
              <a:rPr dirty="0"/>
              <a:t>Création d’un nouveau projet : </a:t>
            </a:r>
            <a:r>
              <a:rPr dirty="0" err="1"/>
              <a:t>dynamic</a:t>
            </a:r>
            <a:r>
              <a:rPr dirty="0"/>
              <a:t> web </a:t>
            </a:r>
            <a:r>
              <a:rPr dirty="0" err="1"/>
              <a:t>project</a:t>
            </a:r>
            <a:endParaRPr dirty="0"/>
          </a:p>
          <a:p>
            <a:pPr lvl="2" fontAlgn="auto">
              <a:spcAft>
                <a:spcPts val="0"/>
              </a:spcAft>
              <a:defRPr/>
            </a:pPr>
            <a:r>
              <a:rPr dirty="0" err="1"/>
              <a:t>Dynamic</a:t>
            </a:r>
            <a:r>
              <a:rPr dirty="0"/>
              <a:t> web module version 2.5</a:t>
            </a:r>
          </a:p>
          <a:p>
            <a:pPr lvl="2" fontAlgn="auto">
              <a:spcAft>
                <a:spcPts val="0"/>
              </a:spcAft>
              <a:defRPr/>
            </a:pPr>
            <a:r>
              <a:rPr dirty="0"/>
              <a:t>Project Name : </a:t>
            </a:r>
            <a:r>
              <a:rPr dirty="0" err="1"/>
              <a:t>JaxbExample</a:t>
            </a:r>
            <a:endParaRPr dirty="0"/>
          </a:p>
          <a:p>
            <a:pPr marL="914400" lvl="2" indent="0" fontAlgn="auto">
              <a:spcAft>
                <a:spcPts val="0"/>
              </a:spcAft>
              <a:buFont typeface="Arial" panose="020B0604020202020204" pitchFamily="34" charset="0"/>
              <a:buNone/>
              <a:defRPr/>
            </a:pPr>
            <a:endParaRPr dirty="0"/>
          </a:p>
          <a:p>
            <a:pPr lvl="1" fontAlgn="auto">
              <a:spcAft>
                <a:spcPts val="0"/>
              </a:spcAft>
              <a:defRPr/>
            </a:pPr>
            <a:r>
              <a:rPr dirty="0"/>
              <a:t>Configuration en projet Maven ( cli</a:t>
            </a:r>
            <a:r>
              <a:rPr lang="fr-FR" dirty="0"/>
              <a:t>c</a:t>
            </a:r>
            <a:r>
              <a:rPr dirty="0"/>
              <a:t> droit sur le projet &gt; configure &gt; configure maven project)</a:t>
            </a:r>
          </a:p>
          <a:p>
            <a:pPr lvl="2" fontAlgn="auto">
              <a:spcAft>
                <a:spcPts val="0"/>
              </a:spcAft>
              <a:defRPr/>
            </a:pPr>
            <a:r>
              <a:rPr dirty="0"/>
              <a:t>NB : si il y a des erreur il faut faire maven update du projet pour se mettre a jour</a:t>
            </a:r>
          </a:p>
          <a:p>
            <a:pPr fontAlgn="auto">
              <a:spcAft>
                <a:spcPts val="0"/>
              </a:spcAft>
              <a:defRPr/>
            </a:pPr>
            <a:r>
              <a:rPr dirty="0"/>
              <a:t>La structure du projet doit </a:t>
            </a:r>
            <a:r>
              <a:rPr dirty="0" err="1"/>
              <a:t>ressembler</a:t>
            </a:r>
            <a:r>
              <a:rPr dirty="0"/>
              <a:t> </a:t>
            </a:r>
            <a:r>
              <a:rPr lang="fr-FR" dirty="0"/>
              <a:t>à</a:t>
            </a:r>
            <a:r>
              <a:rPr dirty="0"/>
              <a:t> </a:t>
            </a:r>
            <a:r>
              <a:rPr lang="fr-FR" dirty="0"/>
              <a:t>ç</a:t>
            </a:r>
            <a:r>
              <a:rPr dirty="0"/>
              <a:t>a :</a:t>
            </a:r>
          </a:p>
          <a:p>
            <a:pPr fontAlgn="auto">
              <a:spcAft>
                <a:spcPts val="0"/>
              </a:spcAft>
              <a:defRPr/>
            </a:pPr>
            <a:endParaRPr dirty="0"/>
          </a:p>
        </p:txBody>
      </p:sp>
      <p:pic>
        <p:nvPicPr>
          <p:cNvPr id="634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4797152"/>
            <a:ext cx="260032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8769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p:txBody>
          <a:bodyPr/>
          <a:lstStyle/>
          <a:p>
            <a:r>
              <a:rPr altLang="fr-FR" dirty="0"/>
              <a:t>WS: web.xml</a:t>
            </a:r>
          </a:p>
        </p:txBody>
      </p:sp>
      <p:sp>
        <p:nvSpPr>
          <p:cNvPr id="3" name="Espace réservé du contenu 2"/>
          <p:cNvSpPr>
            <a:spLocks noGrp="1"/>
          </p:cNvSpPr>
          <p:nvPr>
            <p:ph sz="half" idx="1"/>
          </p:nvPr>
        </p:nvSpPr>
        <p:spPr/>
        <p:txBody>
          <a:bodyPr rtlCol="0">
            <a:normAutofit lnSpcReduction="10000"/>
          </a:bodyPr>
          <a:lstStyle/>
          <a:p>
            <a:pPr fontAlgn="auto">
              <a:spcAft>
                <a:spcPts val="0"/>
              </a:spcAft>
              <a:defRPr/>
            </a:pPr>
            <a:r>
              <a:rPr dirty="0"/>
              <a:t>Ajout du WS servlets dans le web.xml</a:t>
            </a:r>
          </a:p>
          <a:p>
            <a:pPr fontAlgn="auto">
              <a:spcAft>
                <a:spcPts val="0"/>
              </a:spcAft>
              <a:defRPr/>
            </a:pPr>
            <a:endParaRPr dirty="0"/>
          </a:p>
          <a:p>
            <a:pPr fontAlgn="auto">
              <a:spcAft>
                <a:spcPts val="0"/>
              </a:spcAft>
              <a:defRPr/>
            </a:pPr>
            <a:endParaRPr dirty="0"/>
          </a:p>
          <a:p>
            <a:pPr fontAlgn="auto">
              <a:spcAft>
                <a:spcPts val="0"/>
              </a:spcAft>
              <a:defRPr/>
            </a:pPr>
            <a:endParaRPr dirty="0"/>
          </a:p>
          <a:p>
            <a:pPr fontAlgn="auto">
              <a:spcAft>
                <a:spcPts val="0"/>
              </a:spcAft>
              <a:defRPr/>
            </a:pPr>
            <a:endParaRPr dirty="0"/>
          </a:p>
          <a:p>
            <a:pPr fontAlgn="auto">
              <a:spcAft>
                <a:spcPts val="0"/>
              </a:spcAft>
              <a:defRPr/>
            </a:pPr>
            <a:endParaRPr dirty="0"/>
          </a:p>
          <a:p>
            <a:pPr fontAlgn="auto">
              <a:spcAft>
                <a:spcPts val="0"/>
              </a:spcAft>
              <a:defRPr/>
            </a:pPr>
            <a:endParaRPr dirty="0"/>
          </a:p>
          <a:p>
            <a:pPr fontAlgn="auto">
              <a:spcAft>
                <a:spcPts val="0"/>
              </a:spcAft>
              <a:defRPr/>
            </a:pPr>
            <a:endParaRPr dirty="0"/>
          </a:p>
          <a:p>
            <a:pPr fontAlgn="auto">
              <a:spcAft>
                <a:spcPts val="0"/>
              </a:spcAft>
              <a:defRPr/>
            </a:pPr>
            <a:r>
              <a:rPr dirty="0"/>
              <a:t>L’url sera alors de type :</a:t>
            </a:r>
          </a:p>
          <a:p>
            <a:pPr lvl="1" fontAlgn="auto">
              <a:spcAft>
                <a:spcPts val="0"/>
              </a:spcAft>
              <a:defRPr/>
            </a:pPr>
            <a:r>
              <a:rPr dirty="0">
                <a:hlinkClick r:id="rId3"/>
              </a:rPr>
              <a:t>http://localhost:8080/</a:t>
            </a:r>
            <a:r>
              <a:rPr dirty="0" err="1">
                <a:hlinkClick r:id="rId3"/>
              </a:rPr>
              <a:t>JaxbExample</a:t>
            </a:r>
            <a:r>
              <a:rPr dirty="0">
                <a:hlinkClick r:id="rId3"/>
              </a:rPr>
              <a:t>/</a:t>
            </a:r>
            <a:r>
              <a:rPr dirty="0" err="1">
                <a:hlinkClick r:id="rId3"/>
              </a:rPr>
              <a:t>rest</a:t>
            </a:r>
            <a:r>
              <a:rPr dirty="0">
                <a:hlinkClick r:id="rId3"/>
              </a:rPr>
              <a:t>/</a:t>
            </a:r>
            <a:r>
              <a:rPr dirty="0"/>
              <a:t>...</a:t>
            </a:r>
          </a:p>
          <a:p>
            <a:pPr fontAlgn="auto">
              <a:spcAft>
                <a:spcPts val="0"/>
              </a:spcAft>
              <a:defRPr/>
            </a:pPr>
            <a:endParaRPr dirty="0"/>
          </a:p>
          <a:p>
            <a:pPr fontAlgn="auto">
              <a:spcAft>
                <a:spcPts val="0"/>
              </a:spcAft>
              <a:defRPr/>
            </a:pPr>
            <a:endParaRPr dirty="0"/>
          </a:p>
        </p:txBody>
      </p:sp>
      <p:pic>
        <p:nvPicPr>
          <p:cNvPr id="645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402" y="2276872"/>
            <a:ext cx="6821197" cy="32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1951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0000" y="285750"/>
            <a:ext cx="8604000" cy="1320800"/>
          </a:xfrm>
        </p:spPr>
        <p:txBody>
          <a:bodyPr rtlCol="0">
            <a:normAutofit/>
          </a:bodyPr>
          <a:lstStyle/>
          <a:p>
            <a:pPr fontAlgn="auto">
              <a:spcAft>
                <a:spcPts val="0"/>
              </a:spcAft>
              <a:defRPr/>
            </a:pPr>
            <a:r>
              <a:rPr dirty="0"/>
              <a:t>Ajout des objets java avec l’annotation </a:t>
            </a:r>
            <a:r>
              <a:rPr dirty="0" err="1"/>
              <a:t>jaxb</a:t>
            </a:r>
            <a:endParaRPr dirty="0"/>
          </a:p>
        </p:txBody>
      </p:sp>
      <p:sp>
        <p:nvSpPr>
          <p:cNvPr id="65539" name="Espace réservé du contenu 2"/>
          <p:cNvSpPr>
            <a:spLocks noGrp="1"/>
          </p:cNvSpPr>
          <p:nvPr>
            <p:ph sz="half" idx="1"/>
          </p:nvPr>
        </p:nvSpPr>
        <p:spPr>
          <a:xfrm>
            <a:off x="179512" y="2455664"/>
            <a:ext cx="3960440" cy="3421608"/>
          </a:xfrm>
        </p:spPr>
        <p:txBody>
          <a:bodyPr/>
          <a:lstStyle/>
          <a:p>
            <a:r>
              <a:rPr altLang="fr-FR" sz="2800" dirty="0" err="1"/>
              <a:t>Création</a:t>
            </a:r>
            <a:r>
              <a:rPr altLang="fr-FR" sz="2800" dirty="0"/>
              <a:t> </a:t>
            </a:r>
            <a:r>
              <a:rPr altLang="fr-FR" sz="2800" dirty="0" err="1"/>
              <a:t>d’une</a:t>
            </a:r>
            <a:r>
              <a:rPr altLang="fr-FR" sz="2800" dirty="0"/>
              <a:t> nouvelle </a:t>
            </a:r>
            <a:r>
              <a:rPr altLang="fr-FR" sz="2800" dirty="0" err="1"/>
              <a:t>classe</a:t>
            </a:r>
            <a:r>
              <a:rPr altLang="fr-FR" sz="2800" dirty="0"/>
              <a:t>:</a:t>
            </a:r>
          </a:p>
          <a:p>
            <a:pPr lvl="1"/>
            <a:r>
              <a:rPr altLang="fr-FR" sz="2400" dirty="0"/>
              <a:t>Package : </a:t>
            </a:r>
            <a:r>
              <a:rPr altLang="fr-FR" sz="2400" dirty="0" err="1"/>
              <a:t>com.wsformation.enter</a:t>
            </a:r>
            <a:r>
              <a:rPr lang="fr-FR" altLang="fr-FR" sz="2400" dirty="0"/>
              <a:t>-</a:t>
            </a:r>
            <a:r>
              <a:rPr altLang="fr-FR" sz="2400" dirty="0" err="1"/>
              <a:t>prise.rest.jersey</a:t>
            </a:r>
            <a:endParaRPr altLang="fr-FR" sz="2400" dirty="0"/>
          </a:p>
          <a:p>
            <a:pPr lvl="1"/>
            <a:r>
              <a:rPr altLang="fr-FR" sz="2400" dirty="0"/>
              <a:t>Nom de la </a:t>
            </a:r>
            <a:r>
              <a:rPr altLang="fr-FR" sz="2400" dirty="0" err="1"/>
              <a:t>classe</a:t>
            </a:r>
            <a:r>
              <a:rPr altLang="fr-FR" sz="2400" dirty="0"/>
              <a:t> : Student.java</a:t>
            </a:r>
          </a:p>
        </p:txBody>
      </p:sp>
      <p:pic>
        <p:nvPicPr>
          <p:cNvPr id="655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879194"/>
            <a:ext cx="4922391" cy="4376185"/>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871033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p:txBody>
          <a:bodyPr/>
          <a:lstStyle/>
          <a:p>
            <a:r>
              <a:rPr altLang="fr-FR" dirty="0"/>
              <a:t>Suite de la </a:t>
            </a:r>
            <a:r>
              <a:rPr altLang="fr-FR" dirty="0" err="1"/>
              <a:t>classe</a:t>
            </a:r>
            <a:r>
              <a:rPr altLang="fr-FR" dirty="0"/>
              <a:t> Student.java</a:t>
            </a:r>
          </a:p>
        </p:txBody>
      </p:sp>
      <p:sp>
        <p:nvSpPr>
          <p:cNvPr id="66563" name="Espace réservé du contenu 2"/>
          <p:cNvSpPr>
            <a:spLocks noGrp="1"/>
          </p:cNvSpPr>
          <p:nvPr>
            <p:ph sz="half" idx="1"/>
          </p:nvPr>
        </p:nvSpPr>
        <p:spPr>
          <a:xfrm>
            <a:off x="35496" y="1879600"/>
            <a:ext cx="3456384" cy="4749800"/>
          </a:xfrm>
        </p:spPr>
        <p:txBody>
          <a:bodyPr/>
          <a:lstStyle/>
          <a:p>
            <a:r>
              <a:rPr altLang="fr-FR" sz="2000" dirty="0" err="1"/>
              <a:t>Dans</a:t>
            </a:r>
            <a:r>
              <a:rPr altLang="fr-FR" sz="2000" dirty="0"/>
              <a:t> </a:t>
            </a:r>
            <a:r>
              <a:rPr altLang="fr-FR" sz="2000" dirty="0" err="1"/>
              <a:t>cette</a:t>
            </a:r>
            <a:r>
              <a:rPr altLang="fr-FR" sz="2000" dirty="0"/>
              <a:t> </a:t>
            </a:r>
            <a:r>
              <a:rPr altLang="fr-FR" sz="2000" dirty="0" err="1"/>
              <a:t>classe</a:t>
            </a:r>
            <a:r>
              <a:rPr altLang="fr-FR" sz="2000" dirty="0"/>
              <a:t> on a </a:t>
            </a:r>
            <a:r>
              <a:rPr altLang="fr-FR" sz="2000" dirty="0" err="1"/>
              <a:t>utilis</a:t>
            </a:r>
            <a:r>
              <a:rPr lang="fr-FR" altLang="fr-FR" sz="2000" dirty="0"/>
              <a:t>é</a:t>
            </a:r>
            <a:r>
              <a:rPr altLang="fr-FR" sz="2000" dirty="0"/>
              <a:t> :</a:t>
            </a:r>
            <a:endParaRPr lang="fr-FR" altLang="fr-FR" sz="2000" dirty="0"/>
          </a:p>
          <a:p>
            <a:pPr marL="0" indent="0">
              <a:spcBef>
                <a:spcPts val="0"/>
              </a:spcBef>
              <a:spcAft>
                <a:spcPts val="0"/>
              </a:spcAft>
              <a:buNone/>
            </a:pPr>
            <a:endParaRPr altLang="fr-FR" sz="2000" dirty="0"/>
          </a:p>
          <a:p>
            <a:pPr lvl="1"/>
            <a:r>
              <a:rPr lang="en-US" altLang="fr-FR" sz="1800" dirty="0"/>
              <a:t>@</a:t>
            </a:r>
            <a:r>
              <a:rPr lang="en-US" altLang="fr-FR" sz="1800" dirty="0" err="1"/>
              <a:t>XmlRootElement</a:t>
            </a:r>
            <a:r>
              <a:rPr lang="en-US" altLang="fr-FR" sz="1800" dirty="0"/>
              <a:t>: qui </a:t>
            </a:r>
            <a:r>
              <a:rPr lang="en-US" altLang="fr-FR" sz="1800" dirty="0" err="1"/>
              <a:t>définit</a:t>
            </a:r>
            <a:r>
              <a:rPr lang="en-US" altLang="fr-FR" sz="1800" dirty="0"/>
              <a:t> </a:t>
            </a:r>
            <a:r>
              <a:rPr lang="en-US" altLang="fr-FR" sz="1800" dirty="0" err="1"/>
              <a:t>l’élément</a:t>
            </a:r>
            <a:r>
              <a:rPr lang="en-US" altLang="fr-FR" sz="1800" dirty="0"/>
              <a:t> </a:t>
            </a:r>
            <a:r>
              <a:rPr lang="en-US" altLang="fr-FR" sz="1800" dirty="0" err="1"/>
              <a:t>racine</a:t>
            </a:r>
            <a:r>
              <a:rPr lang="en-US" altLang="fr-FR" sz="1800" dirty="0"/>
              <a:t> de </a:t>
            </a:r>
            <a:r>
              <a:rPr lang="en-US" altLang="fr-FR" sz="1800" dirty="0" err="1"/>
              <a:t>l’XML</a:t>
            </a:r>
            <a:r>
              <a:rPr lang="en-US" altLang="fr-FR" sz="1800" dirty="0"/>
              <a:t>.</a:t>
            </a:r>
          </a:p>
          <a:p>
            <a:pPr lvl="1"/>
            <a:endParaRPr lang="en-US" altLang="fr-FR" sz="1800" dirty="0"/>
          </a:p>
          <a:p>
            <a:pPr lvl="1"/>
            <a:r>
              <a:rPr lang="en-US" altLang="fr-FR" sz="1800" dirty="0"/>
              <a:t>@</a:t>
            </a:r>
            <a:r>
              <a:rPr lang="en-US" altLang="fr-FR" sz="1800" dirty="0" err="1"/>
              <a:t>XmlElement</a:t>
            </a:r>
            <a:r>
              <a:rPr lang="en-US" altLang="fr-FR" sz="1800" dirty="0"/>
              <a:t>:  </a:t>
            </a:r>
            <a:r>
              <a:rPr lang="en-US" altLang="fr-FR" sz="1800" dirty="0" err="1"/>
              <a:t>est</a:t>
            </a:r>
            <a:r>
              <a:rPr lang="en-US" altLang="fr-FR" sz="1800" dirty="0"/>
              <a:t> </a:t>
            </a:r>
            <a:r>
              <a:rPr lang="en-US" altLang="fr-FR" sz="1800" dirty="0" err="1"/>
              <a:t>utilisé</a:t>
            </a:r>
            <a:r>
              <a:rPr lang="en-US" altLang="fr-FR" sz="1800" dirty="0"/>
              <a:t> pour </a:t>
            </a:r>
            <a:r>
              <a:rPr lang="en-US" altLang="fr-FR" sz="1800" dirty="0" err="1"/>
              <a:t>définir</a:t>
            </a:r>
            <a:r>
              <a:rPr lang="en-US" altLang="fr-FR" sz="1800" dirty="0"/>
              <a:t> les </a:t>
            </a:r>
            <a:r>
              <a:rPr lang="en-US" altLang="fr-FR" sz="1800" dirty="0" err="1"/>
              <a:t>éléments</a:t>
            </a:r>
            <a:r>
              <a:rPr lang="en-US" altLang="fr-FR" sz="1800" dirty="0"/>
              <a:t> </a:t>
            </a:r>
            <a:r>
              <a:rPr lang="en-US" altLang="fr-FR" sz="1800" dirty="0" err="1"/>
              <a:t>dans</a:t>
            </a:r>
            <a:r>
              <a:rPr lang="en-US" altLang="fr-FR" sz="1800" dirty="0"/>
              <a:t> </a:t>
            </a:r>
            <a:r>
              <a:rPr lang="en-US" altLang="fr-FR" sz="1800" dirty="0" err="1"/>
              <a:t>l’XML</a:t>
            </a:r>
            <a:r>
              <a:rPr lang="en-US" altLang="fr-FR" sz="1800" dirty="0"/>
              <a:t>.</a:t>
            </a:r>
          </a:p>
          <a:p>
            <a:pPr marL="452438" lvl="1" indent="0">
              <a:buNone/>
            </a:pPr>
            <a:r>
              <a:rPr lang="en-US" altLang="fr-FR" sz="1800" dirty="0"/>
              <a:t>	</a:t>
            </a:r>
          </a:p>
          <a:p>
            <a:pPr lvl="1"/>
            <a:r>
              <a:rPr lang="en-US" altLang="fr-FR" sz="1800" dirty="0"/>
              <a:t>@</a:t>
            </a:r>
            <a:r>
              <a:rPr lang="en-US" altLang="fr-FR" sz="1800" dirty="0" err="1"/>
              <a:t>XmlAttribute</a:t>
            </a:r>
            <a:r>
              <a:rPr lang="en-US" altLang="fr-FR" sz="1800" dirty="0"/>
              <a:t>: </a:t>
            </a:r>
            <a:r>
              <a:rPr lang="en-US" altLang="fr-FR" sz="1800" dirty="0" err="1"/>
              <a:t>est</a:t>
            </a:r>
            <a:r>
              <a:rPr lang="en-US" altLang="fr-FR" sz="1800" dirty="0"/>
              <a:t> </a:t>
            </a:r>
            <a:r>
              <a:rPr lang="en-US" altLang="fr-FR" sz="1800" dirty="0" err="1"/>
              <a:t>utilisé</a:t>
            </a:r>
            <a:r>
              <a:rPr lang="en-US" altLang="fr-FR" sz="1800" dirty="0"/>
              <a:t> pour </a:t>
            </a:r>
            <a:r>
              <a:rPr lang="en-US" altLang="fr-FR" sz="1800" dirty="0" err="1"/>
              <a:t>définir</a:t>
            </a:r>
            <a:r>
              <a:rPr lang="en-US" altLang="fr-FR" sz="1800" dirty="0"/>
              <a:t> un </a:t>
            </a:r>
            <a:r>
              <a:rPr lang="en-US" altLang="fr-FR" sz="1800" dirty="0" err="1"/>
              <a:t>attribut</a:t>
            </a:r>
            <a:r>
              <a:rPr lang="en-US" altLang="fr-FR" sz="1800" dirty="0"/>
              <a:t> de </a:t>
            </a:r>
            <a:r>
              <a:rPr lang="en-US" altLang="fr-FR" sz="1800" dirty="0" err="1"/>
              <a:t>l’élément</a:t>
            </a:r>
            <a:r>
              <a:rPr lang="en-US" altLang="fr-FR" sz="1800" dirty="0"/>
              <a:t> root</a:t>
            </a:r>
          </a:p>
          <a:p>
            <a:pPr lvl="1"/>
            <a:endParaRPr altLang="fr-FR" sz="1800" dirty="0"/>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417" y="1168400"/>
            <a:ext cx="5526087" cy="5689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07878621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lstStyle/>
          <a:p>
            <a:r>
              <a:rPr altLang="fr-FR"/>
              <a:t>Création du service REST </a:t>
            </a:r>
          </a:p>
        </p:txBody>
      </p:sp>
      <p:sp>
        <p:nvSpPr>
          <p:cNvPr id="3" name="Espace réservé du contenu 2"/>
          <p:cNvSpPr>
            <a:spLocks noGrp="1"/>
          </p:cNvSpPr>
          <p:nvPr>
            <p:ph sz="half" idx="1"/>
          </p:nvPr>
        </p:nvSpPr>
        <p:spPr>
          <a:xfrm>
            <a:off x="377472" y="1879600"/>
            <a:ext cx="8389056" cy="4749800"/>
          </a:xfrm>
        </p:spPr>
        <p:txBody>
          <a:bodyPr rtlCol="0">
            <a:normAutofit/>
          </a:bodyPr>
          <a:lstStyle/>
          <a:p>
            <a:pPr fontAlgn="auto">
              <a:spcAft>
                <a:spcPts val="0"/>
              </a:spcAft>
              <a:defRPr/>
            </a:pPr>
            <a:r>
              <a:rPr dirty="0"/>
              <a:t>Ajouter les </a:t>
            </a:r>
            <a:r>
              <a:rPr dirty="0" err="1"/>
              <a:t>dépendance</a:t>
            </a:r>
            <a:r>
              <a:rPr lang="fr-FR" dirty="0"/>
              <a:t>s</a:t>
            </a:r>
            <a:r>
              <a:rPr dirty="0"/>
              <a:t> de jersey dans le pom.xml du projet :</a:t>
            </a:r>
          </a:p>
          <a:p>
            <a:pPr fontAlgn="auto">
              <a:spcAft>
                <a:spcPts val="0"/>
              </a:spcAft>
              <a:defRPr/>
            </a:pPr>
            <a:endParaRPr dirty="0"/>
          </a:p>
          <a:p>
            <a:pPr fontAlgn="auto">
              <a:spcAft>
                <a:spcPts val="0"/>
              </a:spcAft>
              <a:defRPr/>
            </a:pPr>
            <a:endParaRPr dirty="0"/>
          </a:p>
          <a:p>
            <a:pPr fontAlgn="auto">
              <a:spcAft>
                <a:spcPts val="0"/>
              </a:spcAft>
              <a:defRPr/>
            </a:pPr>
            <a:endParaRPr dirty="0"/>
          </a:p>
          <a:p>
            <a:pPr marL="0" indent="0" fontAlgn="auto">
              <a:spcAft>
                <a:spcPts val="0"/>
              </a:spcAft>
              <a:buFont typeface="Arial" panose="020B0604020202020204" pitchFamily="34" charset="0"/>
              <a:buNone/>
              <a:defRPr/>
            </a:pPr>
            <a:endParaRPr dirty="0"/>
          </a:p>
          <a:p>
            <a:pPr fontAlgn="auto">
              <a:spcAft>
                <a:spcPts val="0"/>
              </a:spcAft>
              <a:defRPr/>
            </a:pPr>
            <a:r>
              <a:rPr dirty="0"/>
              <a:t>Création d’une nouvelle classe :</a:t>
            </a:r>
          </a:p>
          <a:p>
            <a:pPr lvl="1" fontAlgn="auto">
              <a:spcAft>
                <a:spcPts val="0"/>
              </a:spcAft>
              <a:defRPr/>
            </a:pPr>
            <a:r>
              <a:rPr dirty="0"/>
              <a:t>Package : </a:t>
            </a:r>
            <a:r>
              <a:rPr dirty="0" err="1"/>
              <a:t>com.wsformation.enterprise.rest.jersey</a:t>
            </a:r>
            <a:endParaRPr dirty="0"/>
          </a:p>
          <a:p>
            <a:pPr lvl="1" fontAlgn="auto">
              <a:spcAft>
                <a:spcPts val="0"/>
              </a:spcAft>
              <a:defRPr/>
            </a:pPr>
            <a:r>
              <a:rPr dirty="0"/>
              <a:t>Nom : </a:t>
            </a:r>
            <a:r>
              <a:rPr dirty="0" err="1"/>
              <a:t>JerseyRestService</a:t>
            </a:r>
            <a:endParaRPr dirty="0"/>
          </a:p>
        </p:txBody>
      </p:sp>
      <p:pic>
        <p:nvPicPr>
          <p:cNvPr id="675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492383"/>
            <a:ext cx="4267200" cy="223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114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a:t>Sommaire </a:t>
            </a:r>
          </a:p>
        </p:txBody>
      </p:sp>
      <p:sp>
        <p:nvSpPr>
          <p:cNvPr id="3" name="Espace réservé du contenu 2"/>
          <p:cNvSpPr>
            <a:spLocks noGrp="1"/>
          </p:cNvSpPr>
          <p:nvPr>
            <p:ph sz="half" idx="1"/>
          </p:nvPr>
        </p:nvSpPr>
        <p:spPr>
          <a:xfrm>
            <a:off x="388055" y="1772816"/>
            <a:ext cx="8389056" cy="4749800"/>
          </a:xfrm>
        </p:spPr>
        <p:txBody>
          <a:bodyPr rtlCol="0">
            <a:normAutofit lnSpcReduction="10000"/>
          </a:bodyPr>
          <a:lstStyle/>
          <a:p>
            <a:pPr fontAlgn="auto">
              <a:spcAft>
                <a:spcPts val="0"/>
              </a:spcAft>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a:t>
            </a:r>
            <a:r>
              <a:rPr b="1" dirty="0">
                <a:effectLst>
                  <a:outerShdw blurRad="38100" dist="38100" dir="2700000" algn="tl">
                    <a:srgbClr val="000000">
                      <a:alpha val="43137"/>
                    </a:srgbClr>
                  </a:outerShdw>
                </a:effectLst>
              </a:rPr>
              <a:t>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Développement de service web REST </a:t>
            </a:r>
            <a:r>
              <a:rPr dirty="0" err="1"/>
              <a:t>av</a:t>
            </a:r>
            <a:r>
              <a:rPr lang="fr-FR" dirty="0"/>
              <a:t>e</a:t>
            </a:r>
            <a:r>
              <a:rPr dirty="0"/>
              <a:t>c 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la gestion des Persistance dans 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extLst>
      <p:ext uri="{BB962C8B-B14F-4D97-AF65-F5344CB8AC3E}">
        <p14:creationId xmlns:p14="http://schemas.microsoft.com/office/powerpoint/2010/main" val="13513740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a:xfrm>
            <a:off x="630000" y="285750"/>
            <a:ext cx="7884000" cy="1320800"/>
          </a:xfrm>
        </p:spPr>
        <p:txBody>
          <a:bodyPr/>
          <a:lstStyle/>
          <a:p>
            <a:r>
              <a:rPr altLang="fr-FR" dirty="0"/>
              <a:t>La </a:t>
            </a:r>
            <a:r>
              <a:rPr altLang="fr-FR" dirty="0" err="1"/>
              <a:t>classe</a:t>
            </a:r>
            <a:r>
              <a:rPr altLang="fr-FR" dirty="0"/>
              <a:t> : JerseyRestService.java</a:t>
            </a:r>
          </a:p>
        </p:txBody>
      </p:sp>
      <p:sp>
        <p:nvSpPr>
          <p:cNvPr id="3" name="Espace réservé du contenu 2"/>
          <p:cNvSpPr>
            <a:spLocks noGrp="1"/>
          </p:cNvSpPr>
          <p:nvPr>
            <p:ph sz="half" idx="1"/>
          </p:nvPr>
        </p:nvSpPr>
        <p:spPr>
          <a:xfrm>
            <a:off x="35496" y="1879600"/>
            <a:ext cx="8568000" cy="4749800"/>
          </a:xfrm>
        </p:spPr>
        <p:txBody>
          <a:bodyPr rtlCol="0">
            <a:normAutofit/>
          </a:bodyPr>
          <a:lstStyle/>
          <a:p>
            <a:pPr fontAlgn="auto">
              <a:spcAft>
                <a:spcPts val="0"/>
              </a:spcAft>
              <a:defRPr/>
            </a:pPr>
            <a:r>
              <a:rPr dirty="0"/>
              <a:t>Déployer l’application et tester le WS en tapant l’url :</a:t>
            </a:r>
          </a:p>
          <a:p>
            <a:pPr marL="709612" lvl="2" indent="-342900">
              <a:spcAft>
                <a:spcPts val="0"/>
              </a:spcAft>
              <a:buFont typeface="Arial" panose="020B0604020202020204" pitchFamily="34" charset="0"/>
              <a:buChar char="•"/>
              <a:defRPr/>
            </a:pPr>
            <a:r>
              <a:rPr dirty="0">
                <a:hlinkClick r:id="rId3"/>
              </a:rPr>
              <a:t>http://localhost:8080/JaxbExample/rest/xmlServices/print/ouajih</a:t>
            </a:r>
            <a:endParaRPr dirty="0"/>
          </a:p>
          <a:p>
            <a:pPr marL="342900" lvl="1" indent="-342900" fontAlgn="auto">
              <a:spcAft>
                <a:spcPts val="0"/>
              </a:spcAft>
              <a:buFont typeface="Arial" panose="020B0604020202020204" pitchFamily="34" charset="0"/>
              <a:buChar char="•"/>
              <a:defRPr/>
            </a:pPr>
            <a:endParaRPr dirty="0"/>
          </a:p>
          <a:p>
            <a:pPr marL="342900" lvl="1" indent="-342900" fontAlgn="auto">
              <a:spcAft>
                <a:spcPts val="0"/>
              </a:spcAft>
              <a:buFont typeface="Arial" panose="020B0604020202020204" pitchFamily="34" charset="0"/>
              <a:buChar char="•"/>
              <a:defRPr/>
            </a:pPr>
            <a:endParaRPr dirty="0"/>
          </a:p>
          <a:p>
            <a:pPr fontAlgn="auto">
              <a:spcAft>
                <a:spcPts val="0"/>
              </a:spcAft>
              <a:defRPr/>
            </a:pPr>
            <a:endParaRPr dirty="0"/>
          </a:p>
        </p:txBody>
      </p:sp>
      <p:pic>
        <p:nvPicPr>
          <p:cNvPr id="686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575452"/>
            <a:ext cx="6731000" cy="280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209" y="5301208"/>
            <a:ext cx="47910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7800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6416" y="285750"/>
            <a:ext cx="8100000" cy="1320800"/>
          </a:xfrm>
        </p:spPr>
        <p:txBody>
          <a:bodyPr rtlCol="0">
            <a:normAutofit/>
          </a:bodyPr>
          <a:lstStyle/>
          <a:p>
            <a:pPr fontAlgn="auto">
              <a:spcAft>
                <a:spcPts val="0"/>
              </a:spcAft>
              <a:defRPr/>
            </a:pPr>
            <a:r>
              <a:rPr dirty="0"/>
              <a:t>Ajout d’un service qui consomme un objet de type </a:t>
            </a:r>
            <a:r>
              <a:rPr dirty="0" err="1"/>
              <a:t>Student</a:t>
            </a:r>
            <a:endParaRPr dirty="0"/>
          </a:p>
        </p:txBody>
      </p:sp>
      <p:sp>
        <p:nvSpPr>
          <p:cNvPr id="69635" name="Espace réservé du contenu 2"/>
          <p:cNvSpPr>
            <a:spLocks noGrp="1"/>
          </p:cNvSpPr>
          <p:nvPr>
            <p:ph sz="half" idx="1"/>
          </p:nvPr>
        </p:nvSpPr>
        <p:spPr>
          <a:xfrm>
            <a:off x="388055" y="1951608"/>
            <a:ext cx="8389056" cy="3853656"/>
          </a:xfrm>
        </p:spPr>
        <p:txBody>
          <a:bodyPr/>
          <a:lstStyle/>
          <a:p>
            <a:r>
              <a:rPr altLang="fr-FR" dirty="0" err="1"/>
              <a:t>Dans</a:t>
            </a:r>
            <a:r>
              <a:rPr altLang="fr-FR" dirty="0"/>
              <a:t> le </a:t>
            </a:r>
            <a:r>
              <a:rPr altLang="fr-FR" dirty="0" err="1"/>
              <a:t>même</a:t>
            </a:r>
            <a:r>
              <a:rPr altLang="fr-FR" dirty="0"/>
              <a:t> web service JerseyRestService.java </a:t>
            </a:r>
            <a:r>
              <a:rPr altLang="fr-FR" dirty="0" err="1"/>
              <a:t>ajouter</a:t>
            </a:r>
            <a:r>
              <a:rPr altLang="fr-FR" dirty="0"/>
              <a:t> la </a:t>
            </a:r>
            <a:r>
              <a:rPr altLang="fr-FR" dirty="0" err="1"/>
              <a:t>fonction</a:t>
            </a:r>
            <a:r>
              <a:rPr altLang="fr-FR" dirty="0"/>
              <a:t> </a:t>
            </a:r>
            <a:r>
              <a:rPr altLang="fr-FR" dirty="0" err="1"/>
              <a:t>suivante</a:t>
            </a:r>
            <a:r>
              <a:rPr altLang="fr-FR" dirty="0"/>
              <a:t> </a:t>
            </a:r>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944" y="2916659"/>
            <a:ext cx="5726112" cy="216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3158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re 1"/>
          <p:cNvSpPr>
            <a:spLocks noGrp="1"/>
          </p:cNvSpPr>
          <p:nvPr>
            <p:ph type="title"/>
          </p:nvPr>
        </p:nvSpPr>
        <p:spPr/>
        <p:txBody>
          <a:bodyPr/>
          <a:lstStyle/>
          <a:p>
            <a:r>
              <a:rPr altLang="fr-FR"/>
              <a:t>Création du client du webservice</a:t>
            </a:r>
          </a:p>
        </p:txBody>
      </p:sp>
      <p:sp>
        <p:nvSpPr>
          <p:cNvPr id="4" name="Espace réservé du contenu 3"/>
          <p:cNvSpPr>
            <a:spLocks noGrp="1"/>
          </p:cNvSpPr>
          <p:nvPr>
            <p:ph sz="half" idx="1"/>
          </p:nvPr>
        </p:nvSpPr>
        <p:spPr>
          <a:xfrm>
            <a:off x="107504" y="1879600"/>
            <a:ext cx="5328592" cy="4749800"/>
          </a:xfrm>
        </p:spPr>
        <p:txBody>
          <a:bodyPr rtlCol="0">
            <a:normAutofit/>
          </a:bodyPr>
          <a:lstStyle/>
          <a:p>
            <a:pPr fontAlgn="auto">
              <a:spcAft>
                <a:spcPts val="0"/>
              </a:spcAft>
              <a:defRPr/>
            </a:pPr>
            <a:r>
              <a:rPr dirty="0"/>
              <a:t>Pour consommer le web service on va créer une nouvelle classe java standard qui va appeler le WS</a:t>
            </a:r>
          </a:p>
          <a:p>
            <a:pPr lvl="1" fontAlgn="auto">
              <a:spcAft>
                <a:spcPts val="0"/>
              </a:spcAft>
              <a:defRPr/>
            </a:pPr>
            <a:r>
              <a:rPr dirty="0"/>
              <a:t>Nom de la classe : JerseyClient.java</a:t>
            </a:r>
          </a:p>
          <a:p>
            <a:pPr lvl="1" fontAlgn="auto">
              <a:spcAft>
                <a:spcPts val="0"/>
              </a:spcAft>
              <a:defRPr/>
            </a:pPr>
            <a:r>
              <a:rPr dirty="0"/>
              <a:t>Package : </a:t>
            </a:r>
            <a:r>
              <a:rPr dirty="0" err="1"/>
              <a:t>com.wsformation.enterprise.rest.jersey.jerseyclient</a:t>
            </a:r>
            <a:endParaRPr dirty="0"/>
          </a:p>
          <a:p>
            <a:pPr lvl="1" fontAlgn="auto">
              <a:spcAft>
                <a:spcPts val="0"/>
              </a:spcAft>
              <a:defRPr/>
            </a:pPr>
            <a:r>
              <a:rPr dirty="0"/>
              <a:t>Cocher l’ajout du </a:t>
            </a:r>
            <a:r>
              <a:rPr dirty="0" err="1"/>
              <a:t>constructeur</a:t>
            </a:r>
            <a:r>
              <a:rPr dirty="0"/>
              <a:t> main</a:t>
            </a:r>
            <a:endParaRPr lang="fr-FR" dirty="0"/>
          </a:p>
          <a:p>
            <a:pPr lvl="1" fontAlgn="auto">
              <a:spcAft>
                <a:spcPts val="0"/>
              </a:spcAft>
              <a:defRPr/>
            </a:pPr>
            <a:r>
              <a:rPr dirty="0" err="1"/>
              <a:t>L’arbo</a:t>
            </a:r>
            <a:r>
              <a:rPr dirty="0"/>
              <a:t> du projet  doit maintenant </a:t>
            </a:r>
            <a:r>
              <a:rPr dirty="0" err="1"/>
              <a:t>correspondre</a:t>
            </a:r>
            <a:r>
              <a:rPr dirty="0"/>
              <a:t> </a:t>
            </a:r>
            <a:r>
              <a:rPr lang="fr-FR" dirty="0"/>
              <a:t>à</a:t>
            </a:r>
            <a:r>
              <a:rPr dirty="0"/>
              <a:t> </a:t>
            </a:r>
            <a:r>
              <a:rPr lang="fr-FR" dirty="0"/>
              <a:t>ç</a:t>
            </a:r>
            <a:r>
              <a:rPr dirty="0"/>
              <a:t>a :</a:t>
            </a:r>
          </a:p>
        </p:txBody>
      </p:sp>
      <p:pic>
        <p:nvPicPr>
          <p:cNvPr id="706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942" y="2060848"/>
            <a:ext cx="3495675"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91286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8057" y="285750"/>
            <a:ext cx="8408504" cy="1320800"/>
          </a:xfrm>
        </p:spPr>
        <p:txBody>
          <a:bodyPr rtlCol="0">
            <a:normAutofit/>
          </a:bodyPr>
          <a:lstStyle/>
          <a:p>
            <a:pPr fontAlgn="auto">
              <a:spcAft>
                <a:spcPts val="0"/>
              </a:spcAft>
              <a:defRPr/>
            </a:pPr>
            <a:r>
              <a:rPr dirty="0"/>
              <a:t>Développement de la classe cliente</a:t>
            </a:r>
          </a:p>
        </p:txBody>
      </p:sp>
      <p:sp>
        <p:nvSpPr>
          <p:cNvPr id="3" name="Espace réservé du contenu 2"/>
          <p:cNvSpPr>
            <a:spLocks noGrp="1"/>
          </p:cNvSpPr>
          <p:nvPr>
            <p:ph sz="half" idx="1"/>
          </p:nvPr>
        </p:nvSpPr>
        <p:spPr>
          <a:xfrm>
            <a:off x="388055" y="1879600"/>
            <a:ext cx="8389056" cy="829320"/>
          </a:xfrm>
        </p:spPr>
        <p:txBody>
          <a:bodyPr rtlCol="0">
            <a:normAutofit fontScale="92500" lnSpcReduction="20000"/>
          </a:bodyPr>
          <a:lstStyle/>
          <a:p>
            <a:pPr fontAlgn="auto">
              <a:spcAft>
                <a:spcPts val="0"/>
              </a:spcAft>
              <a:defRPr/>
            </a:pPr>
            <a:r>
              <a:rPr dirty="0">
                <a:sym typeface="Wingdings" panose="05000000000000000000" pitchFamily="2" charset="2"/>
              </a:rPr>
              <a:t> Comme vous le voyez , on a </a:t>
            </a:r>
            <a:r>
              <a:rPr lang="fr-FR" dirty="0">
                <a:sym typeface="Wingdings" panose="05000000000000000000" pitchFamily="2" charset="2"/>
              </a:rPr>
              <a:t>créé</a:t>
            </a:r>
            <a:r>
              <a:rPr dirty="0">
                <a:sym typeface="Wingdings" panose="05000000000000000000" pitchFamily="2" charset="2"/>
              </a:rPr>
              <a:t> une simple instance de type Student et on l’a </a:t>
            </a:r>
            <a:r>
              <a:rPr dirty="0" err="1">
                <a:sym typeface="Wingdings" panose="05000000000000000000" pitchFamily="2" charset="2"/>
              </a:rPr>
              <a:t>envoyé</a:t>
            </a:r>
            <a:r>
              <a:rPr dirty="0">
                <a:sym typeface="Wingdings" panose="05000000000000000000" pitchFamily="2" charset="2"/>
              </a:rPr>
              <a:t> vi</a:t>
            </a:r>
            <a:r>
              <a:rPr lang="fr-FR" dirty="0">
                <a:sym typeface="Wingdings" panose="05000000000000000000" pitchFamily="2" charset="2"/>
              </a:rPr>
              <a:t>a</a:t>
            </a:r>
            <a:r>
              <a:rPr dirty="0">
                <a:sym typeface="Wingdings" panose="05000000000000000000" pitchFamily="2" charset="2"/>
              </a:rPr>
              <a:t> un POST au service Web</a:t>
            </a:r>
            <a:endParaRPr dirty="0"/>
          </a:p>
        </p:txBody>
      </p:sp>
      <p:pic>
        <p:nvPicPr>
          <p:cNvPr id="6" name="Image 5"/>
          <p:cNvPicPr>
            <a:picLocks noChangeAspect="1"/>
          </p:cNvPicPr>
          <p:nvPr/>
        </p:nvPicPr>
        <p:blipFill>
          <a:blip r:embed="rId3"/>
          <a:stretch>
            <a:fillRect/>
          </a:stretch>
        </p:blipFill>
        <p:spPr>
          <a:xfrm>
            <a:off x="2051720" y="2492896"/>
            <a:ext cx="6336704" cy="4352483"/>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861354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re 1"/>
          <p:cNvSpPr>
            <a:spLocks noGrp="1"/>
          </p:cNvSpPr>
          <p:nvPr>
            <p:ph type="title"/>
          </p:nvPr>
        </p:nvSpPr>
        <p:spPr/>
        <p:txBody>
          <a:bodyPr/>
          <a:lstStyle/>
          <a:p>
            <a:r>
              <a:rPr altLang="fr-FR" dirty="0" err="1"/>
              <a:t>Résultat</a:t>
            </a:r>
            <a:endParaRPr altLang="fr-FR" dirty="0"/>
          </a:p>
        </p:txBody>
      </p:sp>
      <p:sp>
        <p:nvSpPr>
          <p:cNvPr id="3" name="Espace réservé du contenu 2"/>
          <p:cNvSpPr>
            <a:spLocks noGrp="1"/>
          </p:cNvSpPr>
          <p:nvPr>
            <p:ph sz="half" idx="1"/>
          </p:nvPr>
        </p:nvSpPr>
        <p:spPr/>
        <p:txBody>
          <a:bodyPr rtlCol="0">
            <a:normAutofit fontScale="92500" lnSpcReduction="10000"/>
          </a:bodyPr>
          <a:lstStyle/>
          <a:p>
            <a:pPr fontAlgn="auto">
              <a:spcAft>
                <a:spcPts val="0"/>
              </a:spcAft>
              <a:defRPr/>
            </a:pPr>
            <a:r>
              <a:rPr lang="fr-FR" i="1" dirty="0"/>
              <a:t>E</a:t>
            </a:r>
            <a:r>
              <a:rPr i="1" dirty="0"/>
              <a:t>n exécutant le client ( run as java application ) on aura comme output :</a:t>
            </a:r>
          </a:p>
          <a:p>
            <a:pPr marL="0" indent="0" fontAlgn="auto">
              <a:spcAft>
                <a:spcPts val="0"/>
              </a:spcAft>
              <a:buFont typeface="Arial" panose="020B0604020202020204" pitchFamily="34" charset="0"/>
              <a:buNone/>
              <a:defRPr/>
            </a:pPr>
            <a:r>
              <a:rPr sz="2200" dirty="0">
                <a:latin typeface="Courier" pitchFamily="49" charset="0"/>
              </a:rPr>
              <a:t>Server </a:t>
            </a:r>
            <a:r>
              <a:rPr sz="2200" dirty="0" err="1">
                <a:latin typeface="Courier" pitchFamily="49" charset="0"/>
              </a:rPr>
              <a:t>response</a:t>
            </a:r>
            <a:r>
              <a:rPr sz="2200" dirty="0">
                <a:latin typeface="Courier" pitchFamily="49" charset="0"/>
              </a:rPr>
              <a:t> : </a:t>
            </a:r>
          </a:p>
          <a:p>
            <a:pPr marL="0" indent="0" fontAlgn="auto">
              <a:spcAft>
                <a:spcPts val="0"/>
              </a:spcAft>
              <a:buFont typeface="Arial" panose="020B0604020202020204" pitchFamily="34" charset="0"/>
              <a:buNone/>
              <a:defRPr/>
            </a:pPr>
            <a:r>
              <a:rPr sz="2200" dirty="0">
                <a:latin typeface="Courier" pitchFamily="49" charset="0"/>
              </a:rPr>
              <a:t>First Name : Adriana Last Name : Barrer Age : 12 ID : 9</a:t>
            </a:r>
          </a:p>
          <a:p>
            <a:pPr fontAlgn="auto">
              <a:spcAft>
                <a:spcPts val="0"/>
              </a:spcAft>
              <a:defRPr/>
            </a:pPr>
            <a:r>
              <a:rPr dirty="0"/>
              <a:t>Et voici la requête  poste :</a:t>
            </a:r>
          </a:p>
          <a:p>
            <a:pPr marL="0" indent="0" fontAlgn="auto">
              <a:spcAft>
                <a:spcPts val="0"/>
              </a:spcAft>
              <a:buFont typeface="Arial" panose="020B0604020202020204" pitchFamily="34" charset="0"/>
              <a:buNone/>
              <a:defRPr/>
            </a:pPr>
            <a:r>
              <a:rPr sz="1900" dirty="0">
                <a:latin typeface="Courier" pitchFamily="49" charset="0"/>
              </a:rPr>
              <a:t>POST /</a:t>
            </a:r>
            <a:r>
              <a:rPr sz="1900" dirty="0" err="1">
                <a:latin typeface="Courier" pitchFamily="49" charset="0"/>
              </a:rPr>
              <a:t>JerseyXMLExample</a:t>
            </a:r>
            <a:r>
              <a:rPr sz="1900" dirty="0">
                <a:latin typeface="Courier" pitchFamily="49" charset="0"/>
              </a:rPr>
              <a:t>/</a:t>
            </a:r>
            <a:r>
              <a:rPr sz="1900" dirty="0" err="1">
                <a:latin typeface="Courier" pitchFamily="49" charset="0"/>
              </a:rPr>
              <a:t>rest</a:t>
            </a:r>
            <a:r>
              <a:rPr sz="1900" dirty="0">
                <a:latin typeface="Courier" pitchFamily="49" charset="0"/>
              </a:rPr>
              <a:t>/</a:t>
            </a:r>
            <a:r>
              <a:rPr sz="1900" dirty="0" err="1">
                <a:latin typeface="Courier" pitchFamily="49" charset="0"/>
              </a:rPr>
              <a:t>xmlServices</a:t>
            </a:r>
            <a:r>
              <a:rPr sz="1900" dirty="0">
                <a:latin typeface="Courier" pitchFamily="49" charset="0"/>
              </a:rPr>
              <a:t>/</a:t>
            </a:r>
            <a:r>
              <a:rPr sz="1900" dirty="0" err="1">
                <a:latin typeface="Courier" pitchFamily="49" charset="0"/>
              </a:rPr>
              <a:t>send</a:t>
            </a:r>
            <a:r>
              <a:rPr sz="1900" dirty="0">
                <a:latin typeface="Courier" pitchFamily="49" charset="0"/>
              </a:rPr>
              <a:t> HTTP/1.1 </a:t>
            </a:r>
            <a:r>
              <a:rPr sz="1900" dirty="0" err="1">
                <a:latin typeface="Courier" pitchFamily="49" charset="0"/>
              </a:rPr>
              <a:t>Accept</a:t>
            </a:r>
            <a:r>
              <a:rPr sz="1900" dirty="0">
                <a:latin typeface="Courier" pitchFamily="49" charset="0"/>
              </a:rPr>
              <a:t>: application/</a:t>
            </a:r>
            <a:r>
              <a:rPr sz="1900" dirty="0" err="1">
                <a:latin typeface="Courier" pitchFamily="49" charset="0"/>
              </a:rPr>
              <a:t>xml</a:t>
            </a:r>
            <a:r>
              <a:rPr sz="1900" dirty="0">
                <a:latin typeface="Courier" pitchFamily="49" charset="0"/>
              </a:rPr>
              <a:t> </a:t>
            </a:r>
          </a:p>
          <a:p>
            <a:pPr marL="0" indent="0" fontAlgn="auto">
              <a:spcAft>
                <a:spcPts val="0"/>
              </a:spcAft>
              <a:buFont typeface="Arial" panose="020B0604020202020204" pitchFamily="34" charset="0"/>
              <a:buNone/>
              <a:defRPr/>
            </a:pPr>
            <a:r>
              <a:rPr sz="1900" dirty="0">
                <a:latin typeface="Courier" pitchFamily="49" charset="0"/>
              </a:rPr>
              <a:t>Content-Type: application/</a:t>
            </a:r>
            <a:r>
              <a:rPr sz="1900" dirty="0" err="1">
                <a:latin typeface="Courier" pitchFamily="49" charset="0"/>
              </a:rPr>
              <a:t>xml</a:t>
            </a:r>
            <a:r>
              <a:rPr sz="1900" dirty="0">
                <a:latin typeface="Courier" pitchFamily="49" charset="0"/>
              </a:rPr>
              <a:t> </a:t>
            </a:r>
          </a:p>
          <a:p>
            <a:pPr marL="0" indent="0" fontAlgn="auto">
              <a:spcAft>
                <a:spcPts val="0"/>
              </a:spcAft>
              <a:buFont typeface="Arial" panose="020B0604020202020204" pitchFamily="34" charset="0"/>
              <a:buNone/>
              <a:defRPr/>
            </a:pPr>
            <a:r>
              <a:rPr sz="1900" dirty="0">
                <a:latin typeface="Courier" pitchFamily="49" charset="0"/>
              </a:rPr>
              <a:t>User-Agent: Java/1.7.0_45 </a:t>
            </a:r>
          </a:p>
          <a:p>
            <a:pPr marL="0" indent="0" fontAlgn="auto">
              <a:spcAft>
                <a:spcPts val="0"/>
              </a:spcAft>
              <a:buFont typeface="Arial" panose="020B0604020202020204" pitchFamily="34" charset="0"/>
              <a:buNone/>
              <a:defRPr/>
            </a:pPr>
            <a:r>
              <a:rPr sz="1900" dirty="0">
                <a:latin typeface="Courier" pitchFamily="49" charset="0"/>
              </a:rPr>
              <a:t>Host: localhost:8080 </a:t>
            </a:r>
          </a:p>
          <a:p>
            <a:pPr marL="0" indent="0" fontAlgn="auto">
              <a:spcAft>
                <a:spcPts val="0"/>
              </a:spcAft>
              <a:buFont typeface="Arial" panose="020B0604020202020204" pitchFamily="34" charset="0"/>
              <a:buNone/>
              <a:defRPr/>
            </a:pPr>
            <a:r>
              <a:rPr sz="1900" dirty="0">
                <a:latin typeface="Courier" pitchFamily="49" charset="0"/>
              </a:rPr>
              <a:t>Connection: </a:t>
            </a:r>
            <a:r>
              <a:rPr sz="1900" dirty="0" err="1">
                <a:latin typeface="Courier" pitchFamily="49" charset="0"/>
              </a:rPr>
              <a:t>keep</a:t>
            </a:r>
            <a:r>
              <a:rPr sz="1900" dirty="0">
                <a:latin typeface="Courier" pitchFamily="49" charset="0"/>
              </a:rPr>
              <a:t>-alive Content-</a:t>
            </a:r>
            <a:r>
              <a:rPr sz="1900" dirty="0" err="1">
                <a:latin typeface="Courier" pitchFamily="49" charset="0"/>
              </a:rPr>
              <a:t>Length</a:t>
            </a:r>
            <a:r>
              <a:rPr sz="1900" dirty="0">
                <a:latin typeface="Courier" pitchFamily="49" charset="0"/>
              </a:rPr>
              <a:t>: 151 </a:t>
            </a:r>
          </a:p>
          <a:p>
            <a:pPr marL="0" indent="0" fontAlgn="auto">
              <a:spcAft>
                <a:spcPts val="0"/>
              </a:spcAft>
              <a:buFont typeface="Arial" panose="020B0604020202020204" pitchFamily="34" charset="0"/>
              <a:buNone/>
              <a:defRPr/>
            </a:pPr>
            <a:r>
              <a:rPr sz="1900" b="1" dirty="0">
                <a:latin typeface="Courier" pitchFamily="49" charset="0"/>
              </a:rPr>
              <a:t>&lt;?</a:t>
            </a:r>
            <a:r>
              <a:rPr sz="1900" b="1" dirty="0" err="1">
                <a:latin typeface="Courier" pitchFamily="49" charset="0"/>
              </a:rPr>
              <a:t>xml</a:t>
            </a:r>
            <a:r>
              <a:rPr sz="1900" b="1" dirty="0">
                <a:latin typeface="Courier" pitchFamily="49" charset="0"/>
              </a:rPr>
              <a:t> version="1.0" </a:t>
            </a:r>
            <a:r>
              <a:rPr sz="1900" b="1" dirty="0" err="1">
                <a:latin typeface="Courier" pitchFamily="49" charset="0"/>
              </a:rPr>
              <a:t>encoding</a:t>
            </a:r>
            <a:r>
              <a:rPr sz="1900" b="1" dirty="0">
                <a:latin typeface="Courier" pitchFamily="49" charset="0"/>
              </a:rPr>
              <a:t>="UTF-8" </a:t>
            </a:r>
            <a:r>
              <a:rPr sz="1900" b="1" dirty="0" err="1">
                <a:latin typeface="Courier" pitchFamily="49" charset="0"/>
              </a:rPr>
              <a:t>standalone</a:t>
            </a:r>
            <a:r>
              <a:rPr sz="1900" b="1" dirty="0">
                <a:latin typeface="Courier" pitchFamily="49" charset="0"/>
              </a:rPr>
              <a:t>="</a:t>
            </a:r>
            <a:r>
              <a:rPr sz="1900" b="1" dirty="0" err="1">
                <a:latin typeface="Courier" pitchFamily="49" charset="0"/>
              </a:rPr>
              <a:t>yes</a:t>
            </a:r>
            <a:r>
              <a:rPr sz="1900" b="1" dirty="0">
                <a:latin typeface="Courier" pitchFamily="49" charset="0"/>
              </a:rPr>
              <a:t>"?&gt; &lt;</a:t>
            </a:r>
            <a:r>
              <a:rPr sz="1900" b="1" dirty="0" err="1">
                <a:latin typeface="Courier" pitchFamily="49" charset="0"/>
              </a:rPr>
              <a:t>student</a:t>
            </a:r>
            <a:r>
              <a:rPr sz="1900" b="1" dirty="0">
                <a:latin typeface="Courier" pitchFamily="49" charset="0"/>
              </a:rPr>
              <a:t> id="9"&gt; &lt;</a:t>
            </a:r>
            <a:r>
              <a:rPr sz="1900" b="1" dirty="0" err="1">
                <a:latin typeface="Courier" pitchFamily="49" charset="0"/>
              </a:rPr>
              <a:t>age</a:t>
            </a:r>
            <a:r>
              <a:rPr sz="1900" b="1" dirty="0">
                <a:latin typeface="Courier" pitchFamily="49" charset="0"/>
              </a:rPr>
              <a:t>&gt;12&lt;/</a:t>
            </a:r>
            <a:r>
              <a:rPr sz="1900" b="1" dirty="0" err="1">
                <a:latin typeface="Courier" pitchFamily="49" charset="0"/>
              </a:rPr>
              <a:t>age</a:t>
            </a:r>
            <a:r>
              <a:rPr sz="1900" b="1" dirty="0">
                <a:latin typeface="Courier" pitchFamily="49" charset="0"/>
              </a:rPr>
              <a:t>&gt; &lt;</a:t>
            </a:r>
            <a:r>
              <a:rPr sz="1900" b="1" dirty="0" err="1">
                <a:latin typeface="Courier" pitchFamily="49" charset="0"/>
              </a:rPr>
              <a:t>firstName</a:t>
            </a:r>
            <a:r>
              <a:rPr sz="1900" b="1" dirty="0">
                <a:latin typeface="Courier" pitchFamily="49" charset="0"/>
              </a:rPr>
              <a:t>&gt;Adriana&lt;/</a:t>
            </a:r>
            <a:r>
              <a:rPr sz="1900" b="1" dirty="0" err="1">
                <a:latin typeface="Courier" pitchFamily="49" charset="0"/>
              </a:rPr>
              <a:t>firstName</a:t>
            </a:r>
            <a:r>
              <a:rPr sz="1900" b="1" dirty="0">
                <a:latin typeface="Courier" pitchFamily="49" charset="0"/>
              </a:rPr>
              <a:t>&gt; &lt;</a:t>
            </a:r>
            <a:r>
              <a:rPr sz="1900" b="1" dirty="0" err="1">
                <a:latin typeface="Courier" pitchFamily="49" charset="0"/>
              </a:rPr>
              <a:t>lastName</a:t>
            </a:r>
            <a:r>
              <a:rPr sz="1900" b="1" dirty="0">
                <a:latin typeface="Courier" pitchFamily="49" charset="0"/>
              </a:rPr>
              <a:t>&gt;Barrer&lt;/</a:t>
            </a:r>
            <a:r>
              <a:rPr sz="1900" b="1" dirty="0" err="1">
                <a:latin typeface="Courier" pitchFamily="49" charset="0"/>
              </a:rPr>
              <a:t>lastName</a:t>
            </a:r>
            <a:r>
              <a:rPr sz="1900" b="1" dirty="0">
                <a:latin typeface="Courier" pitchFamily="49" charset="0"/>
              </a:rPr>
              <a:t>&gt; &lt;/</a:t>
            </a:r>
            <a:r>
              <a:rPr sz="1900" b="1" dirty="0" err="1">
                <a:latin typeface="Courier" pitchFamily="49" charset="0"/>
              </a:rPr>
              <a:t>student</a:t>
            </a:r>
            <a:r>
              <a:rPr sz="1900" b="1" dirty="0">
                <a:latin typeface="Courier" pitchFamily="49" charset="0"/>
              </a:rPr>
              <a:t>&gt;</a:t>
            </a:r>
          </a:p>
        </p:txBody>
      </p:sp>
    </p:spTree>
    <p:extLst>
      <p:ext uri="{BB962C8B-B14F-4D97-AF65-F5344CB8AC3E}">
        <p14:creationId xmlns:p14="http://schemas.microsoft.com/office/powerpoint/2010/main" val="3220325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p:txBody>
          <a:bodyPr/>
          <a:lstStyle/>
          <a:p>
            <a:r>
              <a:rPr altLang="fr-FR" dirty="0" err="1"/>
              <a:t>Sommaire</a:t>
            </a:r>
            <a:r>
              <a:rPr altLang="fr-FR" dirty="0"/>
              <a:t> </a:t>
            </a:r>
          </a:p>
        </p:txBody>
      </p:sp>
      <p:sp>
        <p:nvSpPr>
          <p:cNvPr id="3" name="Espace réservé du contenu 2"/>
          <p:cNvSpPr>
            <a:spLocks noGrp="1"/>
          </p:cNvSpPr>
          <p:nvPr>
            <p:ph sz="half" idx="1"/>
          </p:nvPr>
        </p:nvSpPr>
        <p:spPr>
          <a:xfrm>
            <a:off x="388055" y="1772816"/>
            <a:ext cx="8389056" cy="4749800"/>
          </a:xfrm>
        </p:spPr>
        <p:txBody>
          <a:bodyPr rtlCol="0">
            <a:normAutofit lnSpcReduction="10000"/>
          </a:bodyPr>
          <a:lstStyle/>
          <a:p>
            <a:pPr fontAlgn="auto">
              <a:spcAft>
                <a:spcPts val="0"/>
              </a:spcAft>
              <a:defRPr/>
            </a:pPr>
            <a:endParaRPr dirty="0"/>
          </a:p>
          <a:p>
            <a:pPr lvl="1" fontAlgn="auto">
              <a:spcAft>
                <a:spcPts val="0"/>
              </a:spcAft>
              <a:defRPr/>
            </a:pPr>
            <a:r>
              <a:rPr b="1" dirty="0">
                <a:effectLst>
                  <a:outerShdw blurRad="38100" dist="38100" dir="2700000" algn="tl">
                    <a:srgbClr val="000000">
                      <a:alpha val="43137"/>
                    </a:srgbClr>
                  </a:outerShdw>
                </a:effectLst>
              </a:rPr>
              <a:t>Chapitre 1</a:t>
            </a:r>
            <a:r>
              <a:rPr dirty="0"/>
              <a:t> : INTRODUCTION</a:t>
            </a:r>
          </a:p>
          <a:p>
            <a:pPr lvl="1" fontAlgn="auto">
              <a:spcAft>
                <a:spcPts val="0"/>
              </a:spcAft>
              <a:defRPr/>
            </a:pPr>
            <a:r>
              <a:rPr b="1" dirty="0">
                <a:effectLst>
                  <a:outerShdw blurRad="38100" dist="38100" dir="2700000" algn="tl">
                    <a:srgbClr val="000000">
                      <a:alpha val="43137"/>
                    </a:srgbClr>
                  </a:outerShdw>
                </a:effectLst>
              </a:rPr>
              <a:t>Chapitre 2</a:t>
            </a:r>
            <a:r>
              <a:rPr b="1" dirty="0"/>
              <a:t> :</a:t>
            </a:r>
            <a:r>
              <a:rPr dirty="0"/>
              <a:t> Technologies des services Web</a:t>
            </a:r>
          </a:p>
          <a:p>
            <a:pPr lvl="2" fontAlgn="auto">
              <a:spcAft>
                <a:spcPts val="0"/>
              </a:spcAft>
              <a:defRPr/>
            </a:pPr>
            <a:r>
              <a:rPr dirty="0"/>
              <a:t>Exemple pratique de création et de déploiement d’un Web</a:t>
            </a:r>
            <a:r>
              <a:rPr lang="fr-FR" dirty="0"/>
              <a:t>                      </a:t>
            </a:r>
            <a:r>
              <a:rPr dirty="0"/>
              <a:t>     service SOAP et de son client  </a:t>
            </a:r>
          </a:p>
          <a:p>
            <a:pPr lvl="1" fontAlgn="auto">
              <a:spcAft>
                <a:spcPts val="0"/>
              </a:spcAft>
              <a:defRPr/>
            </a:pPr>
            <a:r>
              <a:rPr b="1" dirty="0">
                <a:effectLst>
                  <a:outerShdw blurRad="38100" dist="38100" dir="2700000" algn="tl">
                    <a:srgbClr val="000000">
                      <a:alpha val="43137"/>
                    </a:srgbClr>
                  </a:outerShdw>
                </a:effectLst>
              </a:rPr>
              <a:t>Chapitre 3</a:t>
            </a:r>
            <a:r>
              <a:rPr dirty="0"/>
              <a:t> : Service Web REST</a:t>
            </a:r>
          </a:p>
          <a:p>
            <a:pPr lvl="1" fontAlgn="auto">
              <a:spcAft>
                <a:spcPts val="0"/>
              </a:spcAft>
              <a:defRPr/>
            </a:pPr>
            <a:r>
              <a:rPr b="1" dirty="0">
                <a:effectLst>
                  <a:outerShdw blurRad="38100" dist="38100" dir="2700000" algn="tl">
                    <a:srgbClr val="000000">
                      <a:alpha val="43137"/>
                    </a:srgbClr>
                  </a:outerShdw>
                </a:effectLst>
              </a:rPr>
              <a:t>Chapitre 4</a:t>
            </a:r>
            <a:r>
              <a:rPr dirty="0"/>
              <a:t> : Développement de service web REST </a:t>
            </a:r>
            <a:r>
              <a:rPr dirty="0" err="1"/>
              <a:t>av</a:t>
            </a:r>
            <a:r>
              <a:rPr lang="fr-FR" dirty="0"/>
              <a:t>e</a:t>
            </a:r>
            <a:r>
              <a:rPr dirty="0"/>
              <a:t>c JAX-RS</a:t>
            </a:r>
          </a:p>
          <a:p>
            <a:pPr lvl="2" fontAlgn="auto">
              <a:spcAft>
                <a:spcPts val="0"/>
              </a:spcAft>
              <a:defRPr/>
            </a:pPr>
            <a:r>
              <a:rPr dirty="0"/>
              <a:t>Etude de cas : </a:t>
            </a:r>
            <a:r>
              <a:rPr i="1" dirty="0"/>
              <a:t>Développement d'un service </a:t>
            </a:r>
            <a:r>
              <a:rPr i="1" dirty="0" err="1"/>
              <a:t>RESTful</a:t>
            </a:r>
            <a:r>
              <a:rPr i="1" dirty="0"/>
              <a:t> retournant un flux JSON. + Invocation du service et </a:t>
            </a:r>
            <a:r>
              <a:rPr i="1" dirty="0" err="1"/>
              <a:t>parsing</a:t>
            </a:r>
            <a:r>
              <a:rPr i="1" dirty="0"/>
              <a:t> du résultat en Java.</a:t>
            </a:r>
            <a:endParaRPr dirty="0"/>
          </a:p>
          <a:p>
            <a:pPr lvl="1" fontAlgn="auto">
              <a:spcAft>
                <a:spcPts val="0"/>
              </a:spcAft>
              <a:defRPr/>
            </a:pPr>
            <a:r>
              <a:rPr b="1" dirty="0">
                <a:effectLst>
                  <a:outerShdw blurRad="38100" dist="38100" dir="2700000" algn="tl">
                    <a:srgbClr val="000000">
                      <a:alpha val="43137"/>
                    </a:srgbClr>
                  </a:outerShdw>
                </a:effectLst>
              </a:rPr>
              <a:t>Chapitre 5</a:t>
            </a:r>
            <a:r>
              <a:rPr dirty="0"/>
              <a:t> : la gestion des </a:t>
            </a:r>
            <a:r>
              <a:rPr dirty="0" err="1"/>
              <a:t>Persistance</a:t>
            </a:r>
            <a:r>
              <a:rPr lang="fr-FR" dirty="0"/>
              <a:t>s</a:t>
            </a:r>
            <a:r>
              <a:rPr dirty="0"/>
              <a:t> dans un WEB SREVICE REST</a:t>
            </a:r>
          </a:p>
          <a:p>
            <a:pPr lvl="2" fontAlgn="auto">
              <a:spcAft>
                <a:spcPts val="0"/>
              </a:spcAft>
              <a:defRPr/>
            </a:pPr>
            <a:r>
              <a:rPr dirty="0"/>
              <a:t>Etude de cas : Client : JAX-RS, </a:t>
            </a:r>
            <a:r>
              <a:rPr dirty="0" err="1"/>
              <a:t>JaxB</a:t>
            </a:r>
            <a:r>
              <a:rPr dirty="0"/>
              <a:t>, JAVA</a:t>
            </a:r>
          </a:p>
          <a:p>
            <a:pPr lvl="1" fontAlgn="auto">
              <a:spcAft>
                <a:spcPts val="0"/>
              </a:spcAft>
              <a:defRPr/>
            </a:pPr>
            <a:r>
              <a:rPr b="1" dirty="0">
                <a:effectLst>
                  <a:outerShdw blurRad="38100" dist="38100" dir="2700000" algn="tl">
                    <a:srgbClr val="000000">
                      <a:alpha val="43137"/>
                    </a:srgbClr>
                  </a:outerShdw>
                </a:effectLst>
              </a:rPr>
              <a:t>Chapitre 6 </a:t>
            </a:r>
            <a:r>
              <a:rPr dirty="0"/>
              <a:t>: Sécurité des Web services SOAP VS REST</a:t>
            </a:r>
          </a:p>
          <a:p>
            <a:pPr fontAlgn="auto">
              <a:spcAft>
                <a:spcPts val="0"/>
              </a:spcAft>
              <a:defRPr/>
            </a:pPr>
            <a:endParaRPr dirty="0"/>
          </a:p>
        </p:txBody>
      </p:sp>
    </p:spTree>
    <p:extLst>
      <p:ext uri="{BB962C8B-B14F-4D97-AF65-F5344CB8AC3E}">
        <p14:creationId xmlns:p14="http://schemas.microsoft.com/office/powerpoint/2010/main" val="21257216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6"/>
          <p:cNvSpPr txBox="1">
            <a:spLocks noChangeArrowheads="1"/>
          </p:cNvSpPr>
          <p:nvPr/>
        </p:nvSpPr>
        <p:spPr bwMode="auto">
          <a:xfrm>
            <a:off x="1181100" y="2060583"/>
            <a:ext cx="6781801"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fr-FR" altLang="fr-FR" sz="6000" dirty="0"/>
              <a:t>Chapitre 6 </a:t>
            </a:r>
          </a:p>
          <a:p>
            <a:pPr algn="ctr">
              <a:spcBef>
                <a:spcPct val="0"/>
              </a:spcBef>
              <a:buFontTx/>
              <a:buNone/>
            </a:pPr>
            <a:r>
              <a:rPr lang="fr-FR" altLang="fr-FR" sz="6000" dirty="0"/>
              <a:t>Sécurité des Web services SOAP VS REST</a:t>
            </a:r>
          </a:p>
        </p:txBody>
      </p:sp>
    </p:spTree>
    <p:extLst>
      <p:ext uri="{BB962C8B-B14F-4D97-AF65-F5344CB8AC3E}">
        <p14:creationId xmlns:p14="http://schemas.microsoft.com/office/powerpoint/2010/main" val="2470876333"/>
      </p:ext>
    </p:extLst>
  </p:cSld>
  <p:clrMapOvr>
    <a:masterClrMapping/>
  </p:clrMapOvr>
  <p:transition spd="slow">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endParaRPr lang="fr-FR" altLang="fr-FR"/>
          </a:p>
        </p:txBody>
      </p:sp>
      <p:sp>
        <p:nvSpPr>
          <p:cNvPr id="6" name="Espace réservé du contenu 2"/>
          <p:cNvSpPr txBox="1">
            <a:spLocks/>
          </p:cNvSpPr>
          <p:nvPr/>
        </p:nvSpPr>
        <p:spPr>
          <a:xfrm>
            <a:off x="1466056" y="2420888"/>
            <a:ext cx="6211888" cy="3186112"/>
          </a:xfrm>
          <a:prstGeom prst="rect">
            <a:avLst/>
          </a:prstGeom>
        </p:spPr>
        <p:txBody>
          <a:bodyPr>
            <a:normAutofit/>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Qu’est-ce qu’un Web Service ? </a:t>
            </a:r>
          </a:p>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SOAP </a:t>
            </a:r>
          </a:p>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REST </a:t>
            </a:r>
          </a:p>
          <a:p>
            <a:pPr>
              <a:buClr>
                <a:schemeClr val="accent2"/>
              </a:buClr>
              <a:buFont typeface="Wingdings" panose="05000000000000000000" pitchFamily="2" charset="2"/>
              <a:buChar char="Ø"/>
              <a:defRPr/>
            </a:pPr>
            <a:r>
              <a:rPr sz="2400" dirty="0" err="1">
                <a:solidFill>
                  <a:srgbClr val="002060"/>
                </a:solidFill>
                <a:latin typeface="Arial" panose="020B0604020202020204" pitchFamily="34" charset="0"/>
                <a:cs typeface="Arial" panose="020B0604020202020204" pitchFamily="34" charset="0"/>
              </a:rPr>
              <a:t>Threat</a:t>
            </a:r>
            <a:r>
              <a:rPr sz="2400" dirty="0">
                <a:solidFill>
                  <a:srgbClr val="002060"/>
                </a:solidFill>
                <a:latin typeface="Arial" panose="020B0604020202020204" pitchFamily="34" charset="0"/>
                <a:cs typeface="Arial" panose="020B0604020202020204" pitchFamily="34" charset="0"/>
              </a:rPr>
              <a:t> </a:t>
            </a:r>
            <a:r>
              <a:rPr sz="2400" dirty="0" err="1">
                <a:solidFill>
                  <a:srgbClr val="002060"/>
                </a:solidFill>
                <a:latin typeface="Arial" panose="020B0604020202020204" pitchFamily="34" charset="0"/>
                <a:cs typeface="Arial" panose="020B0604020202020204" pitchFamily="34" charset="0"/>
              </a:rPr>
              <a:t>Modeling</a:t>
            </a:r>
            <a:r>
              <a:rPr sz="2400" dirty="0">
                <a:solidFill>
                  <a:srgbClr val="002060"/>
                </a:solidFill>
                <a:latin typeface="Arial" panose="020B0604020202020204" pitchFamily="34" charset="0"/>
                <a:cs typeface="Arial" panose="020B0604020202020204" pitchFamily="34" charset="0"/>
              </a:rPr>
              <a:t> / ACME SA </a:t>
            </a:r>
          </a:p>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Réduction des risques </a:t>
            </a:r>
          </a:p>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Conclusion </a:t>
            </a:r>
          </a:p>
          <a:p>
            <a:pPr>
              <a:buClr>
                <a:schemeClr val="accent2"/>
              </a:buClr>
              <a:buFont typeface="Wingdings" panose="05000000000000000000" pitchFamily="2" charset="2"/>
              <a:buChar char="Ø"/>
              <a:defRPr/>
            </a:pPr>
            <a:r>
              <a:rPr sz="2400" dirty="0">
                <a:solidFill>
                  <a:srgbClr val="002060"/>
                </a:solidFill>
                <a:latin typeface="Arial" panose="020B0604020202020204" pitchFamily="34" charset="0"/>
                <a:cs typeface="Arial" panose="020B0604020202020204" pitchFamily="34" charset="0"/>
              </a:rPr>
              <a:t>Questions </a:t>
            </a:r>
          </a:p>
        </p:txBody>
      </p:sp>
      <p:sp>
        <p:nvSpPr>
          <p:cNvPr id="5" name="Titre 4"/>
          <p:cNvSpPr>
            <a:spLocks noGrp="1"/>
          </p:cNvSpPr>
          <p:nvPr>
            <p:ph type="title"/>
          </p:nvPr>
        </p:nvSpPr>
        <p:spPr/>
        <p:txBody>
          <a:bodyPr/>
          <a:lstStyle/>
          <a:p>
            <a:r>
              <a:rPr lang="fr-FR" dirty="0"/>
              <a:t>Objectif du chapitre</a:t>
            </a:r>
          </a:p>
        </p:txBody>
      </p:sp>
    </p:spTree>
    <p:extLst>
      <p:ext uri="{BB962C8B-B14F-4D97-AF65-F5344CB8AC3E}">
        <p14:creationId xmlns:p14="http://schemas.microsoft.com/office/powerpoint/2010/main" val="164563702"/>
      </p:ext>
    </p:extLst>
  </p:cSld>
  <p:clrMapOvr>
    <a:masterClrMapping/>
  </p:clrMapOvr>
  <p:transition spd="slow">
    <p:push/>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6"/>
          <p:cNvSpPr txBox="1">
            <a:spLocks noChangeArrowheads="1"/>
          </p:cNvSpPr>
          <p:nvPr/>
        </p:nvSpPr>
        <p:spPr bwMode="auto">
          <a:xfrm>
            <a:off x="1635125" y="2276872"/>
            <a:ext cx="587375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fr-FR" altLang="fr-FR" sz="7200" dirty="0"/>
              <a:t>Qu’est-ce qu’un Web Service</a:t>
            </a:r>
          </a:p>
        </p:txBody>
      </p:sp>
    </p:spTree>
    <p:extLst>
      <p:ext uri="{BB962C8B-B14F-4D97-AF65-F5344CB8AC3E}">
        <p14:creationId xmlns:p14="http://schemas.microsoft.com/office/powerpoint/2010/main" val="189611124"/>
      </p:ext>
    </p:extLst>
  </p:cSld>
  <p:clrMapOvr>
    <a:masterClrMapping/>
  </p:clrMapOvr>
  <p:transition spd="slow">
    <p:push dir="u"/>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re 1"/>
          <p:cNvSpPr>
            <a:spLocks noGrp="1"/>
          </p:cNvSpPr>
          <p:nvPr>
            <p:ph type="title"/>
          </p:nvPr>
        </p:nvSpPr>
        <p:spPr/>
        <p:txBody>
          <a:bodyPr/>
          <a:lstStyle/>
          <a:p>
            <a:r>
              <a:rPr altLang="fr-FR" dirty="0"/>
              <a:t>Web Service ?</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131" y="1844824"/>
            <a:ext cx="6535738"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3" y="5373216"/>
            <a:ext cx="88169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4403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6"/>
          <p:cNvSpPr txBox="1">
            <a:spLocks noChangeArrowheads="1"/>
          </p:cNvSpPr>
          <p:nvPr/>
        </p:nvSpPr>
        <p:spPr bwMode="auto">
          <a:xfrm>
            <a:off x="1181100" y="2284413"/>
            <a:ext cx="67818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Chapitre 2 </a:t>
            </a:r>
          </a:p>
          <a:p>
            <a:pPr algn="ctr" eaLnBrk="1" hangingPunct="1">
              <a:spcBef>
                <a:spcPct val="0"/>
              </a:spcBef>
              <a:buFontTx/>
              <a:buNone/>
            </a:pPr>
            <a:r>
              <a:rPr lang="fr-FR" altLang="fr-FR" sz="7200" dirty="0"/>
              <a:t>Technologies des services web</a:t>
            </a:r>
          </a:p>
          <a:p>
            <a:pPr algn="ctr" eaLnBrk="1" hangingPunct="1">
              <a:spcBef>
                <a:spcPct val="0"/>
              </a:spcBef>
              <a:buFontTx/>
              <a:buNone/>
            </a:pPr>
            <a:endParaRPr lang="fr-FR" altLang="fr-FR" sz="7200" dirty="0"/>
          </a:p>
        </p:txBody>
      </p:sp>
    </p:spTree>
  </p:cSld>
  <p:clrMapOvr>
    <a:masterClrMapping/>
  </p:clrMapOvr>
  <p:transition spd="slow">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re 1"/>
          <p:cNvSpPr>
            <a:spLocks noGrp="1"/>
          </p:cNvSpPr>
          <p:nvPr>
            <p:ph type="title"/>
          </p:nvPr>
        </p:nvSpPr>
        <p:spPr/>
        <p:txBody>
          <a:bodyPr/>
          <a:lstStyle/>
          <a:p>
            <a:r>
              <a:rPr altLang="fr-FR" dirty="0"/>
              <a:t>Architecture </a:t>
            </a:r>
            <a:r>
              <a:rPr altLang="fr-FR" dirty="0" err="1"/>
              <a:t>typique</a:t>
            </a:r>
            <a:r>
              <a:rPr altLang="fr-FR" dirty="0"/>
              <a:t> d’un WS</a:t>
            </a:r>
          </a:p>
        </p:txBody>
      </p:sp>
      <p:pic>
        <p:nvPicPr>
          <p:cNvPr id="788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 y="2060153"/>
            <a:ext cx="8548688" cy="432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6939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re 1"/>
          <p:cNvSpPr>
            <a:spLocks noGrp="1"/>
          </p:cNvSpPr>
          <p:nvPr>
            <p:ph type="title"/>
          </p:nvPr>
        </p:nvSpPr>
        <p:spPr/>
        <p:txBody>
          <a:bodyPr/>
          <a:lstStyle/>
          <a:p>
            <a:r>
              <a:rPr altLang="fr-FR" dirty="0"/>
              <a:t>SOAP</a:t>
            </a:r>
          </a:p>
        </p:txBody>
      </p:sp>
      <p:sp>
        <p:nvSpPr>
          <p:cNvPr id="3" name="Espace réservé du contenu 2"/>
          <p:cNvSpPr>
            <a:spLocks noGrp="1"/>
          </p:cNvSpPr>
          <p:nvPr>
            <p:ph sz="half" idx="1"/>
          </p:nvPr>
        </p:nvSpPr>
        <p:spPr/>
        <p:txBody>
          <a:bodyPr rtlCol="0">
            <a:normAutofit fontScale="92500" lnSpcReduction="20000"/>
          </a:bodyPr>
          <a:lstStyle/>
          <a:p>
            <a:pPr fontAlgn="auto">
              <a:spcAft>
                <a:spcPts val="0"/>
              </a:spcAft>
              <a:defRPr/>
            </a:pPr>
            <a:endParaRPr dirty="0"/>
          </a:p>
          <a:p>
            <a:pPr fontAlgn="auto">
              <a:spcAft>
                <a:spcPts val="0"/>
              </a:spcAft>
              <a:defRPr/>
            </a:pPr>
            <a:r>
              <a:rPr dirty="0"/>
              <a:t>Langages </a:t>
            </a:r>
          </a:p>
          <a:p>
            <a:pPr lvl="1" fontAlgn="auto">
              <a:spcAft>
                <a:spcPts val="0"/>
              </a:spcAft>
              <a:defRPr/>
            </a:pPr>
            <a:r>
              <a:rPr dirty="0"/>
              <a:t>XML </a:t>
            </a:r>
          </a:p>
          <a:p>
            <a:pPr lvl="1" fontAlgn="auto">
              <a:spcAft>
                <a:spcPts val="0"/>
              </a:spcAft>
              <a:defRPr/>
            </a:pPr>
            <a:r>
              <a:rPr dirty="0"/>
              <a:t>WSDL : Descripteur du service </a:t>
            </a:r>
          </a:p>
          <a:p>
            <a:pPr lvl="1" fontAlgn="auto">
              <a:spcAft>
                <a:spcPts val="0"/>
              </a:spcAft>
              <a:defRPr/>
            </a:pPr>
            <a:r>
              <a:rPr dirty="0"/>
              <a:t>UDDI: Annuaire des services </a:t>
            </a:r>
          </a:p>
          <a:p>
            <a:pPr lvl="1" fontAlgn="auto">
              <a:spcAft>
                <a:spcPts val="0"/>
              </a:spcAft>
              <a:defRPr/>
            </a:pPr>
            <a:r>
              <a:rPr dirty="0" err="1"/>
              <a:t>Xpath</a:t>
            </a:r>
            <a:r>
              <a:rPr dirty="0"/>
              <a:t> </a:t>
            </a:r>
          </a:p>
          <a:p>
            <a:pPr fontAlgn="auto">
              <a:spcAft>
                <a:spcPts val="0"/>
              </a:spcAft>
              <a:defRPr/>
            </a:pPr>
            <a:r>
              <a:rPr dirty="0"/>
              <a:t>Protocoles </a:t>
            </a:r>
          </a:p>
          <a:p>
            <a:pPr lvl="1" fontAlgn="auto">
              <a:spcAft>
                <a:spcPts val="0"/>
              </a:spcAft>
              <a:defRPr/>
            </a:pPr>
            <a:r>
              <a:rPr dirty="0"/>
              <a:t>Transport: HTTP, HTTPS, SMTP, FTP, SMS, TFTP, SSH, etc. (TCP or UDP) </a:t>
            </a:r>
          </a:p>
          <a:p>
            <a:pPr lvl="1" fontAlgn="auto">
              <a:spcAft>
                <a:spcPts val="0"/>
              </a:spcAft>
              <a:defRPr/>
            </a:pPr>
            <a:r>
              <a:rPr dirty="0"/>
              <a:t>Message: Enveloppe SOAP </a:t>
            </a:r>
          </a:p>
          <a:p>
            <a:pPr fontAlgn="auto">
              <a:spcAft>
                <a:spcPts val="0"/>
              </a:spcAft>
              <a:defRPr/>
            </a:pPr>
            <a:r>
              <a:rPr dirty="0"/>
              <a:t>Sécurité </a:t>
            </a:r>
          </a:p>
          <a:p>
            <a:pPr lvl="1" fontAlgn="auto">
              <a:spcAft>
                <a:spcPts val="0"/>
              </a:spcAft>
              <a:defRPr/>
            </a:pPr>
            <a:r>
              <a:rPr dirty="0"/>
              <a:t>WS-Security (Signature &amp; Chiffrement) </a:t>
            </a:r>
          </a:p>
          <a:p>
            <a:pPr fontAlgn="auto">
              <a:spcAft>
                <a:spcPts val="0"/>
              </a:spcAft>
              <a:defRPr/>
            </a:pPr>
            <a:r>
              <a:rPr dirty="0"/>
              <a:t>Autres éléments </a:t>
            </a:r>
          </a:p>
          <a:p>
            <a:pPr lvl="1" fontAlgn="auto">
              <a:spcAft>
                <a:spcPts val="0"/>
              </a:spcAft>
              <a:defRPr/>
            </a:pPr>
            <a:r>
              <a:rPr dirty="0" err="1"/>
              <a:t>AuthN</a:t>
            </a:r>
            <a:r>
              <a:rPr dirty="0"/>
              <a:t>: SAML, X509, </a:t>
            </a:r>
            <a:r>
              <a:rPr dirty="0" err="1"/>
              <a:t>Username</a:t>
            </a:r>
            <a:r>
              <a:rPr dirty="0"/>
              <a:t> &amp; </a:t>
            </a:r>
            <a:r>
              <a:rPr dirty="0" err="1"/>
              <a:t>Password</a:t>
            </a:r>
            <a:r>
              <a:rPr dirty="0"/>
              <a:t>, </a:t>
            </a:r>
            <a:r>
              <a:rPr dirty="0" err="1"/>
              <a:t>Kerberos</a:t>
            </a:r>
            <a:r>
              <a:rPr dirty="0"/>
              <a:t>, HTTP Digest, </a:t>
            </a:r>
            <a:r>
              <a:rPr dirty="0" err="1"/>
              <a:t>etc</a:t>
            </a:r>
            <a:r>
              <a:rPr dirty="0"/>
              <a:t> </a:t>
            </a:r>
          </a:p>
          <a:p>
            <a:pPr fontAlgn="auto">
              <a:spcAft>
                <a:spcPts val="0"/>
              </a:spcAft>
              <a:defRPr/>
            </a:pPr>
            <a:endParaRPr dirty="0"/>
          </a:p>
        </p:txBody>
      </p:sp>
    </p:spTree>
    <p:extLst>
      <p:ext uri="{BB962C8B-B14F-4D97-AF65-F5344CB8AC3E}">
        <p14:creationId xmlns:p14="http://schemas.microsoft.com/office/powerpoint/2010/main" val="26611013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000" y="285750"/>
            <a:ext cx="8748000" cy="1320800"/>
          </a:xfrm>
        </p:spPr>
        <p:txBody>
          <a:bodyPr rtlCol="0">
            <a:normAutofit/>
          </a:bodyPr>
          <a:lstStyle/>
          <a:p>
            <a:pPr fontAlgn="auto">
              <a:spcAft>
                <a:spcPts val="0"/>
              </a:spcAft>
              <a:defRPr/>
            </a:pPr>
            <a:r>
              <a:rPr dirty="0"/>
              <a:t>SOAP : Démystification des protocoles</a:t>
            </a: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79" y="1782763"/>
            <a:ext cx="6803842"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64897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re 1"/>
          <p:cNvSpPr>
            <a:spLocks noGrp="1"/>
          </p:cNvSpPr>
          <p:nvPr>
            <p:ph type="title"/>
          </p:nvPr>
        </p:nvSpPr>
        <p:spPr/>
        <p:txBody>
          <a:bodyPr/>
          <a:lstStyle/>
          <a:p>
            <a:r>
              <a:rPr altLang="fr-FR"/>
              <a:t>REST : </a:t>
            </a:r>
          </a:p>
        </p:txBody>
      </p:sp>
      <p:sp>
        <p:nvSpPr>
          <p:cNvPr id="3" name="Espace réservé du contenu 2"/>
          <p:cNvSpPr>
            <a:spLocks noGrp="1"/>
          </p:cNvSpPr>
          <p:nvPr>
            <p:ph sz="half" idx="1"/>
          </p:nvPr>
        </p:nvSpPr>
        <p:spPr/>
        <p:txBody>
          <a:bodyPr rtlCol="0">
            <a:normAutofit fontScale="92500"/>
          </a:bodyPr>
          <a:lstStyle/>
          <a:p>
            <a:pPr fontAlgn="auto">
              <a:spcAft>
                <a:spcPts val="0"/>
              </a:spcAft>
              <a:defRPr/>
            </a:pPr>
            <a:r>
              <a:rPr dirty="0"/>
              <a:t>Langages </a:t>
            </a:r>
          </a:p>
          <a:p>
            <a:pPr lvl="1" fontAlgn="auto">
              <a:spcAft>
                <a:spcPts val="0"/>
              </a:spcAft>
              <a:defRPr/>
            </a:pPr>
            <a:r>
              <a:rPr dirty="0"/>
              <a:t>XML </a:t>
            </a:r>
          </a:p>
          <a:p>
            <a:pPr lvl="1" fontAlgn="auto">
              <a:spcAft>
                <a:spcPts val="0"/>
              </a:spcAft>
              <a:defRPr/>
            </a:pPr>
            <a:r>
              <a:rPr dirty="0"/>
              <a:t>JSON </a:t>
            </a:r>
          </a:p>
          <a:p>
            <a:pPr lvl="1" fontAlgn="auto">
              <a:spcAft>
                <a:spcPts val="0"/>
              </a:spcAft>
              <a:defRPr/>
            </a:pPr>
            <a:r>
              <a:rPr dirty="0"/>
              <a:t>XHTML, HTML, PDF... as data formats </a:t>
            </a:r>
          </a:p>
          <a:p>
            <a:pPr fontAlgn="auto">
              <a:spcAft>
                <a:spcPts val="0"/>
              </a:spcAft>
              <a:defRPr/>
            </a:pPr>
            <a:r>
              <a:rPr dirty="0"/>
              <a:t>Protocoles </a:t>
            </a:r>
          </a:p>
          <a:p>
            <a:pPr lvl="1" fontAlgn="auto">
              <a:spcAft>
                <a:spcPts val="0"/>
              </a:spcAft>
              <a:defRPr/>
            </a:pPr>
            <a:r>
              <a:rPr dirty="0"/>
              <a:t>HTTP(s)  Utilisation d’une URL </a:t>
            </a:r>
          </a:p>
          <a:p>
            <a:pPr lvl="1" fontAlgn="auto">
              <a:spcAft>
                <a:spcPts val="0"/>
              </a:spcAft>
              <a:defRPr/>
            </a:pPr>
            <a:r>
              <a:rPr dirty="0"/>
              <a:t>Méthode de communication (GET, POST, PUT, DELETE) </a:t>
            </a:r>
          </a:p>
          <a:p>
            <a:pPr fontAlgn="auto">
              <a:spcAft>
                <a:spcPts val="0"/>
              </a:spcAft>
              <a:defRPr/>
            </a:pPr>
            <a:r>
              <a:rPr dirty="0"/>
              <a:t>Sécurité </a:t>
            </a:r>
          </a:p>
          <a:p>
            <a:pPr lvl="1" fontAlgn="auto">
              <a:spcAft>
                <a:spcPts val="0"/>
              </a:spcAft>
              <a:defRPr/>
            </a:pPr>
            <a:r>
              <a:rPr dirty="0"/>
              <a:t>Sécurité du transport (SSL/TLS) </a:t>
            </a:r>
          </a:p>
          <a:p>
            <a:pPr lvl="1" fontAlgn="auto">
              <a:spcAft>
                <a:spcPts val="0"/>
              </a:spcAft>
              <a:defRPr/>
            </a:pPr>
            <a:r>
              <a:rPr dirty="0"/>
              <a:t>Sécurité des messages: HMAC / </a:t>
            </a:r>
            <a:r>
              <a:rPr dirty="0" err="1"/>
              <a:t>Doseta</a:t>
            </a:r>
            <a:r>
              <a:rPr dirty="0"/>
              <a:t> / JWS, etc. (</a:t>
            </a:r>
            <a:r>
              <a:rPr dirty="0" err="1"/>
              <a:t>Like</a:t>
            </a:r>
            <a:r>
              <a:rPr dirty="0"/>
              <a:t> XML Signature) </a:t>
            </a:r>
          </a:p>
          <a:p>
            <a:pPr fontAlgn="auto">
              <a:spcAft>
                <a:spcPts val="0"/>
              </a:spcAft>
              <a:defRPr/>
            </a:pPr>
            <a:r>
              <a:rPr dirty="0"/>
              <a:t>Autres éléments </a:t>
            </a:r>
          </a:p>
          <a:p>
            <a:pPr lvl="1" fontAlgn="auto">
              <a:spcAft>
                <a:spcPts val="0"/>
              </a:spcAft>
              <a:defRPr/>
            </a:pPr>
            <a:r>
              <a:rPr dirty="0" err="1"/>
              <a:t>Oauth</a:t>
            </a:r>
            <a:r>
              <a:rPr dirty="0"/>
              <a:t>, API Keys, etc. </a:t>
            </a:r>
          </a:p>
          <a:p>
            <a:pPr fontAlgn="auto">
              <a:spcAft>
                <a:spcPts val="0"/>
              </a:spcAft>
              <a:defRPr/>
            </a:pPr>
            <a:endParaRPr dirty="0"/>
          </a:p>
        </p:txBody>
      </p:sp>
    </p:spTree>
    <p:extLst>
      <p:ext uri="{BB962C8B-B14F-4D97-AF65-F5344CB8AC3E}">
        <p14:creationId xmlns:p14="http://schemas.microsoft.com/office/powerpoint/2010/main" val="30804338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dirty="0"/>
              <a:t>REST : Démystification des protocoles</a:t>
            </a:r>
          </a:p>
        </p:txBody>
      </p:sp>
      <p:pic>
        <p:nvPicPr>
          <p:cNvPr id="829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49" y="1844824"/>
            <a:ext cx="7113103" cy="47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4002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re 1"/>
          <p:cNvSpPr>
            <a:spLocks noGrp="1"/>
          </p:cNvSpPr>
          <p:nvPr>
            <p:ph type="title"/>
          </p:nvPr>
        </p:nvSpPr>
        <p:spPr/>
        <p:txBody>
          <a:bodyPr/>
          <a:lstStyle/>
          <a:p>
            <a:r>
              <a:rPr altLang="fr-FR"/>
              <a:t>SOAP VS REST</a:t>
            </a:r>
          </a:p>
        </p:txBody>
      </p:sp>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25" y="3400425"/>
            <a:ext cx="57150" cy="5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084" y="1844824"/>
            <a:ext cx="7079832" cy="47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1209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attaques sur les </a:t>
            </a:r>
            <a:r>
              <a:rPr lang="fr-FR" dirty="0" err="1"/>
              <a:t>WebServices</a:t>
            </a:r>
            <a:r>
              <a:rPr lang="fr-FR" dirty="0"/>
              <a:t> : XML </a:t>
            </a:r>
            <a:r>
              <a:rPr lang="fr-FR" dirty="0" err="1"/>
              <a:t>Bomb</a:t>
            </a:r>
            <a:endParaRPr lang="en-GB" dirty="0"/>
          </a:p>
        </p:txBody>
      </p:sp>
      <p:sp>
        <p:nvSpPr>
          <p:cNvPr id="3" name="Espace réservé du contenu 2"/>
          <p:cNvSpPr>
            <a:spLocks noGrp="1"/>
          </p:cNvSpPr>
          <p:nvPr>
            <p:ph sz="half" idx="1"/>
          </p:nvPr>
        </p:nvSpPr>
        <p:spPr/>
        <p:txBody>
          <a:bodyPr/>
          <a:lstStyle/>
          <a:p>
            <a:r>
              <a:rPr lang="fr-FR" dirty="0"/>
              <a:t>Trivial à effectuer : </a:t>
            </a:r>
          </a:p>
          <a:p>
            <a:pPr lvl="1"/>
            <a:r>
              <a:rPr lang="fr-FR" dirty="0"/>
              <a:t>Référence récursive à une entité du même document : </a:t>
            </a:r>
          </a:p>
          <a:p>
            <a:pPr lvl="1"/>
            <a:endParaRPr lang="fr-FR" dirty="0"/>
          </a:p>
          <a:p>
            <a:pPr lvl="1"/>
            <a:endParaRPr lang="fr-FR" dirty="0"/>
          </a:p>
          <a:p>
            <a:pPr lvl="1"/>
            <a:endParaRPr lang="fr-FR" dirty="0"/>
          </a:p>
          <a:p>
            <a:pPr lvl="1"/>
            <a:endParaRPr lang="fr-FR" dirty="0"/>
          </a:p>
          <a:p>
            <a:pPr marL="452438" lvl="1" indent="0">
              <a:buNone/>
            </a:pPr>
            <a:endParaRPr lang="fr-FR" dirty="0"/>
          </a:p>
          <a:p>
            <a:pPr lvl="1"/>
            <a:endParaRPr lang="fr-FR" dirty="0"/>
          </a:p>
          <a:p>
            <a:pPr lvl="1"/>
            <a:r>
              <a:rPr lang="fr-FR" dirty="0"/>
              <a:t>Peut provoquer un déni de service ! </a:t>
            </a:r>
            <a:endParaRPr lang="en-GB" dirty="0"/>
          </a:p>
        </p:txBody>
      </p:sp>
      <p:pic>
        <p:nvPicPr>
          <p:cNvPr id="4" name="Image 3"/>
          <p:cNvPicPr>
            <a:picLocks noChangeAspect="1"/>
          </p:cNvPicPr>
          <p:nvPr/>
        </p:nvPicPr>
        <p:blipFill>
          <a:blip r:embed="rId3"/>
          <a:stretch>
            <a:fillRect/>
          </a:stretch>
        </p:blipFill>
        <p:spPr>
          <a:xfrm>
            <a:off x="3923928" y="2780928"/>
            <a:ext cx="4762500" cy="2286000"/>
          </a:xfrm>
          <a:prstGeom prst="rect">
            <a:avLst/>
          </a:prstGeom>
        </p:spPr>
      </p:pic>
    </p:spTree>
    <p:extLst>
      <p:ext uri="{BB962C8B-B14F-4D97-AF65-F5344CB8AC3E}">
        <p14:creationId xmlns:p14="http://schemas.microsoft.com/office/powerpoint/2010/main" val="421596185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Injection XML </a:t>
            </a:r>
            <a:r>
              <a:rPr lang="fr-FR" dirty="0" err="1"/>
              <a:t>entity</a:t>
            </a:r>
            <a:r>
              <a:rPr lang="fr-FR" dirty="0"/>
              <a:t> </a:t>
            </a:r>
            <a:endParaRPr lang="en-GB" dirty="0"/>
          </a:p>
        </p:txBody>
      </p:sp>
      <p:sp>
        <p:nvSpPr>
          <p:cNvPr id="3" name="Espace réservé du contenu 2"/>
          <p:cNvSpPr>
            <a:spLocks noGrp="1"/>
          </p:cNvSpPr>
          <p:nvPr>
            <p:ph sz="half" idx="1"/>
          </p:nvPr>
        </p:nvSpPr>
        <p:spPr/>
        <p:txBody>
          <a:bodyPr/>
          <a:lstStyle/>
          <a:p>
            <a:r>
              <a:rPr lang="fr-FR" dirty="0"/>
              <a:t>La possibilité d’injecter du code XML de type </a:t>
            </a:r>
            <a:r>
              <a:rPr lang="fr-FR" dirty="0" err="1"/>
              <a:t>entity</a:t>
            </a:r>
            <a:r>
              <a:rPr lang="fr-FR" dirty="0"/>
              <a:t> system peut être catastrophique </a:t>
            </a:r>
            <a:endParaRPr lang="en-GB" dirty="0"/>
          </a:p>
        </p:txBody>
      </p:sp>
      <p:pic>
        <p:nvPicPr>
          <p:cNvPr id="4" name="Image 3"/>
          <p:cNvPicPr>
            <a:picLocks noChangeAspect="1"/>
          </p:cNvPicPr>
          <p:nvPr/>
        </p:nvPicPr>
        <p:blipFill>
          <a:blip r:embed="rId3"/>
          <a:stretch>
            <a:fillRect/>
          </a:stretch>
        </p:blipFill>
        <p:spPr>
          <a:xfrm>
            <a:off x="1100138" y="2708932"/>
            <a:ext cx="6943725" cy="3819525"/>
          </a:xfrm>
          <a:prstGeom prst="rect">
            <a:avLst/>
          </a:prstGeom>
        </p:spPr>
      </p:pic>
    </p:spTree>
    <p:extLst>
      <p:ext uri="{BB962C8B-B14F-4D97-AF65-F5344CB8AC3E}">
        <p14:creationId xmlns:p14="http://schemas.microsoft.com/office/powerpoint/2010/main" val="3748531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Injection XML </a:t>
            </a:r>
            <a:endParaRPr lang="en-GB" dirty="0"/>
          </a:p>
        </p:txBody>
      </p:sp>
      <p:pic>
        <p:nvPicPr>
          <p:cNvPr id="4" name="Image 3"/>
          <p:cNvPicPr>
            <a:picLocks noChangeAspect="1"/>
          </p:cNvPicPr>
          <p:nvPr/>
        </p:nvPicPr>
        <p:blipFill>
          <a:blip r:embed="rId3"/>
          <a:stretch>
            <a:fillRect/>
          </a:stretch>
        </p:blipFill>
        <p:spPr>
          <a:xfrm>
            <a:off x="1051652" y="1844824"/>
            <a:ext cx="7040697" cy="4788000"/>
          </a:xfrm>
          <a:prstGeom prst="rect">
            <a:avLst/>
          </a:prstGeom>
        </p:spPr>
      </p:pic>
    </p:spTree>
    <p:extLst>
      <p:ext uri="{BB962C8B-B14F-4D97-AF65-F5344CB8AC3E}">
        <p14:creationId xmlns:p14="http://schemas.microsoft.com/office/powerpoint/2010/main" val="35415462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Injection CDATA </a:t>
            </a:r>
            <a:endParaRPr lang="en-GB" dirty="0"/>
          </a:p>
        </p:txBody>
      </p:sp>
      <p:sp>
        <p:nvSpPr>
          <p:cNvPr id="3" name="Espace réservé du contenu 2"/>
          <p:cNvSpPr>
            <a:spLocks noGrp="1"/>
          </p:cNvSpPr>
          <p:nvPr>
            <p:ph sz="half" idx="1"/>
          </p:nvPr>
        </p:nvSpPr>
        <p:spPr>
          <a:xfrm>
            <a:off x="377472" y="1879600"/>
            <a:ext cx="8389056" cy="4749800"/>
          </a:xfrm>
        </p:spPr>
        <p:txBody>
          <a:bodyPr/>
          <a:lstStyle/>
          <a:p>
            <a:r>
              <a:rPr lang="fr-FR" dirty="0"/>
              <a:t>Le contenu des élément CDATA est éliminé lors du </a:t>
            </a:r>
            <a:r>
              <a:rPr lang="fr-FR" dirty="0" err="1"/>
              <a:t>parsing</a:t>
            </a:r>
            <a:r>
              <a:rPr lang="fr-FR" dirty="0"/>
              <a:t> soit : </a:t>
            </a:r>
            <a:endParaRPr lang="en-GB" dirty="0"/>
          </a:p>
        </p:txBody>
      </p:sp>
      <p:pic>
        <p:nvPicPr>
          <p:cNvPr id="4" name="Image 3"/>
          <p:cNvPicPr>
            <a:picLocks noChangeAspect="1"/>
          </p:cNvPicPr>
          <p:nvPr/>
        </p:nvPicPr>
        <p:blipFill>
          <a:blip r:embed="rId3"/>
          <a:stretch>
            <a:fillRect/>
          </a:stretch>
        </p:blipFill>
        <p:spPr>
          <a:xfrm>
            <a:off x="993311" y="2673344"/>
            <a:ext cx="7157379" cy="3852000"/>
          </a:xfrm>
          <a:prstGeom prst="rect">
            <a:avLst/>
          </a:prstGeom>
        </p:spPr>
      </p:pic>
    </p:spTree>
    <p:extLst>
      <p:ext uri="{BB962C8B-B14F-4D97-AF65-F5344CB8AC3E}">
        <p14:creationId xmlns:p14="http://schemas.microsoft.com/office/powerpoint/2010/main" val="2809939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295400" y="2132856"/>
            <a:ext cx="6553200" cy="4176713"/>
          </a:xfrm>
          <a:prstGeom prst="rect">
            <a:avLst/>
          </a:prstGeom>
        </p:spPr>
        <p:txBody>
          <a:bodyPr>
            <a:normAutofit fontScale="5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Fondation des services Web (les protocoles Internet)</a:t>
            </a: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URI, URL, URN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MIME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HTTP 1.1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SMTP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protocoles SSL et TLS </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Fondation des services Web (les technologies XML)</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XML1.0</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namespaces</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Xlink</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Base</a:t>
            </a: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XPath</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Schema</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L’interface DOM</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analyseurs syntaxiques XML</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Principe et objectifs des Services Web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par l’exemple </a:t>
            </a:r>
            <a:r>
              <a:rPr altLang="fr-FR" dirty="0" err="1">
                <a:solidFill>
                  <a:srgbClr val="002060"/>
                </a:solidFill>
                <a:latin typeface="Arial" panose="020B0604020202020204" pitchFamily="34" charset="0"/>
                <a:cs typeface="Arial" panose="020B0604020202020204" pitchFamily="34" charset="0"/>
              </a:rPr>
              <a:t>HelloWorld</a:t>
            </a:r>
            <a:r>
              <a:rPr altLang="fr-FR" dirty="0">
                <a:solidFill>
                  <a:srgbClr val="002060"/>
                </a:solidFill>
                <a:latin typeface="Arial" panose="020B0604020202020204" pitchFamily="34" charset="0"/>
                <a:cs typeface="Arial" panose="020B0604020202020204" pitchFamily="34" charset="0"/>
              </a:rPr>
              <a:t> Service</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Structure message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et le transport http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Client SOAP UI</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WSDL</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Exemple pratique de création et de déploiement d’un </a:t>
            </a:r>
            <a:r>
              <a:rPr altLang="fr-FR" dirty="0" err="1">
                <a:solidFill>
                  <a:srgbClr val="002060"/>
                </a:solidFill>
                <a:latin typeface="Arial" panose="020B0604020202020204" pitchFamily="34" charset="0"/>
                <a:cs typeface="Arial" panose="020B0604020202020204" pitchFamily="34" charset="0"/>
              </a:rPr>
              <a:t>Webservice</a:t>
            </a:r>
            <a:r>
              <a:rPr altLang="fr-FR" dirty="0">
                <a:solidFill>
                  <a:srgbClr val="002060"/>
                </a:solidFill>
                <a:latin typeface="Arial" panose="020B0604020202020204" pitchFamily="34" charset="0"/>
                <a:cs typeface="Arial" panose="020B0604020202020204" pitchFamily="34" charset="0"/>
              </a:rPr>
              <a:t> SOAP et de son client </a:t>
            </a:r>
          </a:p>
        </p:txBody>
      </p:sp>
      <p:sp>
        <p:nvSpPr>
          <p:cNvPr id="5" name="Titre 4"/>
          <p:cNvSpPr>
            <a:spLocks noGrp="1"/>
          </p:cNvSpPr>
          <p:nvPr>
            <p:ph type="title"/>
          </p:nvPr>
        </p:nvSpPr>
        <p:spPr/>
        <p:txBody>
          <a:bodyPr/>
          <a:lstStyle/>
          <a:p>
            <a:r>
              <a:rPr lang="fr-FR" dirty="0"/>
              <a:t>Objectif du chapitre 2</a:t>
            </a:r>
          </a:p>
        </p:txBody>
      </p:sp>
    </p:spTree>
  </p:cSld>
  <p:clrMapOvr>
    <a:masterClrMapping/>
  </p:clrMapOvr>
  <p:transition spd="slow">
    <p:push/>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Injection </a:t>
            </a:r>
            <a:r>
              <a:rPr lang="fr-FR" dirty="0" err="1"/>
              <a:t>xPath</a:t>
            </a:r>
            <a:endParaRPr lang="en-GB" dirty="0"/>
          </a:p>
        </p:txBody>
      </p:sp>
      <p:pic>
        <p:nvPicPr>
          <p:cNvPr id="4" name="Image 3"/>
          <p:cNvPicPr>
            <a:picLocks noChangeAspect="1"/>
          </p:cNvPicPr>
          <p:nvPr/>
        </p:nvPicPr>
        <p:blipFill>
          <a:blip r:embed="rId3"/>
          <a:stretch>
            <a:fillRect/>
          </a:stretch>
        </p:blipFill>
        <p:spPr>
          <a:xfrm>
            <a:off x="368925" y="1916832"/>
            <a:ext cx="8406151" cy="4536504"/>
          </a:xfrm>
          <a:prstGeom prst="rect">
            <a:avLst/>
          </a:prstGeom>
        </p:spPr>
      </p:pic>
    </p:spTree>
    <p:extLst>
      <p:ext uri="{BB962C8B-B14F-4D97-AF65-F5344CB8AC3E}">
        <p14:creationId xmlns:p14="http://schemas.microsoft.com/office/powerpoint/2010/main" val="590541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Injection </a:t>
            </a:r>
            <a:r>
              <a:rPr lang="fr-FR" dirty="0" err="1"/>
              <a:t>xPath</a:t>
            </a:r>
            <a:r>
              <a:rPr lang="fr-FR" dirty="0"/>
              <a:t> - dump XML </a:t>
            </a:r>
            <a:endParaRPr lang="en-GB" dirty="0"/>
          </a:p>
        </p:txBody>
      </p:sp>
      <p:pic>
        <p:nvPicPr>
          <p:cNvPr id="4" name="Image 3"/>
          <p:cNvPicPr>
            <a:picLocks noChangeAspect="1"/>
          </p:cNvPicPr>
          <p:nvPr/>
        </p:nvPicPr>
        <p:blipFill>
          <a:blip r:embed="rId3"/>
          <a:stretch>
            <a:fillRect/>
          </a:stretch>
        </p:blipFill>
        <p:spPr>
          <a:xfrm>
            <a:off x="652858" y="1844824"/>
            <a:ext cx="7838285" cy="4680000"/>
          </a:xfrm>
          <a:prstGeom prst="rect">
            <a:avLst/>
          </a:prstGeom>
        </p:spPr>
      </p:pic>
    </p:spTree>
    <p:extLst>
      <p:ext uri="{BB962C8B-B14F-4D97-AF65-F5344CB8AC3E}">
        <p14:creationId xmlns:p14="http://schemas.microsoft.com/office/powerpoint/2010/main" val="4209567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re 1"/>
          <p:cNvSpPr>
            <a:spLocks noGrp="1"/>
          </p:cNvSpPr>
          <p:nvPr>
            <p:ph type="title"/>
          </p:nvPr>
        </p:nvSpPr>
        <p:spPr/>
        <p:txBody>
          <a:bodyPr/>
          <a:lstStyle/>
          <a:p>
            <a:r>
              <a:rPr altLang="fr-FR"/>
              <a:t>Threat Modeling / ACME SA</a:t>
            </a:r>
          </a:p>
        </p:txBody>
      </p:sp>
      <p:pic>
        <p:nvPicPr>
          <p:cNvPr id="849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019" y="1809360"/>
            <a:ext cx="6831962"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1274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re 1"/>
          <p:cNvSpPr>
            <a:spLocks noGrp="1"/>
          </p:cNvSpPr>
          <p:nvPr>
            <p:ph type="title"/>
          </p:nvPr>
        </p:nvSpPr>
        <p:spPr/>
        <p:txBody>
          <a:bodyPr/>
          <a:lstStyle/>
          <a:p>
            <a:r>
              <a:rPr altLang="fr-FR" dirty="0"/>
              <a:t>Threat Modeling / ACME SA</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061" y="1783283"/>
            <a:ext cx="6921878"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75746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Rejeu</a:t>
            </a:r>
            <a:r>
              <a:rPr lang="fr-FR" dirty="0"/>
              <a:t> des messages SOAP</a:t>
            </a:r>
            <a:endParaRPr lang="en-GB" dirty="0"/>
          </a:p>
        </p:txBody>
      </p:sp>
      <p:sp>
        <p:nvSpPr>
          <p:cNvPr id="3" name="Espace réservé du contenu 2"/>
          <p:cNvSpPr>
            <a:spLocks noGrp="1"/>
          </p:cNvSpPr>
          <p:nvPr>
            <p:ph sz="half" idx="1"/>
          </p:nvPr>
        </p:nvSpPr>
        <p:spPr>
          <a:xfrm>
            <a:off x="377472" y="2023616"/>
            <a:ext cx="8389056" cy="3709640"/>
          </a:xfrm>
        </p:spPr>
        <p:txBody>
          <a:bodyPr/>
          <a:lstStyle/>
          <a:p>
            <a:r>
              <a:rPr lang="fr-FR" dirty="0"/>
              <a:t>SOAP est un protocole d’échanges </a:t>
            </a:r>
          </a:p>
          <a:p>
            <a:r>
              <a:rPr lang="fr-FR" dirty="0"/>
              <a:t>SOAP ne dispose pas d’un mécanisme de sessions :</a:t>
            </a:r>
          </a:p>
          <a:p>
            <a:pPr lvl="1"/>
            <a:r>
              <a:rPr lang="fr-FR" dirty="0"/>
              <a:t>Aucune relation entre les messages </a:t>
            </a:r>
          </a:p>
          <a:p>
            <a:pPr lvl="1"/>
            <a:r>
              <a:rPr lang="fr-FR" dirty="0" err="1"/>
              <a:t>Rejeu</a:t>
            </a:r>
            <a:r>
              <a:rPr lang="fr-FR" dirty="0"/>
              <a:t> possible très facilement : </a:t>
            </a:r>
          </a:p>
          <a:p>
            <a:pPr lvl="2"/>
            <a:r>
              <a:rPr lang="fr-FR" dirty="0"/>
              <a:t>Authentification</a:t>
            </a:r>
          </a:p>
          <a:p>
            <a:pPr lvl="2"/>
            <a:r>
              <a:rPr lang="fr-FR" dirty="0"/>
              <a:t>Messages</a:t>
            </a:r>
          </a:p>
          <a:p>
            <a:pPr lvl="2"/>
            <a:r>
              <a:rPr lang="fr-FR" dirty="0"/>
              <a:t>DOS… </a:t>
            </a:r>
            <a:endParaRPr lang="en-GB" dirty="0"/>
          </a:p>
        </p:txBody>
      </p:sp>
    </p:spTree>
    <p:extLst>
      <p:ext uri="{BB962C8B-B14F-4D97-AF65-F5344CB8AC3E}">
        <p14:creationId xmlns:p14="http://schemas.microsoft.com/office/powerpoint/2010/main" val="14617950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re 1"/>
          <p:cNvSpPr>
            <a:spLocks noGrp="1"/>
          </p:cNvSpPr>
          <p:nvPr>
            <p:ph type="title"/>
          </p:nvPr>
        </p:nvSpPr>
        <p:spPr/>
        <p:txBody>
          <a:bodyPr/>
          <a:lstStyle/>
          <a:p>
            <a:r>
              <a:rPr altLang="fr-FR"/>
              <a:t>Modèle STRIDE</a:t>
            </a:r>
          </a:p>
        </p:txBody>
      </p:sp>
      <p:sp>
        <p:nvSpPr>
          <p:cNvPr id="3" name="Espace réservé du contenu 2"/>
          <p:cNvSpPr>
            <a:spLocks noGrp="1"/>
          </p:cNvSpPr>
          <p:nvPr>
            <p:ph sz="half" idx="1"/>
          </p:nvPr>
        </p:nvSpPr>
        <p:spPr/>
        <p:txBody>
          <a:bodyPr rtlCol="0">
            <a:normAutofit fontScale="77500" lnSpcReduction="20000"/>
          </a:bodyPr>
          <a:lstStyle/>
          <a:p>
            <a:pPr fontAlgn="auto">
              <a:spcAft>
                <a:spcPts val="0"/>
              </a:spcAft>
              <a:defRPr/>
            </a:pPr>
            <a:r>
              <a:rPr dirty="0"/>
              <a:t>STRIDE est un acronyme désignant le spectre des menaces de sécurité auxquelles votre application peut être confrontée. Les six catégories de menace</a:t>
            </a:r>
            <a:r>
              <a:rPr lang="fr-FR" dirty="0"/>
              <a:t>s</a:t>
            </a:r>
            <a:r>
              <a:rPr dirty="0"/>
              <a:t> suivantes peuvent vous aider à identifier les vulnérabilités et les vecteurs d'attaque potentiels dans vos propres applications.</a:t>
            </a:r>
          </a:p>
          <a:p>
            <a:pPr lvl="1" fontAlgn="auto">
              <a:spcAft>
                <a:spcPts val="0"/>
              </a:spcAft>
              <a:defRPr/>
            </a:pPr>
            <a:r>
              <a:rPr b="1" dirty="0"/>
              <a:t>Usurpation d'identité </a:t>
            </a:r>
            <a:r>
              <a:rPr dirty="0"/>
              <a:t>: Usurper une identité équivaut à se faire passer pour quelqu'un d'autre lors de l'accès à l'ordinateur. Un exemple d'usurpation d'identité est le fait d'accéder illégalement aux informations d'authentification d'un autre utilisateur, telles qu'un nom d'utilisateur et un mot de passe, et de les utiliser.</a:t>
            </a:r>
          </a:p>
          <a:p>
            <a:pPr lvl="1" fontAlgn="auto">
              <a:spcAft>
                <a:spcPts val="0"/>
              </a:spcAft>
              <a:defRPr/>
            </a:pPr>
            <a:r>
              <a:rPr b="1" dirty="0"/>
              <a:t>Falsification de données </a:t>
            </a:r>
            <a:r>
              <a:rPr dirty="0"/>
              <a:t>: La falsification implique la modification malveillante de données. Il peut s'agir, par exemple, de la modification non autorisée de données persistantes, telles que celles contenues dans une base de données, et l'altération de données échangées entre deux ordinateurs sur un réseau ouvert tel qu'Internet.</a:t>
            </a:r>
          </a:p>
          <a:p>
            <a:pPr lvl="1" fontAlgn="auto">
              <a:spcAft>
                <a:spcPts val="0"/>
              </a:spcAft>
              <a:defRPr/>
            </a:pPr>
            <a:r>
              <a:rPr b="1" dirty="0"/>
              <a:t>Répudiation</a:t>
            </a:r>
            <a:r>
              <a:rPr dirty="0"/>
              <a:t> : Les menaces de répudiation impliquent des utilisateurs qui peuvent refuser d'exécuter une action sans que d'autres parties aient la possibilité de le constater. Par exemple, un utilisateur peut effectuer une opération non autorisée dans un système n'offrant pas la possibilité de tracer les opérations interdites.</a:t>
            </a:r>
          </a:p>
        </p:txBody>
      </p:sp>
    </p:spTree>
    <p:extLst>
      <p:ext uri="{BB962C8B-B14F-4D97-AF65-F5344CB8AC3E}">
        <p14:creationId xmlns:p14="http://schemas.microsoft.com/office/powerpoint/2010/main" val="87443959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re 1"/>
          <p:cNvSpPr>
            <a:spLocks noGrp="1"/>
          </p:cNvSpPr>
          <p:nvPr>
            <p:ph type="title"/>
          </p:nvPr>
        </p:nvSpPr>
        <p:spPr/>
        <p:txBody>
          <a:bodyPr/>
          <a:lstStyle/>
          <a:p>
            <a:r>
              <a:rPr altLang="fr-FR"/>
              <a:t>Modèle STRIDE</a:t>
            </a:r>
          </a:p>
        </p:txBody>
      </p:sp>
      <p:sp>
        <p:nvSpPr>
          <p:cNvPr id="3" name="Espace réservé du contenu 2"/>
          <p:cNvSpPr>
            <a:spLocks noGrp="1"/>
          </p:cNvSpPr>
          <p:nvPr>
            <p:ph sz="half" idx="1"/>
          </p:nvPr>
        </p:nvSpPr>
        <p:spPr/>
        <p:txBody>
          <a:bodyPr rtlCol="0">
            <a:normAutofit fontScale="77500" lnSpcReduction="20000"/>
          </a:bodyPr>
          <a:lstStyle/>
          <a:p>
            <a:pPr lvl="1" fontAlgn="auto">
              <a:spcAft>
                <a:spcPts val="0"/>
              </a:spcAft>
              <a:defRPr/>
            </a:pPr>
            <a:r>
              <a:rPr b="1" dirty="0"/>
              <a:t>De la même façon, la non-</a:t>
            </a:r>
            <a:r>
              <a:rPr b="1" dirty="0" err="1"/>
              <a:t>répudiabilité</a:t>
            </a:r>
            <a:r>
              <a:rPr b="1" dirty="0"/>
              <a:t> </a:t>
            </a:r>
            <a:r>
              <a:rPr dirty="0"/>
              <a:t>:  désigne la capacité d'un système à contrer des menaces de répudiation. Par exemple, un utilisateur qui achète un article peut avoir à signer un document lors de sa réception. Le vendeur peut ensuite utiliser le reçu signé comme preuve que l'utilisateur a effectivement réceptionné le paquet.</a:t>
            </a:r>
          </a:p>
          <a:p>
            <a:pPr lvl="1" fontAlgn="auto">
              <a:spcAft>
                <a:spcPts val="0"/>
              </a:spcAft>
              <a:defRPr/>
            </a:pPr>
            <a:r>
              <a:rPr b="1" dirty="0"/>
              <a:t>Divulgation d'informations </a:t>
            </a:r>
            <a:r>
              <a:rPr dirty="0"/>
              <a:t>: Les menaces de divulgation d'informations impliquent l'exposition d'informations à des individus qui ne sont pas supposés y avoir accès. Il peut s'agir, par exemple, de la capacité d'un utilisateur à lire un fichier auquel il n'est pas autorisé à accéder ou la capacité d'un intrus à lire des données transitant entre deux ordinateurs.</a:t>
            </a:r>
          </a:p>
          <a:p>
            <a:pPr lvl="1" fontAlgn="auto">
              <a:spcAft>
                <a:spcPts val="0"/>
              </a:spcAft>
              <a:defRPr/>
            </a:pPr>
            <a:r>
              <a:rPr b="1" dirty="0"/>
              <a:t>Refus de service </a:t>
            </a:r>
            <a:r>
              <a:rPr dirty="0"/>
              <a:t>: Les attaques de refus de service entraînent une perte de service pour les utilisateurs valides, par exemple, en rendant un serveur Web temporairement indisponible ou inutilisable. Vous devez assurer une protection contre certains types de menace d'attaque de refus de service afin d'améliorer la disponibilité et la fiabilité du système.</a:t>
            </a:r>
          </a:p>
          <a:p>
            <a:pPr lvl="1" fontAlgn="auto">
              <a:spcAft>
                <a:spcPts val="0"/>
              </a:spcAft>
              <a:defRPr/>
            </a:pPr>
            <a:r>
              <a:rPr b="1" dirty="0"/>
              <a:t>Élévation du privilège </a:t>
            </a:r>
            <a:r>
              <a:rPr dirty="0"/>
              <a:t>: Dans ce type de menace, un utilisateur non privilégié obtient un accès privilégié et dispose donc d'un accès suffisant pour compromettre ou détruire le système tout entier. Les menaces d'élévation du privilège incluent les situations dans lesquelles un agresseur a effectivement franchi toutes les défenses du système et fait partie du système de confiance proprement dit.</a:t>
            </a:r>
          </a:p>
          <a:p>
            <a:pPr fontAlgn="auto">
              <a:spcAft>
                <a:spcPts val="0"/>
              </a:spcAft>
              <a:defRPr/>
            </a:pPr>
            <a:endParaRPr dirty="0"/>
          </a:p>
          <a:p>
            <a:pPr fontAlgn="auto">
              <a:spcAft>
                <a:spcPts val="0"/>
              </a:spcAft>
              <a:defRPr/>
            </a:pPr>
            <a:endParaRPr dirty="0"/>
          </a:p>
        </p:txBody>
      </p:sp>
    </p:spTree>
    <p:extLst>
      <p:ext uri="{BB962C8B-B14F-4D97-AF65-F5344CB8AC3E}">
        <p14:creationId xmlns:p14="http://schemas.microsoft.com/office/powerpoint/2010/main" val="23880547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p:txBody>
          <a:bodyPr/>
          <a:lstStyle/>
          <a:p>
            <a:r>
              <a:rPr altLang="fr-FR" dirty="0"/>
              <a:t>Menaces – DFD Acme SA</a:t>
            </a:r>
          </a:p>
        </p:txBody>
      </p:sp>
      <p:sp>
        <p:nvSpPr>
          <p:cNvPr id="3" name="Espace réservé du contenu 2"/>
          <p:cNvSpPr>
            <a:spLocks noGrp="1"/>
          </p:cNvSpPr>
          <p:nvPr>
            <p:ph sz="half" idx="1"/>
          </p:nvPr>
        </p:nvSpPr>
        <p:spPr>
          <a:xfrm>
            <a:off x="607820" y="1951608"/>
            <a:ext cx="7928361" cy="4213696"/>
          </a:xfrm>
        </p:spPr>
        <p:txBody>
          <a:bodyPr rtlCol="0">
            <a:normAutofit/>
          </a:bodyPr>
          <a:lstStyle/>
          <a:p>
            <a:pPr fontAlgn="auto">
              <a:spcAft>
                <a:spcPts val="0"/>
              </a:spcAft>
              <a:defRPr/>
            </a:pPr>
            <a:r>
              <a:rPr dirty="0" err="1"/>
              <a:t>Threat</a:t>
            </a:r>
            <a:r>
              <a:rPr dirty="0"/>
              <a:t> 1 </a:t>
            </a:r>
          </a:p>
          <a:p>
            <a:pPr lvl="1" fontAlgn="auto">
              <a:spcAft>
                <a:spcPts val="0"/>
              </a:spcAft>
              <a:defRPr/>
            </a:pPr>
            <a:r>
              <a:rPr dirty="0"/>
              <a:t>Interception des messages (Information </a:t>
            </a:r>
            <a:r>
              <a:rPr dirty="0" err="1"/>
              <a:t>disclosure</a:t>
            </a:r>
            <a:r>
              <a:rPr dirty="0"/>
              <a:t>) </a:t>
            </a:r>
          </a:p>
          <a:p>
            <a:pPr lvl="1" fontAlgn="auto">
              <a:spcAft>
                <a:spcPts val="0"/>
              </a:spcAft>
              <a:defRPr/>
            </a:pPr>
            <a:r>
              <a:rPr dirty="0"/>
              <a:t>Modification des messages (</a:t>
            </a:r>
            <a:r>
              <a:rPr dirty="0" err="1"/>
              <a:t>Tampering</a:t>
            </a:r>
            <a:r>
              <a:rPr dirty="0"/>
              <a:t>) </a:t>
            </a:r>
          </a:p>
          <a:p>
            <a:pPr lvl="1" fontAlgn="auto">
              <a:spcAft>
                <a:spcPts val="0"/>
              </a:spcAft>
              <a:defRPr/>
            </a:pPr>
            <a:r>
              <a:rPr dirty="0"/>
              <a:t>Usurpation d’identité (</a:t>
            </a:r>
            <a:r>
              <a:rPr dirty="0" err="1"/>
              <a:t>Spoofing</a:t>
            </a:r>
            <a:r>
              <a:rPr dirty="0"/>
              <a:t>) </a:t>
            </a:r>
          </a:p>
          <a:p>
            <a:pPr fontAlgn="auto">
              <a:spcAft>
                <a:spcPts val="0"/>
              </a:spcAft>
              <a:defRPr/>
            </a:pPr>
            <a:endParaRPr dirty="0"/>
          </a:p>
          <a:p>
            <a:pPr fontAlgn="auto">
              <a:spcAft>
                <a:spcPts val="0"/>
              </a:spcAft>
              <a:defRPr/>
            </a:pPr>
            <a:r>
              <a:rPr dirty="0" err="1"/>
              <a:t>Threat</a:t>
            </a:r>
            <a:r>
              <a:rPr dirty="0"/>
              <a:t> 2 </a:t>
            </a:r>
          </a:p>
          <a:p>
            <a:pPr lvl="1" fontAlgn="auto">
              <a:spcAft>
                <a:spcPts val="0"/>
              </a:spcAft>
              <a:defRPr/>
            </a:pPr>
            <a:r>
              <a:rPr dirty="0"/>
              <a:t>Attaque de l’application </a:t>
            </a:r>
          </a:p>
          <a:p>
            <a:pPr lvl="2" fontAlgn="auto">
              <a:spcAft>
                <a:spcPts val="0"/>
              </a:spcAft>
              <a:defRPr/>
            </a:pPr>
            <a:r>
              <a:rPr dirty="0" err="1"/>
              <a:t>BoF</a:t>
            </a:r>
            <a:r>
              <a:rPr dirty="0"/>
              <a:t> </a:t>
            </a:r>
          </a:p>
          <a:p>
            <a:pPr lvl="2" fontAlgn="auto">
              <a:spcAft>
                <a:spcPts val="0"/>
              </a:spcAft>
              <a:defRPr/>
            </a:pPr>
            <a:r>
              <a:rPr dirty="0"/>
              <a:t>Injection </a:t>
            </a:r>
          </a:p>
          <a:p>
            <a:pPr lvl="2" fontAlgn="auto">
              <a:spcAft>
                <a:spcPts val="0"/>
              </a:spcAft>
              <a:defRPr/>
            </a:pPr>
            <a:r>
              <a:rPr dirty="0" err="1"/>
              <a:t>DoS</a:t>
            </a:r>
            <a:r>
              <a:rPr dirty="0"/>
              <a:t> &amp; </a:t>
            </a:r>
            <a:r>
              <a:rPr dirty="0" err="1"/>
              <a:t>DDoS</a:t>
            </a:r>
            <a:r>
              <a:rPr dirty="0"/>
              <a:t> </a:t>
            </a:r>
          </a:p>
          <a:p>
            <a:pPr lvl="2" fontAlgn="auto">
              <a:spcAft>
                <a:spcPts val="0"/>
              </a:spcAft>
              <a:defRPr/>
            </a:pPr>
            <a:r>
              <a:rPr dirty="0" err="1"/>
              <a:t>Etc</a:t>
            </a:r>
            <a:r>
              <a:rPr dirty="0"/>
              <a:t> </a:t>
            </a:r>
          </a:p>
          <a:p>
            <a:pPr fontAlgn="auto">
              <a:spcAft>
                <a:spcPts val="0"/>
              </a:spcAft>
              <a:defRPr/>
            </a:pPr>
            <a:endParaRPr dirty="0"/>
          </a:p>
        </p:txBody>
      </p:sp>
    </p:spTree>
    <p:extLst>
      <p:ext uri="{BB962C8B-B14F-4D97-AF65-F5344CB8AC3E}">
        <p14:creationId xmlns:p14="http://schemas.microsoft.com/office/powerpoint/2010/main" val="42206724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609604" y="1844824"/>
            <a:ext cx="7473740" cy="4716000"/>
          </a:xfrm>
          <a:prstGeom prst="rect">
            <a:avLst/>
          </a:prstGeom>
        </p:spPr>
      </p:pic>
    </p:spTree>
    <p:extLst>
      <p:ext uri="{BB962C8B-B14F-4D97-AF65-F5344CB8AC3E}">
        <p14:creationId xmlns:p14="http://schemas.microsoft.com/office/powerpoint/2010/main" val="2535280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p:txBody>
          <a:bodyPr/>
          <a:lstStyle/>
          <a:p>
            <a:r>
              <a:rPr altLang="fr-FR" dirty="0" err="1"/>
              <a:t>Réduction</a:t>
            </a:r>
            <a:r>
              <a:rPr altLang="fr-FR" dirty="0"/>
              <a:t> des </a:t>
            </a:r>
            <a:r>
              <a:rPr altLang="fr-FR" dirty="0" err="1"/>
              <a:t>risques</a:t>
            </a:r>
            <a:r>
              <a:rPr altLang="fr-FR" dirty="0"/>
              <a:t> ?</a:t>
            </a:r>
          </a:p>
        </p:txBody>
      </p:sp>
      <p:sp>
        <p:nvSpPr>
          <p:cNvPr id="90115" name="Espace réservé du contenu 2"/>
          <p:cNvSpPr>
            <a:spLocks noGrp="1"/>
          </p:cNvSpPr>
          <p:nvPr>
            <p:ph sz="half" idx="1"/>
          </p:nvPr>
        </p:nvSpPr>
        <p:spPr>
          <a:xfrm>
            <a:off x="895852" y="1879600"/>
            <a:ext cx="7352297" cy="4749800"/>
          </a:xfrm>
        </p:spPr>
        <p:txBody>
          <a:bodyPr/>
          <a:lstStyle/>
          <a:p>
            <a:r>
              <a:rPr altLang="fr-FR" dirty="0" err="1"/>
              <a:t>Chiffrement</a:t>
            </a:r>
            <a:r>
              <a:rPr altLang="fr-FR" dirty="0"/>
              <a:t> du transport </a:t>
            </a:r>
          </a:p>
          <a:p>
            <a:r>
              <a:rPr altLang="fr-FR" dirty="0" err="1"/>
              <a:t>AuthN</a:t>
            </a:r>
            <a:r>
              <a:rPr altLang="fr-FR" dirty="0"/>
              <a:t> </a:t>
            </a:r>
          </a:p>
          <a:p>
            <a:r>
              <a:rPr altLang="fr-FR" dirty="0"/>
              <a:t>SSL Mutual </a:t>
            </a:r>
            <a:r>
              <a:rPr altLang="fr-FR" dirty="0" err="1"/>
              <a:t>AuthN</a:t>
            </a:r>
            <a:r>
              <a:rPr altLang="fr-FR" dirty="0"/>
              <a:t> / X509 </a:t>
            </a:r>
          </a:p>
          <a:p>
            <a:r>
              <a:rPr altLang="fr-FR" dirty="0"/>
              <a:t>WAF / XML Gateway </a:t>
            </a:r>
          </a:p>
          <a:p>
            <a:r>
              <a:rPr altLang="fr-FR" dirty="0" err="1"/>
              <a:t>Intégrité</a:t>
            </a:r>
            <a:r>
              <a:rPr altLang="fr-FR" dirty="0"/>
              <a:t> et </a:t>
            </a:r>
            <a:r>
              <a:rPr altLang="fr-FR" dirty="0" err="1"/>
              <a:t>confidentialité</a:t>
            </a:r>
            <a:r>
              <a:rPr altLang="fr-FR" dirty="0"/>
              <a:t> des messages </a:t>
            </a:r>
          </a:p>
          <a:p>
            <a:r>
              <a:rPr altLang="fr-FR" dirty="0"/>
              <a:t>Secure Coding </a:t>
            </a:r>
          </a:p>
          <a:p>
            <a:endParaRPr altLang="fr-FR" dirty="0"/>
          </a:p>
        </p:txBody>
      </p:sp>
    </p:spTree>
    <p:extLst>
      <p:ext uri="{BB962C8B-B14F-4D97-AF65-F5344CB8AC3E}">
        <p14:creationId xmlns:p14="http://schemas.microsoft.com/office/powerpoint/2010/main" val="237895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6"/>
          <p:cNvSpPr txBox="1">
            <a:spLocks noChangeArrowheads="1"/>
          </p:cNvSpPr>
          <p:nvPr/>
        </p:nvSpPr>
        <p:spPr bwMode="auto">
          <a:xfrm>
            <a:off x="1635125" y="2349427"/>
            <a:ext cx="5873750" cy="316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a:t>Fondation des Services Web</a:t>
            </a:r>
          </a:p>
        </p:txBody>
      </p:sp>
    </p:spTree>
  </p:cSld>
  <p:clrMapOvr>
    <a:masterClrMapping/>
  </p:clrMapOvr>
  <p:transition spd="slow">
    <p:push dir="u"/>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TOP 10 des </a:t>
            </a:r>
            <a:r>
              <a:rPr lang="en-GB" dirty="0" err="1"/>
              <a:t>risques</a:t>
            </a:r>
            <a:r>
              <a:rPr lang="en-GB" dirty="0"/>
              <a:t> et parades</a:t>
            </a:r>
          </a:p>
        </p:txBody>
      </p:sp>
      <p:pic>
        <p:nvPicPr>
          <p:cNvPr id="4" name="Image 3"/>
          <p:cNvPicPr>
            <a:picLocks noChangeAspect="1"/>
          </p:cNvPicPr>
          <p:nvPr/>
        </p:nvPicPr>
        <p:blipFill>
          <a:blip r:embed="rId3"/>
          <a:stretch>
            <a:fillRect/>
          </a:stretch>
        </p:blipFill>
        <p:spPr>
          <a:xfrm>
            <a:off x="343406" y="2060848"/>
            <a:ext cx="8457188" cy="3492000"/>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7006518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A1 – Manque d’authentification</a:t>
            </a:r>
            <a:endParaRPr lang="en-GB" dirty="0"/>
          </a:p>
        </p:txBody>
      </p:sp>
      <p:sp>
        <p:nvSpPr>
          <p:cNvPr id="3" name="Espace réservé du contenu 2"/>
          <p:cNvSpPr>
            <a:spLocks noGrp="1"/>
          </p:cNvSpPr>
          <p:nvPr>
            <p:ph sz="half" idx="1"/>
          </p:nvPr>
        </p:nvSpPr>
        <p:spPr/>
        <p:txBody>
          <a:bodyPr>
            <a:normAutofit lnSpcReduction="10000"/>
          </a:bodyPr>
          <a:lstStyle/>
          <a:p>
            <a:r>
              <a:rPr lang="fr-FR" dirty="0"/>
              <a:t>But :</a:t>
            </a:r>
          </a:p>
          <a:p>
            <a:pPr lvl="1"/>
            <a:r>
              <a:rPr lang="fr-FR" dirty="0" err="1"/>
              <a:t>Rejeu</a:t>
            </a:r>
            <a:r>
              <a:rPr lang="fr-FR" dirty="0"/>
              <a:t> des transactions</a:t>
            </a:r>
          </a:p>
          <a:p>
            <a:pPr lvl="1"/>
            <a:r>
              <a:rPr lang="fr-FR" dirty="0"/>
              <a:t>Elévation de privilèges</a:t>
            </a:r>
          </a:p>
          <a:p>
            <a:r>
              <a:rPr lang="fr-FR" dirty="0"/>
              <a:t>Principe :</a:t>
            </a:r>
          </a:p>
          <a:p>
            <a:pPr lvl="1"/>
            <a:r>
              <a:rPr lang="fr-FR" dirty="0"/>
              <a:t>Envoie d’un message SOAP au point d’accès </a:t>
            </a:r>
          </a:p>
          <a:p>
            <a:r>
              <a:rPr lang="fr-FR" dirty="0"/>
              <a:t>Dangerosité :</a:t>
            </a:r>
          </a:p>
          <a:p>
            <a:pPr lvl="1"/>
            <a:r>
              <a:rPr lang="fr-FR" dirty="0"/>
              <a:t>Faible à Forte</a:t>
            </a:r>
          </a:p>
          <a:p>
            <a:r>
              <a:rPr lang="fr-FR" dirty="0"/>
              <a:t>Protection :</a:t>
            </a:r>
          </a:p>
          <a:p>
            <a:pPr lvl="1"/>
            <a:r>
              <a:rPr lang="fr-FR" dirty="0"/>
              <a:t>Utilisation de SSL </a:t>
            </a:r>
          </a:p>
          <a:p>
            <a:pPr lvl="1"/>
            <a:r>
              <a:rPr lang="fr-FR" dirty="0"/>
              <a:t>Utilisation des couches WS-Security</a:t>
            </a:r>
          </a:p>
          <a:p>
            <a:pPr lvl="1"/>
            <a:r>
              <a:rPr lang="fr-FR" dirty="0"/>
              <a:t>Mettre en place des principes d’unicité des transactions</a:t>
            </a:r>
            <a:endParaRPr lang="en-GB" dirty="0"/>
          </a:p>
        </p:txBody>
      </p:sp>
    </p:spTree>
    <p:extLst>
      <p:ext uri="{BB962C8B-B14F-4D97-AF65-F5344CB8AC3E}">
        <p14:creationId xmlns:p14="http://schemas.microsoft.com/office/powerpoint/2010/main" val="195244915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A2 – Manque d’habilitation</a:t>
            </a:r>
            <a:endParaRPr lang="en-GB" dirty="0"/>
          </a:p>
        </p:txBody>
      </p:sp>
      <p:sp>
        <p:nvSpPr>
          <p:cNvPr id="3" name="Espace réservé du contenu 2"/>
          <p:cNvSpPr>
            <a:spLocks noGrp="1"/>
          </p:cNvSpPr>
          <p:nvPr>
            <p:ph sz="half" idx="1"/>
          </p:nvPr>
        </p:nvSpPr>
        <p:spPr/>
        <p:txBody>
          <a:bodyPr>
            <a:normAutofit fontScale="92500" lnSpcReduction="10000"/>
          </a:bodyPr>
          <a:lstStyle/>
          <a:p>
            <a:r>
              <a:rPr lang="fr-FR" dirty="0"/>
              <a:t>But :</a:t>
            </a:r>
          </a:p>
          <a:p>
            <a:pPr lvl="1"/>
            <a:r>
              <a:rPr lang="fr-FR" dirty="0"/>
              <a:t>Premier =&gt; modifier des fichiers/données</a:t>
            </a:r>
          </a:p>
          <a:p>
            <a:pPr lvl="1"/>
            <a:r>
              <a:rPr lang="fr-FR" dirty="0"/>
              <a:t>Final =&gt; Elévation de privilèges</a:t>
            </a:r>
          </a:p>
          <a:p>
            <a:r>
              <a:rPr lang="fr-FR" dirty="0"/>
              <a:t>Principe :</a:t>
            </a:r>
          </a:p>
          <a:p>
            <a:pPr lvl="1"/>
            <a:r>
              <a:rPr lang="fr-FR" dirty="0"/>
              <a:t>Envoie d’un message SOAP au point d’accès contenant des identifiants valides</a:t>
            </a:r>
          </a:p>
          <a:p>
            <a:r>
              <a:rPr lang="fr-FR" dirty="0"/>
              <a:t>Dangerosité :</a:t>
            </a:r>
          </a:p>
          <a:p>
            <a:pPr lvl="1"/>
            <a:r>
              <a:rPr lang="fr-FR" dirty="0"/>
              <a:t>Faible à Forte</a:t>
            </a:r>
          </a:p>
          <a:p>
            <a:r>
              <a:rPr lang="fr-FR" dirty="0"/>
              <a:t>Protection :</a:t>
            </a:r>
          </a:p>
          <a:p>
            <a:pPr lvl="1"/>
            <a:r>
              <a:rPr lang="fr-FR" dirty="0"/>
              <a:t>Mise en place d’une habilitation dans le code</a:t>
            </a:r>
          </a:p>
          <a:p>
            <a:pPr lvl="1"/>
            <a:r>
              <a:rPr lang="fr-FR" dirty="0"/>
              <a:t>Protéger les fichiers de politiques et des </a:t>
            </a:r>
            <a:r>
              <a:rPr lang="fr-FR" dirty="0" err="1"/>
              <a:t>DTDs</a:t>
            </a:r>
            <a:r>
              <a:rPr lang="fr-FR" dirty="0"/>
              <a:t> </a:t>
            </a:r>
          </a:p>
          <a:p>
            <a:pPr lvl="1"/>
            <a:r>
              <a:rPr lang="fr-FR" dirty="0"/>
              <a:t>Ne pas se contenter d’</a:t>
            </a:r>
            <a:r>
              <a:rPr lang="fr-FR" dirty="0" err="1"/>
              <a:t>URLs</a:t>
            </a:r>
            <a:r>
              <a:rPr lang="fr-FR" dirty="0"/>
              <a:t> non publiées</a:t>
            </a:r>
            <a:endParaRPr lang="en-GB" dirty="0"/>
          </a:p>
        </p:txBody>
      </p:sp>
    </p:spTree>
    <p:extLst>
      <p:ext uri="{BB962C8B-B14F-4D97-AF65-F5344CB8AC3E}">
        <p14:creationId xmlns:p14="http://schemas.microsoft.com/office/powerpoint/2010/main" val="35239664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A3 – Manque de trace d’audit</a:t>
            </a:r>
            <a:endParaRPr lang="en-GB" dirty="0"/>
          </a:p>
        </p:txBody>
      </p:sp>
      <p:sp>
        <p:nvSpPr>
          <p:cNvPr id="3" name="Espace réservé du contenu 2"/>
          <p:cNvSpPr>
            <a:spLocks noGrp="1"/>
          </p:cNvSpPr>
          <p:nvPr>
            <p:ph sz="half" idx="1"/>
          </p:nvPr>
        </p:nvSpPr>
        <p:spPr/>
        <p:txBody>
          <a:bodyPr>
            <a:normAutofit lnSpcReduction="10000"/>
          </a:bodyPr>
          <a:lstStyle/>
          <a:p>
            <a:r>
              <a:rPr lang="fr-FR" dirty="0"/>
              <a:t>Constat : </a:t>
            </a:r>
          </a:p>
          <a:p>
            <a:pPr lvl="1"/>
            <a:r>
              <a:rPr lang="fr-FR" dirty="0"/>
              <a:t>Les </a:t>
            </a:r>
            <a:r>
              <a:rPr lang="fr-FR" dirty="0" err="1"/>
              <a:t>framework</a:t>
            </a:r>
            <a:r>
              <a:rPr lang="fr-FR" dirty="0"/>
              <a:t> de </a:t>
            </a:r>
            <a:r>
              <a:rPr lang="fr-FR" dirty="0" err="1"/>
              <a:t>WebServices</a:t>
            </a:r>
            <a:r>
              <a:rPr lang="fr-FR" dirty="0"/>
              <a:t> ont peu de traces des événements. </a:t>
            </a:r>
          </a:p>
          <a:p>
            <a:pPr lvl="1"/>
            <a:r>
              <a:rPr lang="fr-FR" dirty="0"/>
              <a:t>Il devient quasi-impossible de pouvoir tracer correctement les flux dans le cas d’orchestrations complexes. </a:t>
            </a:r>
          </a:p>
          <a:p>
            <a:r>
              <a:rPr lang="fr-FR" dirty="0"/>
              <a:t>Protection : </a:t>
            </a:r>
          </a:p>
          <a:p>
            <a:pPr lvl="1"/>
            <a:r>
              <a:rPr lang="fr-FR" dirty="0"/>
              <a:t>Mettre en place des traces d’audit dans le code en particulier des appels : </a:t>
            </a:r>
          </a:p>
          <a:p>
            <a:pPr lvl="2"/>
            <a:r>
              <a:rPr lang="fr-FR" dirty="0"/>
              <a:t>D’authentification</a:t>
            </a:r>
          </a:p>
          <a:p>
            <a:pPr lvl="2"/>
            <a:r>
              <a:rPr lang="fr-FR" dirty="0"/>
              <a:t>Changement dans le système(création/destruction/modification)</a:t>
            </a:r>
          </a:p>
          <a:p>
            <a:pPr lvl="2"/>
            <a:r>
              <a:rPr lang="fr-FR" dirty="0"/>
              <a:t>Dépassement des limites</a:t>
            </a:r>
          </a:p>
          <a:p>
            <a:pPr lvl="2"/>
            <a:r>
              <a:rPr lang="fr-FR" dirty="0"/>
              <a:t>Lancement, arrêt de fonctions</a:t>
            </a:r>
            <a:endParaRPr lang="en-GB" dirty="0"/>
          </a:p>
        </p:txBody>
      </p:sp>
    </p:spTree>
    <p:extLst>
      <p:ext uri="{BB962C8B-B14F-4D97-AF65-F5344CB8AC3E}">
        <p14:creationId xmlns:p14="http://schemas.microsoft.com/office/powerpoint/2010/main" val="40644941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8056" y="285750"/>
            <a:ext cx="8648440" cy="1320800"/>
          </a:xfrm>
        </p:spPr>
        <p:txBody>
          <a:bodyPr>
            <a:normAutofit/>
          </a:bodyPr>
          <a:lstStyle/>
          <a:p>
            <a:r>
              <a:rPr lang="fr-FR" dirty="0"/>
              <a:t>A4 – Manque de politique de sécurité</a:t>
            </a:r>
            <a:endParaRPr lang="en-GB" dirty="0"/>
          </a:p>
        </p:txBody>
      </p:sp>
      <p:sp>
        <p:nvSpPr>
          <p:cNvPr id="3" name="Espace réservé du contenu 2"/>
          <p:cNvSpPr>
            <a:spLocks noGrp="1"/>
          </p:cNvSpPr>
          <p:nvPr>
            <p:ph sz="half" idx="1"/>
          </p:nvPr>
        </p:nvSpPr>
        <p:spPr/>
        <p:txBody>
          <a:bodyPr>
            <a:normAutofit fontScale="92500" lnSpcReduction="20000"/>
          </a:bodyPr>
          <a:lstStyle/>
          <a:p>
            <a:r>
              <a:rPr lang="fr-FR" dirty="0"/>
              <a:t>Constat : </a:t>
            </a:r>
          </a:p>
          <a:p>
            <a:pPr lvl="1"/>
            <a:r>
              <a:rPr lang="fr-FR" dirty="0"/>
              <a:t>Du à la conception des </a:t>
            </a:r>
            <a:r>
              <a:rPr lang="fr-FR" dirty="0" err="1"/>
              <a:t>WebServices</a:t>
            </a:r>
            <a:r>
              <a:rPr lang="fr-FR" dirty="0"/>
              <a:t>, il est très difficile de disposer d’une politique globale. </a:t>
            </a:r>
          </a:p>
          <a:p>
            <a:pPr lvl="1"/>
            <a:r>
              <a:rPr lang="fr-FR" dirty="0"/>
              <a:t>De base les </a:t>
            </a:r>
            <a:r>
              <a:rPr lang="fr-FR" dirty="0" err="1"/>
              <a:t>framework</a:t>
            </a:r>
            <a:r>
              <a:rPr lang="fr-FR" dirty="0"/>
              <a:t> ne comportent pas de contrôle d’accès </a:t>
            </a:r>
          </a:p>
          <a:p>
            <a:r>
              <a:rPr lang="fr-FR" dirty="0"/>
              <a:t>Dangerosité : </a:t>
            </a:r>
          </a:p>
          <a:p>
            <a:pPr lvl="1"/>
            <a:r>
              <a:rPr lang="fr-FR" dirty="0"/>
              <a:t>Faible à Forte </a:t>
            </a:r>
          </a:p>
          <a:p>
            <a:r>
              <a:rPr lang="fr-FR" dirty="0"/>
              <a:t>Protection : </a:t>
            </a:r>
          </a:p>
          <a:p>
            <a:pPr lvl="1"/>
            <a:r>
              <a:rPr lang="fr-FR" dirty="0"/>
              <a:t>Mettre en place une politique de sécurité des </a:t>
            </a:r>
            <a:r>
              <a:rPr lang="fr-FR" dirty="0" err="1"/>
              <a:t>WebServices</a:t>
            </a:r>
            <a:r>
              <a:rPr lang="fr-FR" dirty="0"/>
              <a:t> :</a:t>
            </a:r>
          </a:p>
          <a:p>
            <a:pPr lvl="2"/>
            <a:r>
              <a:rPr lang="fr-FR" dirty="0"/>
              <a:t>Sur les protocoles de communication (HTTP/HTTPS/…)</a:t>
            </a:r>
          </a:p>
          <a:p>
            <a:pPr lvl="2"/>
            <a:r>
              <a:rPr lang="fr-FR" dirty="0"/>
              <a:t>Sur l’échange des messages </a:t>
            </a:r>
          </a:p>
          <a:p>
            <a:pPr lvl="2"/>
            <a:r>
              <a:rPr lang="fr-FR" dirty="0"/>
              <a:t>Sur la gestion des clefs de chiffrement </a:t>
            </a:r>
          </a:p>
          <a:p>
            <a:pPr lvl="2"/>
            <a:r>
              <a:rPr lang="fr-FR" dirty="0"/>
              <a:t>Sur la protection contre les </a:t>
            </a:r>
            <a:r>
              <a:rPr lang="fr-FR" dirty="0" err="1"/>
              <a:t>rejeux</a:t>
            </a:r>
            <a:r>
              <a:rPr lang="fr-FR" dirty="0"/>
              <a:t> </a:t>
            </a:r>
          </a:p>
          <a:p>
            <a:pPr lvl="2"/>
            <a:r>
              <a:rPr lang="fr-FR" dirty="0"/>
              <a:t># …. </a:t>
            </a:r>
          </a:p>
          <a:p>
            <a:pPr lvl="1"/>
            <a:r>
              <a:rPr lang="fr-FR" dirty="0"/>
              <a:t>Mettre en place les tags WS-</a:t>
            </a:r>
            <a:r>
              <a:rPr lang="fr-FR" dirty="0" err="1"/>
              <a:t>SecurityPolicy</a:t>
            </a:r>
            <a:endParaRPr lang="en-GB" dirty="0"/>
          </a:p>
        </p:txBody>
      </p:sp>
    </p:spTree>
    <p:extLst>
      <p:ext uri="{BB962C8B-B14F-4D97-AF65-F5344CB8AC3E}">
        <p14:creationId xmlns:p14="http://schemas.microsoft.com/office/powerpoint/2010/main" val="11162504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A5 – Défaillance XML</a:t>
            </a:r>
            <a:endParaRPr lang="en-GB" dirty="0"/>
          </a:p>
        </p:txBody>
      </p:sp>
      <p:sp>
        <p:nvSpPr>
          <p:cNvPr id="3" name="Espace réservé du contenu 2"/>
          <p:cNvSpPr>
            <a:spLocks noGrp="1"/>
          </p:cNvSpPr>
          <p:nvPr>
            <p:ph sz="half" idx="1"/>
          </p:nvPr>
        </p:nvSpPr>
        <p:spPr/>
        <p:txBody>
          <a:bodyPr>
            <a:normAutofit fontScale="92500" lnSpcReduction="20000"/>
          </a:bodyPr>
          <a:lstStyle/>
          <a:p>
            <a:r>
              <a:rPr lang="fr-FR" dirty="0"/>
              <a:t>But : </a:t>
            </a:r>
          </a:p>
          <a:p>
            <a:pPr lvl="1"/>
            <a:r>
              <a:rPr lang="fr-FR" dirty="0"/>
              <a:t>Abuser les parseurs XML pour obtenir : </a:t>
            </a:r>
          </a:p>
          <a:p>
            <a:pPr lvl="2"/>
            <a:r>
              <a:rPr lang="fr-FR" dirty="0"/>
              <a:t>Des informations</a:t>
            </a:r>
          </a:p>
          <a:p>
            <a:pPr lvl="2"/>
            <a:r>
              <a:rPr lang="fr-FR" dirty="0"/>
              <a:t>Des privilèges</a:t>
            </a:r>
          </a:p>
          <a:p>
            <a:pPr lvl="2"/>
            <a:r>
              <a:rPr lang="fr-FR" dirty="0"/>
              <a:t>…. </a:t>
            </a:r>
          </a:p>
          <a:p>
            <a:pPr lvl="1"/>
            <a:r>
              <a:rPr lang="fr-FR" dirty="0" err="1"/>
              <a:t>Dangerosite</a:t>
            </a:r>
            <a:r>
              <a:rPr lang="fr-FR" dirty="0"/>
              <a:t> : </a:t>
            </a:r>
          </a:p>
          <a:p>
            <a:pPr lvl="2"/>
            <a:r>
              <a:rPr lang="fr-FR" dirty="0"/>
              <a:t>Forte</a:t>
            </a:r>
          </a:p>
          <a:p>
            <a:pPr lvl="1"/>
            <a:r>
              <a:rPr lang="fr-FR" dirty="0"/>
              <a:t>Protection :</a:t>
            </a:r>
          </a:p>
          <a:p>
            <a:pPr lvl="2"/>
            <a:r>
              <a:rPr lang="fr-FR" dirty="0"/>
              <a:t>Vérifier que les parseurs XML utilisées sont immunes aux problèmes d’injection de type DOS/Entité, ….</a:t>
            </a:r>
          </a:p>
          <a:p>
            <a:pPr lvl="2"/>
            <a:r>
              <a:rPr lang="fr-FR" dirty="0"/>
              <a:t>Vérifier la taille des documents XML lors des utilisations </a:t>
            </a:r>
          </a:p>
          <a:p>
            <a:pPr lvl="2"/>
            <a:r>
              <a:rPr lang="fr-FR" dirty="0"/>
              <a:t>Vérifier que l’intégralité du document est signé par juste une partie (dans le cas d’utilisation des signatures) </a:t>
            </a:r>
          </a:p>
          <a:p>
            <a:pPr lvl="2"/>
            <a:r>
              <a:rPr lang="fr-FR" dirty="0"/>
              <a:t>Vérifier le document XML via le schéma le plus strict</a:t>
            </a:r>
          </a:p>
          <a:p>
            <a:pPr lvl="2"/>
            <a:r>
              <a:rPr lang="fr-FR" dirty="0"/>
              <a:t>Ne pas faire confiance à une pré-validation des données de l’expéditeur</a:t>
            </a:r>
            <a:endParaRPr lang="en-GB" dirty="0"/>
          </a:p>
        </p:txBody>
      </p:sp>
    </p:spTree>
    <p:extLst>
      <p:ext uri="{BB962C8B-B14F-4D97-AF65-F5344CB8AC3E}">
        <p14:creationId xmlns:p14="http://schemas.microsoft.com/office/powerpoint/2010/main" val="311627246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A6 – Détournement d’identité</a:t>
            </a:r>
            <a:endParaRPr lang="en-GB" dirty="0"/>
          </a:p>
        </p:txBody>
      </p:sp>
      <p:sp>
        <p:nvSpPr>
          <p:cNvPr id="3" name="Espace réservé du contenu 2"/>
          <p:cNvSpPr>
            <a:spLocks noGrp="1"/>
          </p:cNvSpPr>
          <p:nvPr>
            <p:ph sz="half" idx="1"/>
          </p:nvPr>
        </p:nvSpPr>
        <p:spPr/>
        <p:txBody>
          <a:bodyPr>
            <a:normAutofit fontScale="77500" lnSpcReduction="20000"/>
          </a:bodyPr>
          <a:lstStyle/>
          <a:p>
            <a:r>
              <a:rPr lang="fr-FR" dirty="0"/>
              <a:t>Constat :</a:t>
            </a:r>
          </a:p>
          <a:p>
            <a:pPr lvl="1"/>
            <a:r>
              <a:rPr lang="fr-FR" dirty="0"/>
              <a:t>Les </a:t>
            </a:r>
            <a:r>
              <a:rPr lang="fr-FR" dirty="0" err="1"/>
              <a:t>WebServices</a:t>
            </a:r>
            <a:r>
              <a:rPr lang="fr-FR" dirty="0"/>
              <a:t> utilisent l’identité de l’appelant dans : </a:t>
            </a:r>
          </a:p>
          <a:p>
            <a:pPr lvl="2"/>
            <a:r>
              <a:rPr lang="fr-FR" dirty="0"/>
              <a:t>Le contrôle d’accès</a:t>
            </a:r>
          </a:p>
          <a:p>
            <a:pPr lvl="2"/>
            <a:r>
              <a:rPr lang="fr-FR" dirty="0"/>
              <a:t>Les décisions de routage des appels </a:t>
            </a:r>
          </a:p>
          <a:p>
            <a:pPr lvl="2"/>
            <a:r>
              <a:rPr lang="fr-FR" dirty="0"/>
              <a:t>La logique métier</a:t>
            </a:r>
          </a:p>
          <a:p>
            <a:pPr lvl="1"/>
            <a:r>
              <a:rPr lang="fr-FR" dirty="0"/>
              <a:t> Les </a:t>
            </a:r>
            <a:r>
              <a:rPr lang="fr-FR" dirty="0" err="1"/>
              <a:t>frameworks</a:t>
            </a:r>
            <a:r>
              <a:rPr lang="fr-FR" dirty="0"/>
              <a:t> ne disposent pas de fonctions de protection de l’identité </a:t>
            </a:r>
          </a:p>
          <a:p>
            <a:r>
              <a:rPr lang="fr-FR" dirty="0"/>
              <a:t>But : </a:t>
            </a:r>
          </a:p>
          <a:p>
            <a:pPr lvl="1"/>
            <a:r>
              <a:rPr lang="fr-FR" dirty="0"/>
              <a:t>Elévation de privilèges </a:t>
            </a:r>
          </a:p>
          <a:p>
            <a:pPr lvl="1"/>
            <a:r>
              <a:rPr lang="fr-FR" dirty="0"/>
              <a:t>Obtention d’informations</a:t>
            </a:r>
          </a:p>
          <a:p>
            <a:r>
              <a:rPr lang="fr-FR" dirty="0"/>
              <a:t>Dangerosité :</a:t>
            </a:r>
          </a:p>
          <a:p>
            <a:pPr lvl="1"/>
            <a:r>
              <a:rPr lang="fr-FR" dirty="0"/>
              <a:t>Forte</a:t>
            </a:r>
          </a:p>
          <a:p>
            <a:r>
              <a:rPr lang="fr-FR" dirty="0"/>
              <a:t>Protection :</a:t>
            </a:r>
          </a:p>
          <a:p>
            <a:pPr lvl="1"/>
            <a:r>
              <a:rPr lang="fr-FR" dirty="0"/>
              <a:t>Mettre en place WS-Security, les assertions SAML</a:t>
            </a:r>
          </a:p>
          <a:p>
            <a:pPr lvl="1"/>
            <a:r>
              <a:rPr lang="fr-FR" dirty="0"/>
              <a:t>Vérifier les signatures des messages</a:t>
            </a:r>
          </a:p>
          <a:p>
            <a:pPr lvl="1"/>
            <a:r>
              <a:rPr lang="fr-FR" dirty="0"/>
              <a:t>Utiliser l’authentification forte</a:t>
            </a:r>
            <a:endParaRPr lang="en-GB" dirty="0"/>
          </a:p>
        </p:txBody>
      </p:sp>
    </p:spTree>
    <p:extLst>
      <p:ext uri="{BB962C8B-B14F-4D97-AF65-F5344CB8AC3E}">
        <p14:creationId xmlns:p14="http://schemas.microsoft.com/office/powerpoint/2010/main" val="21577730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A7 – Faiblesse des clefs</a:t>
            </a:r>
            <a:endParaRPr lang="en-GB" dirty="0"/>
          </a:p>
        </p:txBody>
      </p:sp>
      <p:sp>
        <p:nvSpPr>
          <p:cNvPr id="3" name="Espace réservé du contenu 2"/>
          <p:cNvSpPr>
            <a:spLocks noGrp="1"/>
          </p:cNvSpPr>
          <p:nvPr>
            <p:ph sz="half" idx="1"/>
          </p:nvPr>
        </p:nvSpPr>
        <p:spPr/>
        <p:txBody>
          <a:bodyPr>
            <a:normAutofit fontScale="85000" lnSpcReduction="20000"/>
          </a:bodyPr>
          <a:lstStyle/>
          <a:p>
            <a:r>
              <a:rPr lang="fr-FR" dirty="0"/>
              <a:t>Constat :</a:t>
            </a:r>
          </a:p>
          <a:p>
            <a:pPr lvl="1"/>
            <a:r>
              <a:rPr lang="fr-FR" dirty="0"/>
              <a:t>Il n’existe pas de protection des messages et de l’authentification en XML et HTTP.</a:t>
            </a:r>
          </a:p>
          <a:p>
            <a:pPr lvl="1"/>
            <a:r>
              <a:rPr lang="fr-FR" dirty="0"/>
              <a:t>Le standard WS-Security ne suffit pas à protéger les clefs d’accès car les données sont passées en clair.</a:t>
            </a:r>
          </a:p>
          <a:p>
            <a:r>
              <a:rPr lang="fr-FR" dirty="0"/>
              <a:t>But :</a:t>
            </a:r>
          </a:p>
          <a:p>
            <a:pPr lvl="1"/>
            <a:r>
              <a:rPr lang="fr-FR" dirty="0"/>
              <a:t>Elévation de privilèges</a:t>
            </a:r>
          </a:p>
          <a:p>
            <a:pPr lvl="1"/>
            <a:r>
              <a:rPr lang="fr-FR" dirty="0"/>
              <a:t>Obtention d’informations </a:t>
            </a:r>
          </a:p>
          <a:p>
            <a:r>
              <a:rPr lang="fr-FR" dirty="0"/>
              <a:t>Dangerosité :</a:t>
            </a:r>
          </a:p>
          <a:p>
            <a:pPr lvl="1"/>
            <a:r>
              <a:rPr lang="fr-FR" dirty="0"/>
              <a:t>Forte</a:t>
            </a:r>
          </a:p>
          <a:p>
            <a:r>
              <a:rPr lang="fr-FR" dirty="0"/>
              <a:t>Protection :</a:t>
            </a:r>
          </a:p>
          <a:p>
            <a:pPr lvl="1"/>
            <a:r>
              <a:rPr lang="fr-FR" dirty="0"/>
              <a:t>Mettre en place du chiffrement de bout en bout (SSL/</a:t>
            </a:r>
            <a:r>
              <a:rPr lang="fr-FR" dirty="0" err="1"/>
              <a:t>IPSec</a:t>
            </a:r>
            <a:r>
              <a:rPr lang="fr-FR" dirty="0"/>
              <a:t>) </a:t>
            </a:r>
          </a:p>
          <a:p>
            <a:pPr lvl="1"/>
            <a:r>
              <a:rPr lang="fr-FR" dirty="0"/>
              <a:t>Utiliser des authentifications fortes (certificats X509, OTP, ..)</a:t>
            </a:r>
          </a:p>
          <a:p>
            <a:pPr lvl="1"/>
            <a:r>
              <a:rPr lang="fr-FR" dirty="0"/>
              <a:t>Mettre en place des mécanismes anti-</a:t>
            </a:r>
            <a:r>
              <a:rPr lang="fr-FR" dirty="0" err="1"/>
              <a:t>rejeu</a:t>
            </a:r>
            <a:endParaRPr lang="fr-FR" dirty="0"/>
          </a:p>
          <a:p>
            <a:pPr lvl="1"/>
            <a:r>
              <a:rPr lang="fr-FR" dirty="0"/>
              <a:t>Ne pas autoriser d’authentification en clair</a:t>
            </a:r>
            <a:endParaRPr lang="en-GB" dirty="0"/>
          </a:p>
        </p:txBody>
      </p:sp>
    </p:spTree>
    <p:extLst>
      <p:ext uri="{BB962C8B-B14F-4D97-AF65-F5344CB8AC3E}">
        <p14:creationId xmlns:p14="http://schemas.microsoft.com/office/powerpoint/2010/main" val="16984299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A8/A9/A10</a:t>
            </a:r>
            <a:endParaRPr lang="en-GB" dirty="0"/>
          </a:p>
        </p:txBody>
      </p:sp>
      <p:sp>
        <p:nvSpPr>
          <p:cNvPr id="3" name="Espace réservé du contenu 2"/>
          <p:cNvSpPr>
            <a:spLocks noGrp="1"/>
          </p:cNvSpPr>
          <p:nvPr>
            <p:ph sz="half" idx="1"/>
          </p:nvPr>
        </p:nvSpPr>
        <p:spPr/>
        <p:txBody>
          <a:bodyPr/>
          <a:lstStyle/>
          <a:p>
            <a:r>
              <a:rPr lang="fr-FR" dirty="0"/>
              <a:t>Ces différentes failles sont à lier au Top10 OWASP classique, mais appliquées aux </a:t>
            </a:r>
            <a:r>
              <a:rPr lang="fr-FR" dirty="0" err="1"/>
              <a:t>WebServices</a:t>
            </a:r>
            <a:r>
              <a:rPr lang="fr-FR" dirty="0"/>
              <a:t>.</a:t>
            </a:r>
            <a:endParaRPr lang="en-GB" dirty="0"/>
          </a:p>
        </p:txBody>
      </p:sp>
    </p:spTree>
    <p:extLst>
      <p:ext uri="{BB962C8B-B14F-4D97-AF65-F5344CB8AC3E}">
        <p14:creationId xmlns:p14="http://schemas.microsoft.com/office/powerpoint/2010/main" val="32742094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re 1"/>
          <p:cNvSpPr>
            <a:spLocks noGrp="1"/>
          </p:cNvSpPr>
          <p:nvPr>
            <p:ph type="title"/>
          </p:nvPr>
        </p:nvSpPr>
        <p:spPr/>
        <p:txBody>
          <a:bodyPr/>
          <a:lstStyle/>
          <a:p>
            <a:r>
              <a:rPr altLang="fr-FR"/>
              <a:t>Chiffrement du transport </a:t>
            </a:r>
          </a:p>
        </p:txBody>
      </p:sp>
      <p:pic>
        <p:nvPicPr>
          <p:cNvPr id="911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69" y="2348880"/>
            <a:ext cx="8450262"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77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6"/>
          <p:cNvSpPr txBox="1">
            <a:spLocks noChangeArrowheads="1"/>
          </p:cNvSpPr>
          <p:nvPr/>
        </p:nvSpPr>
        <p:spPr bwMode="auto">
          <a:xfrm>
            <a:off x="1181100" y="2363788"/>
            <a:ext cx="67818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Chapitre 1 </a:t>
            </a:r>
          </a:p>
          <a:p>
            <a:pPr algn="ctr" eaLnBrk="1" hangingPunct="1">
              <a:spcBef>
                <a:spcPct val="0"/>
              </a:spcBef>
              <a:buFontTx/>
              <a:buNone/>
            </a:pPr>
            <a:r>
              <a:rPr lang="fr-FR" altLang="fr-FR" sz="7200" dirty="0"/>
              <a:t>INTRODUCTION</a:t>
            </a:r>
          </a:p>
          <a:p>
            <a:pPr algn="ctr" eaLnBrk="1" hangingPunct="1">
              <a:spcBef>
                <a:spcPct val="0"/>
              </a:spcBef>
              <a:buFontTx/>
              <a:buNone/>
            </a:pPr>
            <a:endParaRPr lang="fr-FR" altLang="fr-FR" sz="7200" dirty="0"/>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p:cNvSpPr>
            <a:spLocks noGrp="1"/>
          </p:cNvSpPr>
          <p:nvPr>
            <p:ph type="title"/>
          </p:nvPr>
        </p:nvSpPr>
        <p:spPr/>
        <p:txBody>
          <a:bodyPr/>
          <a:lstStyle/>
          <a:p>
            <a:r>
              <a:rPr altLang="fr-FR" sz="4000"/>
              <a:t>Les protocoles Internet</a:t>
            </a:r>
          </a:p>
        </p:txBody>
      </p:sp>
      <p:sp>
        <p:nvSpPr>
          <p:cNvPr id="3" name="Espace réservé du contenu 2"/>
          <p:cNvSpPr>
            <a:spLocks noGrp="1"/>
          </p:cNvSpPr>
          <p:nvPr>
            <p:ph sz="half" idx="1"/>
          </p:nvPr>
        </p:nvSpPr>
        <p:spPr/>
        <p:txBody>
          <a:bodyPr>
            <a:normAutofit/>
          </a:bodyPr>
          <a:lstStyle/>
          <a:p>
            <a:pPr>
              <a:defRPr/>
            </a:pPr>
            <a:r>
              <a:rPr dirty="0"/>
              <a:t>On va voir dans l’ordre :</a:t>
            </a:r>
          </a:p>
          <a:p>
            <a:pPr lvl="1">
              <a:defRPr/>
            </a:pPr>
            <a:r>
              <a:rPr dirty="0"/>
              <a:t>URI, URN, URL, trois sigles qui se rapportent au mécanisme utilisé par le Web pour identifier et/</a:t>
            </a:r>
            <a:r>
              <a:rPr dirty="0" err="1"/>
              <a:t>ou</a:t>
            </a:r>
            <a:r>
              <a:rPr dirty="0"/>
              <a:t> localiser une ressource ;</a:t>
            </a:r>
          </a:p>
          <a:p>
            <a:pPr lvl="1">
              <a:defRPr/>
            </a:pPr>
            <a:r>
              <a:rPr dirty="0"/>
              <a:t>MIME, technologie permettant de véhiculer des objets de </a:t>
            </a:r>
            <a:r>
              <a:rPr dirty="0" err="1"/>
              <a:t>toute</a:t>
            </a:r>
            <a:r>
              <a:rPr dirty="0"/>
              <a:t> </a:t>
            </a:r>
            <a:r>
              <a:rPr dirty="0" err="1"/>
              <a:t>sorte</a:t>
            </a:r>
            <a:r>
              <a:rPr dirty="0"/>
              <a:t> sur Internet, très importante dans la mesure où de nombreux autres protocoles l’utilisent, et en particulier SMTP et HTTP ;</a:t>
            </a:r>
          </a:p>
          <a:p>
            <a:pPr lvl="1">
              <a:defRPr/>
            </a:pPr>
            <a:r>
              <a:rPr dirty="0"/>
              <a:t>HTTP/1.1, protocole réseau fondamental en tant que tel, qui est en outre le moyen de transport des messages le plus utilisé pour les services Web ;</a:t>
            </a:r>
          </a:p>
          <a:p>
            <a:pPr lvl="1">
              <a:defRPr/>
            </a:pPr>
            <a:r>
              <a:rPr dirty="0"/>
              <a:t>SMTP, alternative à HTTP en tant que moyen de transport des services Web.</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re 1"/>
          <p:cNvSpPr>
            <a:spLocks noGrp="1"/>
          </p:cNvSpPr>
          <p:nvPr>
            <p:ph type="title"/>
          </p:nvPr>
        </p:nvSpPr>
        <p:spPr/>
        <p:txBody>
          <a:bodyPr/>
          <a:lstStyle/>
          <a:p>
            <a:r>
              <a:rPr altLang="fr-FR"/>
              <a:t>AuthN</a:t>
            </a:r>
          </a:p>
        </p:txBody>
      </p:sp>
      <p:pic>
        <p:nvPicPr>
          <p:cNvPr id="921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78" y="1837010"/>
            <a:ext cx="7512445" cy="47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574850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br>
              <a:rPr dirty="0"/>
            </a:br>
            <a:r>
              <a:rPr lang="en-US" dirty="0"/>
              <a:t>SSL Mutual </a:t>
            </a:r>
            <a:r>
              <a:rPr lang="en-US" dirty="0" err="1"/>
              <a:t>AuthN</a:t>
            </a:r>
            <a:r>
              <a:rPr lang="en-US" dirty="0"/>
              <a:t> / X509 / PKI </a:t>
            </a:r>
            <a:endParaRPr dirty="0"/>
          </a:p>
        </p:txBody>
      </p:sp>
      <p:pic>
        <p:nvPicPr>
          <p:cNvPr id="931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4864"/>
            <a:ext cx="8229600" cy="398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11389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sz="4000" dirty="0"/>
              <a:t>WAF / XML Gateway (Protection périmétrique) </a:t>
            </a:r>
          </a:p>
        </p:txBody>
      </p:sp>
      <p:pic>
        <p:nvPicPr>
          <p:cNvPr id="9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3" y="1772816"/>
            <a:ext cx="7631115" cy="47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06038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dirty="0"/>
              <a:t>Intégrité et confidentialité des messages </a:t>
            </a:r>
          </a:p>
        </p:txBody>
      </p:sp>
      <p:pic>
        <p:nvPicPr>
          <p:cNvPr id="952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35" y="1772816"/>
            <a:ext cx="8684531" cy="47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41448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re 1"/>
          <p:cNvSpPr>
            <a:spLocks noGrp="1"/>
          </p:cNvSpPr>
          <p:nvPr>
            <p:ph type="title"/>
          </p:nvPr>
        </p:nvSpPr>
        <p:spPr>
          <a:xfrm>
            <a:off x="388056" y="285750"/>
            <a:ext cx="7784343" cy="1320800"/>
          </a:xfrm>
        </p:spPr>
        <p:txBody>
          <a:bodyPr/>
          <a:lstStyle/>
          <a:p>
            <a:r>
              <a:rPr altLang="fr-FR" dirty="0"/>
              <a:t>Example XML Signature (SOAP) </a:t>
            </a:r>
          </a:p>
        </p:txBody>
      </p:sp>
      <p:pic>
        <p:nvPicPr>
          <p:cNvPr id="962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1915244"/>
            <a:ext cx="7648575"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9851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re 1"/>
          <p:cNvSpPr>
            <a:spLocks noGrp="1"/>
          </p:cNvSpPr>
          <p:nvPr>
            <p:ph type="title"/>
          </p:nvPr>
        </p:nvSpPr>
        <p:spPr/>
        <p:txBody>
          <a:bodyPr/>
          <a:lstStyle/>
          <a:p>
            <a:r>
              <a:rPr altLang="fr-FR"/>
              <a:t>Exemple JSON “Signature” </a:t>
            </a:r>
          </a:p>
        </p:txBody>
      </p:sp>
      <p:pic>
        <p:nvPicPr>
          <p:cNvPr id="972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1844824"/>
            <a:ext cx="7559675" cy="531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94608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re 1"/>
          <p:cNvSpPr>
            <a:spLocks noGrp="1"/>
          </p:cNvSpPr>
          <p:nvPr>
            <p:ph type="title"/>
          </p:nvPr>
        </p:nvSpPr>
        <p:spPr/>
        <p:txBody>
          <a:bodyPr/>
          <a:lstStyle/>
          <a:p>
            <a:r>
              <a:rPr altLang="fr-FR" dirty="0"/>
              <a:t>Code security</a:t>
            </a:r>
          </a:p>
        </p:txBody>
      </p:sp>
      <p:pic>
        <p:nvPicPr>
          <p:cNvPr id="983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4" y="2276872"/>
            <a:ext cx="8431212" cy="3948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1419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re 1"/>
          <p:cNvSpPr>
            <a:spLocks noGrp="1"/>
          </p:cNvSpPr>
          <p:nvPr>
            <p:ph type="title"/>
          </p:nvPr>
        </p:nvSpPr>
        <p:spPr/>
        <p:txBody>
          <a:bodyPr/>
          <a:lstStyle/>
          <a:p>
            <a:r>
              <a:rPr altLang="fr-FR"/>
              <a:t>Conclusion</a:t>
            </a:r>
          </a:p>
        </p:txBody>
      </p:sp>
      <p:sp>
        <p:nvSpPr>
          <p:cNvPr id="3" name="Espace réservé du contenu 2"/>
          <p:cNvSpPr>
            <a:spLocks noGrp="1"/>
          </p:cNvSpPr>
          <p:nvPr>
            <p:ph sz="half" idx="1"/>
          </p:nvPr>
        </p:nvSpPr>
        <p:spPr/>
        <p:txBody>
          <a:bodyPr rtlCol="0">
            <a:normAutofit fontScale="92500" lnSpcReduction="10000"/>
          </a:bodyPr>
          <a:lstStyle/>
          <a:p>
            <a:pPr fontAlgn="auto">
              <a:spcAft>
                <a:spcPts val="0"/>
              </a:spcAft>
              <a:defRPr/>
            </a:pPr>
            <a:r>
              <a:rPr dirty="0"/>
              <a:t>SOAP: </a:t>
            </a:r>
          </a:p>
          <a:p>
            <a:pPr lvl="1" fontAlgn="auto">
              <a:spcAft>
                <a:spcPts val="0"/>
              </a:spcAft>
              <a:defRPr/>
            </a:pPr>
            <a:r>
              <a:rPr dirty="0"/>
              <a:t>Implémenter les standards WS-* liés à la sécurité? </a:t>
            </a:r>
          </a:p>
          <a:p>
            <a:pPr lvl="1" fontAlgn="auto">
              <a:spcAft>
                <a:spcPts val="0"/>
              </a:spcAft>
              <a:defRPr/>
            </a:pPr>
            <a:r>
              <a:rPr dirty="0"/>
              <a:t>Mettre en place un filtrage applicatif (WAF, XML GW) </a:t>
            </a:r>
          </a:p>
          <a:p>
            <a:pPr lvl="1" fontAlgn="auto">
              <a:spcAft>
                <a:spcPts val="0"/>
              </a:spcAft>
              <a:defRPr/>
            </a:pPr>
            <a:r>
              <a:rPr dirty="0"/>
              <a:t>Complexe à mettre en </a:t>
            </a:r>
            <a:r>
              <a:rPr dirty="0" err="1"/>
              <a:t>oeuvre</a:t>
            </a:r>
            <a:r>
              <a:rPr dirty="0"/>
              <a:t> (PKI, Secure </a:t>
            </a:r>
            <a:r>
              <a:rPr dirty="0" err="1"/>
              <a:t>coding</a:t>
            </a:r>
            <a:r>
              <a:rPr dirty="0"/>
              <a:t>, </a:t>
            </a:r>
            <a:r>
              <a:rPr dirty="0" err="1"/>
              <a:t>Cryptography</a:t>
            </a:r>
            <a:r>
              <a:rPr dirty="0"/>
              <a:t>, etc.) </a:t>
            </a:r>
          </a:p>
          <a:p>
            <a:pPr lvl="1" fontAlgn="auto">
              <a:spcAft>
                <a:spcPts val="0"/>
              </a:spcAft>
              <a:defRPr/>
            </a:pPr>
            <a:r>
              <a:rPr dirty="0"/>
              <a:t>Architecture à forte contrainte de sécurité </a:t>
            </a:r>
          </a:p>
          <a:p>
            <a:pPr fontAlgn="auto">
              <a:spcAft>
                <a:spcPts val="0"/>
              </a:spcAft>
              <a:defRPr/>
            </a:pPr>
            <a:r>
              <a:rPr dirty="0"/>
              <a:t>REST </a:t>
            </a:r>
          </a:p>
          <a:p>
            <a:pPr lvl="1" fontAlgn="auto">
              <a:spcAft>
                <a:spcPts val="0"/>
              </a:spcAft>
              <a:defRPr/>
            </a:pPr>
            <a:r>
              <a:rPr dirty="0"/>
              <a:t>Mettre en place un filtrage applicatif (WAF, XML GW) </a:t>
            </a:r>
          </a:p>
          <a:p>
            <a:pPr lvl="1" fontAlgn="auto">
              <a:spcAft>
                <a:spcPts val="0"/>
              </a:spcAft>
              <a:defRPr/>
            </a:pPr>
            <a:r>
              <a:rPr dirty="0"/>
              <a:t>Implémentation rapide et facile  tendance </a:t>
            </a:r>
          </a:p>
          <a:p>
            <a:pPr lvl="1" fontAlgn="auto">
              <a:spcAft>
                <a:spcPts val="0"/>
              </a:spcAft>
              <a:defRPr/>
            </a:pPr>
            <a:r>
              <a:rPr dirty="0"/>
              <a:t>Architecture de type Cloud, Intranet, Social Login, etc. </a:t>
            </a:r>
          </a:p>
          <a:p>
            <a:pPr lvl="1" fontAlgn="auto">
              <a:spcAft>
                <a:spcPts val="0"/>
              </a:spcAft>
              <a:defRPr/>
            </a:pPr>
            <a:r>
              <a:rPr dirty="0"/>
              <a:t>Emergence des standards (JSON Web </a:t>
            </a:r>
            <a:r>
              <a:rPr dirty="0" err="1"/>
              <a:t>Algorithms</a:t>
            </a:r>
            <a:r>
              <a:rPr dirty="0"/>
              <a:t>) </a:t>
            </a:r>
          </a:p>
          <a:p>
            <a:pPr fontAlgn="auto">
              <a:spcAft>
                <a:spcPts val="0"/>
              </a:spcAft>
              <a:defRPr/>
            </a:pPr>
            <a:r>
              <a:rPr dirty="0"/>
              <a:t>On attend avec impatience les standards sécu pour REST ??? </a:t>
            </a:r>
          </a:p>
          <a:p>
            <a:pPr lvl="1" fontAlgn="auto">
              <a:spcAft>
                <a:spcPts val="0"/>
              </a:spcAft>
              <a:defRPr/>
            </a:pPr>
            <a:r>
              <a:rPr dirty="0"/>
              <a:t>Pragmatique: protection périmétrique, chiffrement et Secure </a:t>
            </a:r>
            <a:r>
              <a:rPr dirty="0" err="1"/>
              <a:t>Coding</a:t>
            </a:r>
            <a:r>
              <a:rPr dirty="0"/>
              <a:t> ??? </a:t>
            </a:r>
          </a:p>
          <a:p>
            <a:pPr fontAlgn="auto">
              <a:spcAft>
                <a:spcPts val="0"/>
              </a:spcAft>
              <a:defRPr/>
            </a:pPr>
            <a:endParaRPr dirty="0"/>
          </a:p>
        </p:txBody>
      </p:sp>
    </p:spTree>
    <p:extLst>
      <p:ext uri="{BB962C8B-B14F-4D97-AF65-F5344CB8AC3E}">
        <p14:creationId xmlns:p14="http://schemas.microsoft.com/office/powerpoint/2010/main" val="28823685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2411760" y="3356992"/>
            <a:ext cx="6480621"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Practice:</a:t>
            </a:r>
          </a:p>
          <a:p>
            <a:pPr algn="ctr" eaLnBrk="1" hangingPunct="1">
              <a:spcBef>
                <a:spcPct val="0"/>
              </a:spcBef>
              <a:buFontTx/>
              <a:buNone/>
            </a:pPr>
            <a:r>
              <a:rPr lang="fr-FR" altLang="fr-FR" sz="7200" dirty="0"/>
              <a:t>SOAP &amp; Security</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552" y="731237"/>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39412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p:txBody>
          <a:bodyPr/>
          <a:lstStyle/>
          <a:p>
            <a:r>
              <a:rPr lang="en-GB" dirty="0" err="1"/>
              <a:t>Création</a:t>
            </a:r>
            <a:r>
              <a:rPr lang="en-GB" dirty="0"/>
              <a:t> WS SOAP</a:t>
            </a:r>
          </a:p>
          <a:p>
            <a:r>
              <a:rPr lang="en-GB" dirty="0" err="1"/>
              <a:t>Ajout</a:t>
            </a:r>
            <a:r>
              <a:rPr lang="en-GB" dirty="0"/>
              <a:t> de la </a:t>
            </a:r>
            <a:r>
              <a:rPr lang="en-GB" dirty="0" err="1"/>
              <a:t>couche</a:t>
            </a:r>
            <a:r>
              <a:rPr lang="en-GB" dirty="0"/>
              <a:t> SSL ( </a:t>
            </a:r>
            <a:r>
              <a:rPr lang="en-GB" dirty="0" err="1"/>
              <a:t>sécurisation</a:t>
            </a:r>
            <a:r>
              <a:rPr lang="en-GB" dirty="0"/>
              <a:t> de la </a:t>
            </a:r>
            <a:r>
              <a:rPr lang="en-GB" dirty="0" err="1"/>
              <a:t>couche</a:t>
            </a:r>
            <a:r>
              <a:rPr lang="en-GB" dirty="0"/>
              <a:t> transport </a:t>
            </a:r>
          </a:p>
          <a:p>
            <a:pPr marL="0" indent="0">
              <a:buNone/>
            </a:pPr>
            <a:r>
              <a:rPr lang="en-GB" dirty="0"/>
              <a:t> </a:t>
            </a:r>
          </a:p>
        </p:txBody>
      </p:sp>
    </p:spTree>
    <p:extLst>
      <p:ext uri="{BB962C8B-B14F-4D97-AF65-F5344CB8AC3E}">
        <p14:creationId xmlns:p14="http://schemas.microsoft.com/office/powerpoint/2010/main" val="3001983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p:nvPr>
        </p:nvSpPr>
        <p:spPr/>
        <p:txBody>
          <a:bodyPr/>
          <a:lstStyle/>
          <a:p>
            <a:r>
              <a:rPr altLang="fr-FR" sz="4000"/>
              <a:t>URI, URL, URN</a:t>
            </a:r>
          </a:p>
        </p:txBody>
      </p:sp>
      <p:sp>
        <p:nvSpPr>
          <p:cNvPr id="3" name="Espace réservé du contenu 2"/>
          <p:cNvSpPr>
            <a:spLocks noGrp="1"/>
          </p:cNvSpPr>
          <p:nvPr>
            <p:ph sz="half" idx="1"/>
          </p:nvPr>
        </p:nvSpPr>
        <p:spPr/>
        <p:txBody>
          <a:bodyPr>
            <a:normAutofit/>
          </a:bodyPr>
          <a:lstStyle/>
          <a:p>
            <a:pPr>
              <a:defRPr/>
            </a:pPr>
            <a:r>
              <a:rPr dirty="0"/>
              <a:t>On va voir dans l’ordre :</a:t>
            </a:r>
          </a:p>
          <a:p>
            <a:pPr lvl="1">
              <a:defRPr/>
            </a:pPr>
            <a:r>
              <a:rPr dirty="0"/>
              <a:t>URI (Uniform Ressource Identifier) c’est un mécanisme permettant aux utilisateurs et aux programmes de nommer et de localiser les ressources Web (information, documents, programmes, services)</a:t>
            </a:r>
          </a:p>
          <a:p>
            <a:pPr lvl="1">
              <a:defRPr/>
            </a:pPr>
            <a:r>
              <a:rPr dirty="0"/>
              <a:t>L’URI est utilisé par les protocoles de base du Web (HTTP, FTP) et aussi par la plupart des techniques récentes telles que : </a:t>
            </a:r>
          </a:p>
          <a:p>
            <a:pPr lvl="2">
              <a:defRPr/>
            </a:pPr>
            <a:r>
              <a:rPr dirty="0"/>
              <a:t>Les espace de noms (</a:t>
            </a:r>
            <a:r>
              <a:rPr dirty="0" err="1"/>
              <a:t>namespaces</a:t>
            </a:r>
            <a:r>
              <a:rPr dirty="0"/>
              <a:t>)</a:t>
            </a:r>
          </a:p>
          <a:p>
            <a:pPr lvl="2">
              <a:defRPr/>
            </a:pPr>
            <a:r>
              <a:rPr dirty="0"/>
              <a:t>XML</a:t>
            </a:r>
          </a:p>
          <a:p>
            <a:pPr lvl="2">
              <a:defRPr/>
            </a:pPr>
            <a:r>
              <a:rPr dirty="0"/>
              <a:t>SMIL (</a:t>
            </a:r>
            <a:r>
              <a:rPr dirty="0" err="1"/>
              <a:t>Synchronized</a:t>
            </a:r>
            <a:r>
              <a:rPr dirty="0"/>
              <a:t> </a:t>
            </a:r>
            <a:r>
              <a:rPr dirty="0" err="1"/>
              <a:t>Multimedia</a:t>
            </a:r>
            <a:r>
              <a:rPr dirty="0"/>
              <a:t> </a:t>
            </a:r>
            <a:r>
              <a:rPr dirty="0" err="1"/>
              <a:t>Integration</a:t>
            </a:r>
            <a:r>
              <a:rPr dirty="0"/>
              <a:t> </a:t>
            </a:r>
            <a:r>
              <a:rPr dirty="0" err="1"/>
              <a:t>Language</a:t>
            </a:r>
            <a:r>
              <a:rPr dirty="0"/>
              <a:t> )</a:t>
            </a:r>
          </a:p>
          <a:p>
            <a:pPr lvl="2">
              <a:defRPr/>
            </a:pPr>
            <a:r>
              <a:rPr dirty="0"/>
              <a:t>SVG (</a:t>
            </a:r>
            <a:r>
              <a:rPr i="1" dirty="0" err="1"/>
              <a:t>Scalable</a:t>
            </a:r>
            <a:r>
              <a:rPr i="1" dirty="0"/>
              <a:t> </a:t>
            </a:r>
            <a:r>
              <a:rPr i="1" dirty="0" err="1"/>
              <a:t>Vector</a:t>
            </a:r>
            <a:r>
              <a:rPr i="1" dirty="0"/>
              <a:t> </a:t>
            </a:r>
            <a:r>
              <a:rPr i="1" dirty="0" err="1"/>
              <a:t>Graphic</a:t>
            </a:r>
            <a:r>
              <a:rPr i="1" dirty="0"/>
              <a:t> )</a:t>
            </a:r>
            <a:endParaRPr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err="1"/>
              <a:t>Création</a:t>
            </a:r>
            <a:r>
              <a:rPr lang="en-GB" dirty="0"/>
              <a:t> d’un WS </a:t>
            </a:r>
          </a:p>
        </p:txBody>
      </p:sp>
      <p:sp>
        <p:nvSpPr>
          <p:cNvPr id="3" name="Espace réservé du contenu 2"/>
          <p:cNvSpPr>
            <a:spLocks noGrp="1"/>
          </p:cNvSpPr>
          <p:nvPr>
            <p:ph sz="half" idx="1"/>
          </p:nvPr>
        </p:nvSpPr>
        <p:spPr/>
        <p:txBody>
          <a:bodyPr/>
          <a:lstStyle/>
          <a:p>
            <a:r>
              <a:rPr lang="fr-FR" dirty="0"/>
              <a:t>Création d’un nouveau Java Project dans Eclipse (</a:t>
            </a:r>
            <a:r>
              <a:rPr lang="fr-FR" dirty="0" err="1"/>
              <a:t>WSSecure</a:t>
            </a:r>
            <a:r>
              <a:rPr lang="fr-FR" dirty="0"/>
              <a:t>)</a:t>
            </a:r>
          </a:p>
          <a:p>
            <a:r>
              <a:rPr lang="fr-FR" dirty="0"/>
              <a:t>Ajoutez les deux classes suivantes :</a:t>
            </a:r>
          </a:p>
        </p:txBody>
      </p:sp>
      <p:sp>
        <p:nvSpPr>
          <p:cNvPr id="4" name="Rectangle 3"/>
          <p:cNvSpPr/>
          <p:nvPr/>
        </p:nvSpPr>
        <p:spPr>
          <a:xfrm>
            <a:off x="1848274" y="3573016"/>
            <a:ext cx="5904656" cy="30469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7F0055"/>
                </a:solidFill>
                <a:latin typeface="Courier New" panose="02070309020205020404" pitchFamily="49" charset="0"/>
              </a:rPr>
              <a:t>package</a:t>
            </a:r>
            <a:r>
              <a:rPr lang="en-GB" sz="1600" b="1" dirty="0">
                <a:solidFill>
                  <a:srgbClr val="000000"/>
                </a:solidFill>
                <a:latin typeface="Courier New" panose="02070309020205020404" pitchFamily="49" charset="0"/>
              </a:rPr>
              <a:t> </a:t>
            </a:r>
            <a:r>
              <a:rPr lang="en-GB" sz="1600" b="1" dirty="0" err="1">
                <a:solidFill>
                  <a:srgbClr val="000000"/>
                </a:solidFill>
                <a:latin typeface="Courier New" panose="02070309020205020404" pitchFamily="49" charset="0"/>
              </a:rPr>
              <a:t>wh.wsformation</a:t>
            </a:r>
            <a:r>
              <a:rPr lang="en-GB" sz="1600" b="1" dirty="0">
                <a:solidFill>
                  <a:srgbClr val="000000"/>
                </a:solidFill>
                <a:latin typeface="Courier New" panose="02070309020205020404" pitchFamily="49" charset="0"/>
              </a:rPr>
              <a:t>;</a:t>
            </a:r>
          </a:p>
          <a:p>
            <a:endParaRPr lang="en-GB" sz="1600" dirty="0">
              <a:latin typeface="Courier New" panose="02070309020205020404" pitchFamily="49" charset="0"/>
            </a:endParaRPr>
          </a:p>
          <a:p>
            <a:r>
              <a:rPr lang="en-GB" sz="1600" b="1" dirty="0">
                <a:solidFill>
                  <a:srgbClr val="7F0055"/>
                </a:solidFill>
                <a:latin typeface="Courier New" panose="02070309020205020404" pitchFamily="49" charset="0"/>
              </a:rPr>
              <a:t>public</a:t>
            </a:r>
            <a:r>
              <a:rPr lang="en-GB" sz="1600" b="1" dirty="0">
                <a:solidFill>
                  <a:srgbClr val="000000"/>
                </a:solidFill>
                <a:latin typeface="Courier New" panose="02070309020205020404" pitchFamily="49" charset="0"/>
              </a:rPr>
              <a:t> </a:t>
            </a:r>
            <a:r>
              <a:rPr lang="en-GB" sz="1600" b="1" dirty="0">
                <a:solidFill>
                  <a:srgbClr val="7F0055"/>
                </a:solidFill>
                <a:latin typeface="Courier New" panose="02070309020205020404" pitchFamily="49" charset="0"/>
              </a:rPr>
              <a:t>class</a:t>
            </a:r>
            <a:r>
              <a:rPr lang="en-GB" sz="1600" b="1" dirty="0">
                <a:solidFill>
                  <a:srgbClr val="000000"/>
                </a:solidFill>
                <a:latin typeface="Courier New" panose="02070309020205020404" pitchFamily="49" charset="0"/>
              </a:rPr>
              <a:t> </a:t>
            </a:r>
            <a:r>
              <a:rPr lang="en-GB" sz="1600" b="1" dirty="0" err="1">
                <a:solidFill>
                  <a:srgbClr val="000000"/>
                </a:solidFill>
                <a:latin typeface="Courier New" panose="02070309020205020404" pitchFamily="49" charset="0"/>
              </a:rPr>
              <a:t>TestClass</a:t>
            </a:r>
            <a:r>
              <a:rPr lang="en-GB" sz="1600" b="1" dirty="0">
                <a:solidFill>
                  <a:srgbClr val="000000"/>
                </a:solidFill>
                <a:latin typeface="Courier New" panose="02070309020205020404" pitchFamily="49" charset="0"/>
              </a:rPr>
              <a:t> {</a:t>
            </a:r>
          </a:p>
          <a:p>
            <a:r>
              <a:rPr lang="en-GB" sz="1600" b="1" dirty="0">
                <a:solidFill>
                  <a:srgbClr val="7F0055"/>
                </a:solidFill>
                <a:latin typeface="Courier New" panose="02070309020205020404" pitchFamily="49" charset="0"/>
              </a:rPr>
              <a:t>public</a:t>
            </a:r>
            <a:r>
              <a:rPr lang="en-GB" sz="1600" b="1" dirty="0">
                <a:solidFill>
                  <a:srgbClr val="000000"/>
                </a:solidFill>
                <a:latin typeface="Courier New" panose="02070309020205020404" pitchFamily="49" charset="0"/>
              </a:rPr>
              <a:t> </a:t>
            </a:r>
            <a:r>
              <a:rPr lang="en-GB" sz="1600" b="1" dirty="0" err="1">
                <a:solidFill>
                  <a:srgbClr val="7F0055"/>
                </a:solidFill>
                <a:latin typeface="Courier New" panose="02070309020205020404" pitchFamily="49" charset="0"/>
              </a:rPr>
              <a:t>int</a:t>
            </a:r>
            <a:r>
              <a:rPr lang="en-GB" sz="1600" b="1" dirty="0">
                <a:solidFill>
                  <a:srgbClr val="000000"/>
                </a:solidFill>
                <a:latin typeface="Courier New" panose="02070309020205020404" pitchFamily="49" charset="0"/>
              </a:rPr>
              <a:t> </a:t>
            </a:r>
            <a:r>
              <a:rPr lang="en-GB" sz="1600" b="1" dirty="0">
                <a:solidFill>
                  <a:srgbClr val="0000C0"/>
                </a:solidFill>
                <a:latin typeface="Courier New" panose="02070309020205020404" pitchFamily="49" charset="0"/>
              </a:rPr>
              <a:t>x</a:t>
            </a:r>
            <a:r>
              <a:rPr lang="en-GB" sz="1600" b="1" dirty="0">
                <a:solidFill>
                  <a:srgbClr val="000000"/>
                </a:solidFill>
                <a:latin typeface="Courier New" panose="02070309020205020404" pitchFamily="49" charset="0"/>
              </a:rPr>
              <a:t>, </a:t>
            </a:r>
            <a:r>
              <a:rPr lang="en-GB" sz="1600" b="1" dirty="0">
                <a:solidFill>
                  <a:srgbClr val="0000C0"/>
                </a:solidFill>
                <a:latin typeface="Courier New" panose="02070309020205020404" pitchFamily="49" charset="0"/>
              </a:rPr>
              <a:t>y</a:t>
            </a:r>
            <a:r>
              <a:rPr lang="en-GB" sz="1600" b="1" dirty="0">
                <a:solidFill>
                  <a:srgbClr val="000000"/>
                </a:solidFill>
                <a:latin typeface="Courier New" panose="02070309020205020404" pitchFamily="49" charset="0"/>
              </a:rPr>
              <a:t>;</a:t>
            </a:r>
          </a:p>
          <a:p>
            <a:r>
              <a:rPr lang="en-GB" sz="1600" b="1" dirty="0">
                <a:solidFill>
                  <a:srgbClr val="7F0055"/>
                </a:solidFill>
                <a:latin typeface="Courier New" panose="02070309020205020404" pitchFamily="49" charset="0"/>
              </a:rPr>
              <a:t>public</a:t>
            </a:r>
            <a:r>
              <a:rPr lang="en-GB" sz="1600" b="1" dirty="0">
                <a:solidFill>
                  <a:srgbClr val="000000"/>
                </a:solidFill>
                <a:latin typeface="Courier New" panose="02070309020205020404" pitchFamily="49" charset="0"/>
              </a:rPr>
              <a:t> String </a:t>
            </a:r>
            <a:r>
              <a:rPr lang="en-GB" sz="1600" b="1" dirty="0">
                <a:solidFill>
                  <a:srgbClr val="0000C0"/>
                </a:solidFill>
                <a:latin typeface="Courier New" panose="02070309020205020404" pitchFamily="49" charset="0"/>
              </a:rPr>
              <a:t>description</a:t>
            </a:r>
            <a:r>
              <a:rPr lang="en-GB" sz="1600" b="1" dirty="0">
                <a:solidFill>
                  <a:srgbClr val="000000"/>
                </a:solidFill>
                <a:latin typeface="Courier New" panose="02070309020205020404" pitchFamily="49" charset="0"/>
              </a:rPr>
              <a:t>;</a:t>
            </a:r>
          </a:p>
          <a:p>
            <a:endParaRPr lang="en-GB" sz="1600" dirty="0">
              <a:latin typeface="Courier New" panose="02070309020205020404" pitchFamily="49" charset="0"/>
            </a:endParaRPr>
          </a:p>
          <a:p>
            <a:r>
              <a:rPr lang="en-GB" sz="1600" b="1" dirty="0">
                <a:solidFill>
                  <a:srgbClr val="7F0055"/>
                </a:solidFill>
                <a:latin typeface="Courier New" panose="02070309020205020404" pitchFamily="49" charset="0"/>
              </a:rPr>
              <a:t>public</a:t>
            </a:r>
            <a:r>
              <a:rPr lang="en-GB" sz="1600" b="1" dirty="0">
                <a:solidFill>
                  <a:srgbClr val="000000"/>
                </a:solidFill>
                <a:latin typeface="Courier New" panose="02070309020205020404" pitchFamily="49" charset="0"/>
              </a:rPr>
              <a:t> </a:t>
            </a:r>
            <a:r>
              <a:rPr lang="en-GB" sz="1600" b="1" dirty="0" err="1">
                <a:solidFill>
                  <a:srgbClr val="000000"/>
                </a:solidFill>
                <a:latin typeface="Courier New" panose="02070309020205020404" pitchFamily="49" charset="0"/>
              </a:rPr>
              <a:t>TestClass</a:t>
            </a:r>
            <a:r>
              <a:rPr lang="en-GB" sz="1600" b="1" dirty="0">
                <a:solidFill>
                  <a:srgbClr val="000000"/>
                </a:solidFill>
                <a:latin typeface="Courier New" panose="02070309020205020404" pitchFamily="49" charset="0"/>
              </a:rPr>
              <a:t>() {</a:t>
            </a:r>
          </a:p>
          <a:p>
            <a:r>
              <a:rPr lang="en-GB" sz="1600" b="1" dirty="0">
                <a:solidFill>
                  <a:srgbClr val="7F0055"/>
                </a:solidFill>
                <a:latin typeface="Courier New" panose="02070309020205020404" pitchFamily="49" charset="0"/>
              </a:rPr>
              <a:t>   </a:t>
            </a:r>
            <a:r>
              <a:rPr lang="en-GB" sz="1600" b="1" dirty="0" err="1">
                <a:solidFill>
                  <a:srgbClr val="7F0055"/>
                </a:solidFill>
                <a:latin typeface="Courier New" panose="02070309020205020404" pitchFamily="49" charset="0"/>
              </a:rPr>
              <a:t>this</a:t>
            </a:r>
            <a:r>
              <a:rPr lang="en-GB" sz="1600" b="1" dirty="0" err="1">
                <a:solidFill>
                  <a:srgbClr val="000000"/>
                </a:solidFill>
                <a:latin typeface="Courier New" panose="02070309020205020404" pitchFamily="49" charset="0"/>
              </a:rPr>
              <a:t>.</a:t>
            </a:r>
            <a:r>
              <a:rPr lang="en-GB" sz="1600" b="1" dirty="0" err="1">
                <a:solidFill>
                  <a:srgbClr val="0000C0"/>
                </a:solidFill>
                <a:latin typeface="Courier New" panose="02070309020205020404" pitchFamily="49" charset="0"/>
              </a:rPr>
              <a:t>x</a:t>
            </a:r>
            <a:r>
              <a:rPr lang="en-GB" sz="1600" b="1" dirty="0">
                <a:solidFill>
                  <a:srgbClr val="000000"/>
                </a:solidFill>
                <a:latin typeface="Courier New" panose="02070309020205020404" pitchFamily="49" charset="0"/>
              </a:rPr>
              <a:t> = </a:t>
            </a:r>
            <a:r>
              <a:rPr lang="en-GB" sz="1600" b="1" dirty="0" err="1">
                <a:solidFill>
                  <a:srgbClr val="7F0055"/>
                </a:solidFill>
                <a:latin typeface="Courier New" panose="02070309020205020404" pitchFamily="49" charset="0"/>
              </a:rPr>
              <a:t>this</a:t>
            </a:r>
            <a:r>
              <a:rPr lang="en-GB" sz="1600" b="1" dirty="0" err="1">
                <a:solidFill>
                  <a:srgbClr val="000000"/>
                </a:solidFill>
                <a:latin typeface="Courier New" panose="02070309020205020404" pitchFamily="49" charset="0"/>
              </a:rPr>
              <a:t>.</a:t>
            </a:r>
            <a:r>
              <a:rPr lang="en-GB" sz="1600" b="1" dirty="0" err="1">
                <a:solidFill>
                  <a:srgbClr val="0000C0"/>
                </a:solidFill>
                <a:latin typeface="Courier New" panose="02070309020205020404" pitchFamily="49" charset="0"/>
              </a:rPr>
              <a:t>y</a:t>
            </a:r>
            <a:r>
              <a:rPr lang="en-GB" sz="1600" b="1" dirty="0">
                <a:solidFill>
                  <a:srgbClr val="000000"/>
                </a:solidFill>
                <a:latin typeface="Courier New" panose="02070309020205020404" pitchFamily="49" charset="0"/>
              </a:rPr>
              <a:t> = 2;</a:t>
            </a:r>
          </a:p>
          <a:p>
            <a:r>
              <a:rPr lang="en-GB" sz="1600" b="1" dirty="0">
                <a:solidFill>
                  <a:srgbClr val="7F0055"/>
                </a:solidFill>
                <a:latin typeface="Courier New" panose="02070309020205020404" pitchFamily="49" charset="0"/>
              </a:rPr>
              <a:t>   </a:t>
            </a:r>
            <a:r>
              <a:rPr lang="en-GB" sz="1600" b="1" dirty="0" err="1">
                <a:solidFill>
                  <a:srgbClr val="7F0055"/>
                </a:solidFill>
                <a:latin typeface="Courier New" panose="02070309020205020404" pitchFamily="49" charset="0"/>
              </a:rPr>
              <a:t>this</a:t>
            </a:r>
            <a:r>
              <a:rPr lang="en-GB" sz="1600" b="1" dirty="0" err="1">
                <a:solidFill>
                  <a:srgbClr val="000000"/>
                </a:solidFill>
                <a:latin typeface="Courier New" panose="02070309020205020404" pitchFamily="49" charset="0"/>
              </a:rPr>
              <a:t>.</a:t>
            </a:r>
            <a:r>
              <a:rPr lang="en-GB" sz="1600" b="1" dirty="0" err="1">
                <a:solidFill>
                  <a:srgbClr val="0000C0"/>
                </a:solidFill>
                <a:latin typeface="Courier New" panose="02070309020205020404" pitchFamily="49" charset="0"/>
              </a:rPr>
              <a:t>description</a:t>
            </a:r>
            <a:r>
              <a:rPr lang="en-GB" sz="1600" b="1" dirty="0">
                <a:solidFill>
                  <a:srgbClr val="000000"/>
                </a:solidFill>
                <a:latin typeface="Courier New" panose="02070309020205020404" pitchFamily="49" charset="0"/>
              </a:rPr>
              <a:t> = </a:t>
            </a:r>
            <a:r>
              <a:rPr lang="en-GB" sz="1600" b="1" dirty="0">
                <a:solidFill>
                  <a:srgbClr val="2A00FF"/>
                </a:solidFill>
                <a:latin typeface="Courier New" panose="02070309020205020404" pitchFamily="49" charset="0"/>
              </a:rPr>
              <a:t>"Description: "</a:t>
            </a:r>
            <a:r>
              <a:rPr lang="en-GB" sz="1600" b="1" dirty="0">
                <a:solidFill>
                  <a:srgbClr val="000000"/>
                </a:solidFill>
                <a:latin typeface="Courier New" panose="02070309020205020404" pitchFamily="49" charset="0"/>
              </a:rPr>
              <a:t>;</a:t>
            </a:r>
          </a:p>
          <a:p>
            <a:r>
              <a:rPr lang="en-GB" sz="1600" dirty="0">
                <a:solidFill>
                  <a:srgbClr val="000000"/>
                </a:solidFill>
                <a:latin typeface="Courier New" panose="02070309020205020404" pitchFamily="49" charset="0"/>
              </a:rPr>
              <a:t>}</a:t>
            </a:r>
          </a:p>
          <a:p>
            <a:endParaRPr lang="en-GB" sz="1600" dirty="0">
              <a:latin typeface="Courier New" panose="02070309020205020404" pitchFamily="49" charset="0"/>
            </a:endParaRPr>
          </a:p>
          <a:p>
            <a:r>
              <a:rPr lang="en-GB" sz="1600" dirty="0">
                <a:solidFill>
                  <a:srgbClr val="000000"/>
                </a:solidFill>
                <a:latin typeface="Courier New" panose="02070309020205020404" pitchFamily="49" charset="0"/>
              </a:rPr>
              <a:t>}</a:t>
            </a:r>
            <a:endParaRPr lang="en-GB" sz="1600" dirty="0"/>
          </a:p>
        </p:txBody>
      </p:sp>
    </p:spTree>
    <p:extLst>
      <p:ext uri="{BB962C8B-B14F-4D97-AF65-F5344CB8AC3E}">
        <p14:creationId xmlns:p14="http://schemas.microsoft.com/office/powerpoint/2010/main" val="417968979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p:txBody>
          <a:bodyPr/>
          <a:lstStyle/>
          <a:p>
            <a:r>
              <a:rPr lang="en-GB" dirty="0"/>
              <a:t>Right Click sur WebServiceTest.java </a:t>
            </a:r>
            <a:r>
              <a:rPr lang="en-GB" dirty="0" err="1"/>
              <a:t>puis</a:t>
            </a:r>
            <a:r>
              <a:rPr lang="en-GB" dirty="0"/>
              <a:t> </a:t>
            </a:r>
            <a:r>
              <a:rPr lang="en-GB" dirty="0" err="1"/>
              <a:t>choisissez</a:t>
            </a:r>
            <a:r>
              <a:rPr lang="en-GB" dirty="0"/>
              <a:t> </a:t>
            </a:r>
            <a:r>
              <a:rPr lang="en-GB" dirty="0" err="1"/>
              <a:t>WebService</a:t>
            </a:r>
            <a:r>
              <a:rPr lang="en-GB" dirty="0"/>
              <a:t> &gt; Create Web Service</a:t>
            </a:r>
          </a:p>
        </p:txBody>
      </p:sp>
      <p:sp>
        <p:nvSpPr>
          <p:cNvPr id="4" name="Rectangle 3"/>
          <p:cNvSpPr/>
          <p:nvPr/>
        </p:nvSpPr>
        <p:spPr>
          <a:xfrm>
            <a:off x="1118830" y="2924944"/>
            <a:ext cx="7363544"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b="1" dirty="0">
                <a:solidFill>
                  <a:srgbClr val="7F0055"/>
                </a:solidFill>
                <a:latin typeface="Courier New" panose="02070309020205020404" pitchFamily="49" charset="0"/>
              </a:rPr>
              <a:t>package</a:t>
            </a:r>
            <a:r>
              <a:rPr lang="en-GB" b="1" dirty="0">
                <a:solidFill>
                  <a:srgbClr val="000000"/>
                </a:solidFill>
                <a:latin typeface="Courier New" panose="02070309020205020404" pitchFamily="49" charset="0"/>
              </a:rPr>
              <a:t> </a:t>
            </a:r>
            <a:r>
              <a:rPr lang="en-GB" b="1" dirty="0" err="1">
                <a:solidFill>
                  <a:srgbClr val="000000"/>
                </a:solidFill>
                <a:latin typeface="Courier New" panose="02070309020205020404" pitchFamily="49" charset="0"/>
              </a:rPr>
              <a:t>wh.wsformation</a:t>
            </a:r>
            <a:r>
              <a:rPr lang="en-GB" b="1" dirty="0">
                <a:solidFill>
                  <a:srgbClr val="000000"/>
                </a:solidFill>
                <a:latin typeface="Courier New" panose="02070309020205020404" pitchFamily="49" charset="0"/>
              </a:rPr>
              <a:t>;</a:t>
            </a:r>
          </a:p>
          <a:p>
            <a:endParaRPr lang="en-GB" dirty="0">
              <a:latin typeface="Courier New" panose="02070309020205020404" pitchFamily="49" charset="0"/>
            </a:endParaRPr>
          </a:p>
          <a:p>
            <a:r>
              <a:rPr lang="en-GB" b="1" dirty="0">
                <a:solidFill>
                  <a:srgbClr val="7F0055"/>
                </a:solidFill>
                <a:latin typeface="Courier New" panose="02070309020205020404" pitchFamily="49" charset="0"/>
              </a:rPr>
              <a:t>public</a:t>
            </a:r>
            <a:r>
              <a:rPr lang="en-GB" b="1" dirty="0">
                <a:solidFill>
                  <a:srgbClr val="000000"/>
                </a:solidFill>
                <a:latin typeface="Courier New" panose="02070309020205020404" pitchFamily="49" charset="0"/>
              </a:rPr>
              <a:t> </a:t>
            </a:r>
            <a:r>
              <a:rPr lang="en-GB" b="1" dirty="0">
                <a:solidFill>
                  <a:srgbClr val="7F0055"/>
                </a:solidFill>
                <a:latin typeface="Courier New" panose="02070309020205020404" pitchFamily="49" charset="0"/>
              </a:rPr>
              <a:t>class</a:t>
            </a:r>
            <a:r>
              <a:rPr lang="en-GB" b="1" dirty="0">
                <a:solidFill>
                  <a:srgbClr val="000000"/>
                </a:solidFill>
                <a:latin typeface="Courier New" panose="02070309020205020404" pitchFamily="49" charset="0"/>
              </a:rPr>
              <a:t> </a:t>
            </a:r>
            <a:r>
              <a:rPr lang="en-GB" b="1" dirty="0" err="1">
                <a:solidFill>
                  <a:srgbClr val="000000"/>
                </a:solidFill>
                <a:latin typeface="Courier New" panose="02070309020205020404" pitchFamily="49" charset="0"/>
              </a:rPr>
              <a:t>WebServiceTest</a:t>
            </a:r>
            <a:r>
              <a:rPr lang="en-GB" b="1" dirty="0">
                <a:solidFill>
                  <a:srgbClr val="000000"/>
                </a:solidFill>
                <a:latin typeface="Courier New" panose="02070309020205020404" pitchFamily="49" charset="0"/>
              </a:rPr>
              <a:t> {</a:t>
            </a:r>
          </a:p>
          <a:p>
            <a:r>
              <a:rPr lang="en-US" b="1" dirty="0">
                <a:solidFill>
                  <a:srgbClr val="7F0055"/>
                </a:solidFill>
                <a:latin typeface="Courier New" panose="02070309020205020404" pitchFamily="49" charset="0"/>
              </a:rPr>
              <a:t> public</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TestClass</a:t>
            </a:r>
            <a:r>
              <a:rPr lang="en-US" b="1" dirty="0">
                <a:solidFill>
                  <a:srgbClr val="000000"/>
                </a:solidFill>
                <a:latin typeface="Courier New" panose="02070309020205020404" pitchFamily="49" charset="0"/>
              </a:rPr>
              <a:t> test(</a:t>
            </a:r>
            <a:r>
              <a:rPr lang="en-US" b="1" dirty="0" err="1">
                <a:solidFill>
                  <a:srgbClr val="7F0055"/>
                </a:solidFill>
                <a:latin typeface="Courier New" panose="02070309020205020404" pitchFamily="49" charset="0"/>
              </a:rPr>
              <a:t>int</a:t>
            </a:r>
            <a:r>
              <a:rPr lang="en-US" b="1" dirty="0">
                <a:solidFill>
                  <a:srgbClr val="000000"/>
                </a:solidFill>
                <a:latin typeface="Courier New" panose="02070309020205020404" pitchFamily="49" charset="0"/>
              </a:rPr>
              <a:t> </a:t>
            </a:r>
            <a:r>
              <a:rPr lang="en-US" b="1" dirty="0">
                <a:solidFill>
                  <a:srgbClr val="6A3E3E"/>
                </a:solidFill>
                <a:latin typeface="Courier New" panose="02070309020205020404" pitchFamily="49" charset="0"/>
              </a:rPr>
              <a:t>x</a:t>
            </a:r>
            <a:r>
              <a:rPr lang="en-US" b="1" dirty="0">
                <a:solidFill>
                  <a:srgbClr val="000000"/>
                </a:solidFill>
                <a:latin typeface="Courier New" panose="02070309020205020404" pitchFamily="49" charset="0"/>
              </a:rPr>
              <a:t>, </a:t>
            </a:r>
            <a:r>
              <a:rPr lang="en-US" b="1" dirty="0" err="1">
                <a:solidFill>
                  <a:srgbClr val="7F0055"/>
                </a:solidFill>
                <a:latin typeface="Courier New" panose="02070309020205020404" pitchFamily="49" charset="0"/>
              </a:rPr>
              <a:t>int</a:t>
            </a:r>
            <a:r>
              <a:rPr lang="en-US" b="1" dirty="0">
                <a:solidFill>
                  <a:srgbClr val="000000"/>
                </a:solidFill>
                <a:latin typeface="Courier New" panose="02070309020205020404" pitchFamily="49" charset="0"/>
              </a:rPr>
              <a:t> </a:t>
            </a:r>
            <a:r>
              <a:rPr lang="en-US" b="1" dirty="0">
                <a:solidFill>
                  <a:srgbClr val="6A3E3E"/>
                </a:solidFill>
                <a:latin typeface="Courier New" panose="02070309020205020404" pitchFamily="49" charset="0"/>
              </a:rPr>
              <a:t>y</a:t>
            </a:r>
            <a:r>
              <a:rPr lang="en-US" b="1" dirty="0">
                <a:solidFill>
                  <a:srgbClr val="000000"/>
                </a:solidFill>
                <a:latin typeface="Courier New" panose="02070309020205020404" pitchFamily="49" charset="0"/>
              </a:rPr>
              <a:t>, String </a:t>
            </a:r>
            <a:r>
              <a:rPr lang="en-US" b="1" dirty="0">
                <a:solidFill>
                  <a:srgbClr val="6A3E3E"/>
                </a:solidFill>
                <a:latin typeface="Courier New" panose="02070309020205020404" pitchFamily="49" charset="0"/>
              </a:rPr>
              <a:t>d</a:t>
            </a:r>
            <a:r>
              <a:rPr lang="en-US" b="1" dirty="0">
                <a:solidFill>
                  <a:srgbClr val="000000"/>
                </a:solidFill>
                <a:latin typeface="Courier New" panose="02070309020205020404" pitchFamily="49" charset="0"/>
              </a:rPr>
              <a:t>) {</a:t>
            </a:r>
          </a:p>
          <a:p>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TestClass</a:t>
            </a:r>
            <a:r>
              <a:rPr lang="en-GB" dirty="0">
                <a:solidFill>
                  <a:srgbClr val="000000"/>
                </a:solidFill>
                <a:latin typeface="Courier New" panose="02070309020205020404" pitchFamily="49" charset="0"/>
              </a:rPr>
              <a:t> </a:t>
            </a:r>
            <a:r>
              <a:rPr lang="en-GB" dirty="0" err="1">
                <a:solidFill>
                  <a:srgbClr val="6A3E3E"/>
                </a:solidFill>
                <a:latin typeface="Courier New" panose="02070309020205020404" pitchFamily="49" charset="0"/>
              </a:rPr>
              <a:t>tc</a:t>
            </a:r>
            <a:r>
              <a:rPr lang="en-GB" dirty="0">
                <a:solidFill>
                  <a:srgbClr val="000000"/>
                </a:solidFill>
                <a:latin typeface="Courier New" panose="02070309020205020404" pitchFamily="49" charset="0"/>
              </a:rPr>
              <a:t> = </a:t>
            </a:r>
            <a:r>
              <a:rPr lang="en-GB" b="1" dirty="0">
                <a:solidFill>
                  <a:srgbClr val="7F0055"/>
                </a:solidFill>
                <a:latin typeface="Courier New" panose="02070309020205020404" pitchFamily="49" charset="0"/>
              </a:rPr>
              <a:t>new</a:t>
            </a:r>
            <a:r>
              <a:rPr lang="en-GB" b="1" dirty="0">
                <a:solidFill>
                  <a:srgbClr val="000000"/>
                </a:solidFill>
                <a:latin typeface="Courier New" panose="02070309020205020404" pitchFamily="49" charset="0"/>
              </a:rPr>
              <a:t> </a:t>
            </a:r>
            <a:r>
              <a:rPr lang="en-GB" b="1" dirty="0" err="1">
                <a:solidFill>
                  <a:srgbClr val="000000"/>
                </a:solidFill>
                <a:latin typeface="Courier New" panose="02070309020205020404" pitchFamily="49" charset="0"/>
              </a:rPr>
              <a:t>TestClass</a:t>
            </a:r>
            <a:r>
              <a:rPr lang="en-GB" b="1" dirty="0">
                <a:solidFill>
                  <a:srgbClr val="000000"/>
                </a:solidFill>
                <a:latin typeface="Courier New" panose="02070309020205020404" pitchFamily="49" charset="0"/>
              </a:rPr>
              <a:t>();</a:t>
            </a:r>
          </a:p>
          <a:p>
            <a:r>
              <a:rPr lang="en-GB" dirty="0">
                <a:solidFill>
                  <a:srgbClr val="6A3E3E"/>
                </a:solidFill>
                <a:latin typeface="Courier New" panose="02070309020205020404" pitchFamily="49" charset="0"/>
              </a:rPr>
              <a:t>   </a:t>
            </a:r>
            <a:r>
              <a:rPr lang="en-GB" dirty="0" err="1">
                <a:solidFill>
                  <a:srgbClr val="6A3E3E"/>
                </a:solidFill>
                <a:latin typeface="Courier New" panose="02070309020205020404" pitchFamily="49" charset="0"/>
              </a:rPr>
              <a:t>tc</a:t>
            </a:r>
            <a:r>
              <a:rPr lang="en-GB" dirty="0" err="1">
                <a:solidFill>
                  <a:srgbClr val="000000"/>
                </a:solidFill>
                <a:latin typeface="Courier New" panose="02070309020205020404" pitchFamily="49" charset="0"/>
              </a:rPr>
              <a:t>.</a:t>
            </a:r>
            <a:r>
              <a:rPr lang="en-GB" dirty="0" err="1">
                <a:solidFill>
                  <a:srgbClr val="0000C0"/>
                </a:solidFill>
                <a:latin typeface="Courier New" panose="02070309020205020404" pitchFamily="49" charset="0"/>
              </a:rPr>
              <a:t>x</a:t>
            </a:r>
            <a:r>
              <a:rPr lang="en-GB" dirty="0">
                <a:solidFill>
                  <a:srgbClr val="000000"/>
                </a:solidFill>
                <a:latin typeface="Courier New" panose="02070309020205020404" pitchFamily="49" charset="0"/>
              </a:rPr>
              <a:t> *= </a:t>
            </a:r>
            <a:r>
              <a:rPr lang="en-GB" dirty="0">
                <a:solidFill>
                  <a:srgbClr val="6A3E3E"/>
                </a:solidFill>
                <a:latin typeface="Courier New" panose="02070309020205020404" pitchFamily="49" charset="0"/>
              </a:rPr>
              <a:t>x</a:t>
            </a:r>
            <a:r>
              <a:rPr lang="en-GB" dirty="0">
                <a:solidFill>
                  <a:srgbClr val="000000"/>
                </a:solidFill>
                <a:latin typeface="Courier New" panose="02070309020205020404" pitchFamily="49" charset="0"/>
              </a:rPr>
              <a:t>;</a:t>
            </a:r>
          </a:p>
          <a:p>
            <a:r>
              <a:rPr lang="en-GB" dirty="0">
                <a:solidFill>
                  <a:srgbClr val="6A3E3E"/>
                </a:solidFill>
                <a:latin typeface="Courier New" panose="02070309020205020404" pitchFamily="49" charset="0"/>
              </a:rPr>
              <a:t>   </a:t>
            </a:r>
            <a:r>
              <a:rPr lang="en-GB" dirty="0" err="1">
                <a:solidFill>
                  <a:srgbClr val="6A3E3E"/>
                </a:solidFill>
                <a:latin typeface="Courier New" panose="02070309020205020404" pitchFamily="49" charset="0"/>
              </a:rPr>
              <a:t>tc</a:t>
            </a:r>
            <a:r>
              <a:rPr lang="en-GB" dirty="0" err="1">
                <a:solidFill>
                  <a:srgbClr val="000000"/>
                </a:solidFill>
                <a:latin typeface="Courier New" panose="02070309020205020404" pitchFamily="49" charset="0"/>
              </a:rPr>
              <a:t>.</a:t>
            </a:r>
            <a:r>
              <a:rPr lang="en-GB" dirty="0" err="1">
                <a:solidFill>
                  <a:srgbClr val="0000C0"/>
                </a:solidFill>
                <a:latin typeface="Courier New" panose="02070309020205020404" pitchFamily="49" charset="0"/>
              </a:rPr>
              <a:t>y</a:t>
            </a:r>
            <a:r>
              <a:rPr lang="en-GB" dirty="0">
                <a:solidFill>
                  <a:srgbClr val="000000"/>
                </a:solidFill>
                <a:latin typeface="Courier New" panose="02070309020205020404" pitchFamily="49" charset="0"/>
              </a:rPr>
              <a:t> *= </a:t>
            </a:r>
            <a:r>
              <a:rPr lang="en-GB" dirty="0">
                <a:solidFill>
                  <a:srgbClr val="6A3E3E"/>
                </a:solidFill>
                <a:latin typeface="Courier New" panose="02070309020205020404" pitchFamily="49" charset="0"/>
              </a:rPr>
              <a:t>y</a:t>
            </a:r>
            <a:r>
              <a:rPr lang="en-GB" dirty="0">
                <a:solidFill>
                  <a:srgbClr val="000000"/>
                </a:solidFill>
                <a:latin typeface="Courier New" panose="02070309020205020404" pitchFamily="49" charset="0"/>
              </a:rPr>
              <a:t>;</a:t>
            </a:r>
          </a:p>
          <a:p>
            <a:r>
              <a:rPr lang="en-GB" dirty="0">
                <a:solidFill>
                  <a:srgbClr val="6A3E3E"/>
                </a:solidFill>
                <a:latin typeface="Courier New" panose="02070309020205020404" pitchFamily="49" charset="0"/>
              </a:rPr>
              <a:t>   </a:t>
            </a:r>
            <a:r>
              <a:rPr lang="en-GB" dirty="0" err="1">
                <a:solidFill>
                  <a:srgbClr val="6A3E3E"/>
                </a:solidFill>
                <a:latin typeface="Courier New" panose="02070309020205020404" pitchFamily="49" charset="0"/>
              </a:rPr>
              <a:t>tc</a:t>
            </a:r>
            <a:r>
              <a:rPr lang="en-GB" dirty="0" err="1">
                <a:solidFill>
                  <a:srgbClr val="000000"/>
                </a:solidFill>
                <a:latin typeface="Courier New" panose="02070309020205020404" pitchFamily="49" charset="0"/>
              </a:rPr>
              <a:t>.</a:t>
            </a:r>
            <a:r>
              <a:rPr lang="en-GB" dirty="0" err="1">
                <a:solidFill>
                  <a:srgbClr val="0000C0"/>
                </a:solidFill>
                <a:latin typeface="Courier New" panose="02070309020205020404" pitchFamily="49" charset="0"/>
              </a:rPr>
              <a:t>description</a:t>
            </a:r>
            <a:r>
              <a:rPr lang="en-GB" dirty="0">
                <a:solidFill>
                  <a:srgbClr val="000000"/>
                </a:solidFill>
                <a:latin typeface="Courier New" panose="02070309020205020404" pitchFamily="49" charset="0"/>
              </a:rPr>
              <a:t> += </a:t>
            </a:r>
            <a:r>
              <a:rPr lang="en-GB" dirty="0">
                <a:solidFill>
                  <a:srgbClr val="6A3E3E"/>
                </a:solidFill>
                <a:latin typeface="Courier New" panose="02070309020205020404" pitchFamily="49" charset="0"/>
              </a:rPr>
              <a:t>d</a:t>
            </a:r>
            <a:r>
              <a:rPr lang="en-GB" dirty="0">
                <a:solidFill>
                  <a:srgbClr val="000000"/>
                </a:solidFill>
                <a:latin typeface="Courier New" panose="02070309020205020404" pitchFamily="49" charset="0"/>
              </a:rPr>
              <a:t>;</a:t>
            </a:r>
          </a:p>
          <a:p>
            <a:r>
              <a:rPr lang="en-GB" b="1" dirty="0">
                <a:solidFill>
                  <a:srgbClr val="7F0055"/>
                </a:solidFill>
                <a:latin typeface="Courier New" panose="02070309020205020404" pitchFamily="49" charset="0"/>
              </a:rPr>
              <a:t>   return</a:t>
            </a:r>
            <a:r>
              <a:rPr lang="en-GB" b="1" dirty="0">
                <a:solidFill>
                  <a:srgbClr val="000000"/>
                </a:solidFill>
                <a:latin typeface="Courier New" panose="02070309020205020404" pitchFamily="49" charset="0"/>
              </a:rPr>
              <a:t> </a:t>
            </a:r>
            <a:r>
              <a:rPr lang="en-GB" b="1" dirty="0" err="1">
                <a:solidFill>
                  <a:srgbClr val="6A3E3E"/>
                </a:solidFill>
                <a:latin typeface="Courier New" panose="02070309020205020404" pitchFamily="49" charset="0"/>
              </a:rPr>
              <a:t>tc</a:t>
            </a:r>
            <a:r>
              <a:rPr lang="en-GB" b="1" dirty="0">
                <a:solidFill>
                  <a:srgbClr val="000000"/>
                </a:solidFill>
                <a:latin typeface="Courier New" panose="02070309020205020404" pitchFamily="49" charset="0"/>
              </a:rPr>
              <a:t>;</a:t>
            </a:r>
          </a:p>
          <a:p>
            <a:r>
              <a:rPr lang="en-GB" dirty="0">
                <a:solidFill>
                  <a:srgbClr val="000000"/>
                </a:solidFill>
                <a:latin typeface="Courier New" panose="02070309020205020404" pitchFamily="49" charset="0"/>
              </a:rPr>
              <a:t> }</a:t>
            </a:r>
          </a:p>
          <a:p>
            <a:endParaRPr lang="en-GB" dirty="0">
              <a:latin typeface="Courier New" panose="02070309020205020404" pitchFamily="49" charset="0"/>
            </a:endParaRPr>
          </a:p>
          <a:p>
            <a:r>
              <a:rPr lang="en-GB" dirty="0">
                <a:solidFill>
                  <a:srgbClr val="000000"/>
                </a:solidFill>
                <a:latin typeface="Courier New" panose="02070309020205020404" pitchFamily="49" charset="0"/>
              </a:rPr>
              <a:t>}</a:t>
            </a:r>
            <a:endParaRPr lang="en-GB" dirty="0"/>
          </a:p>
        </p:txBody>
      </p:sp>
    </p:spTree>
    <p:extLst>
      <p:ext uri="{BB962C8B-B14F-4D97-AF65-F5344CB8AC3E}">
        <p14:creationId xmlns:p14="http://schemas.microsoft.com/office/powerpoint/2010/main" val="17297952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179512" y="1879600"/>
            <a:ext cx="4032000" cy="4749800"/>
          </a:xfrm>
        </p:spPr>
        <p:txBody>
          <a:bodyPr>
            <a:normAutofit/>
          </a:bodyPr>
          <a:lstStyle/>
          <a:p>
            <a:r>
              <a:rPr lang="en-GB" dirty="0" err="1"/>
              <a:t>Dans</a:t>
            </a:r>
            <a:r>
              <a:rPr lang="en-GB" dirty="0"/>
              <a:t> configuration </a:t>
            </a:r>
          </a:p>
          <a:p>
            <a:pPr lvl="1"/>
            <a:r>
              <a:rPr lang="en-GB" dirty="0"/>
              <a:t>Server runtime = Tomcat Server</a:t>
            </a:r>
          </a:p>
          <a:p>
            <a:pPr lvl="1"/>
            <a:r>
              <a:rPr lang="en-GB" dirty="0"/>
              <a:t>Web service runtime : Apache Axis</a:t>
            </a:r>
          </a:p>
          <a:p>
            <a:pPr lvl="1"/>
            <a:r>
              <a:rPr lang="en-GB" dirty="0"/>
              <a:t>Server Project : current project</a:t>
            </a:r>
          </a:p>
          <a:p>
            <a:r>
              <a:rPr lang="en-GB" dirty="0" err="1"/>
              <a:t>Puis</a:t>
            </a:r>
            <a:r>
              <a:rPr lang="en-GB" dirty="0"/>
              <a:t> sur : next &gt; finish</a:t>
            </a:r>
          </a:p>
        </p:txBody>
      </p:sp>
      <p:pic>
        <p:nvPicPr>
          <p:cNvPr id="4" name="Image 3"/>
          <p:cNvPicPr>
            <a:picLocks noChangeAspect="1"/>
          </p:cNvPicPr>
          <p:nvPr/>
        </p:nvPicPr>
        <p:blipFill>
          <a:blip r:embed="rId3"/>
          <a:stretch>
            <a:fillRect/>
          </a:stretch>
        </p:blipFill>
        <p:spPr>
          <a:xfrm>
            <a:off x="4067943" y="1988839"/>
            <a:ext cx="4845834" cy="4464000"/>
          </a:xfrm>
          <a:prstGeom prst="rect">
            <a:avLst/>
          </a:prstGeom>
        </p:spPr>
      </p:pic>
    </p:spTree>
    <p:extLst>
      <p:ext uri="{BB962C8B-B14F-4D97-AF65-F5344CB8AC3E}">
        <p14:creationId xmlns:p14="http://schemas.microsoft.com/office/powerpoint/2010/main" val="340411094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p:txBody>
          <a:bodyPr/>
          <a:lstStyle/>
          <a:p>
            <a:r>
              <a:rPr lang="fr-FR" dirty="0"/>
              <a:t>Notez la création du WSDL sous </a:t>
            </a:r>
            <a:r>
              <a:rPr lang="fr-FR" dirty="0" err="1"/>
              <a:t>WebContent</a:t>
            </a:r>
            <a:endParaRPr lang="fr-FR" dirty="0"/>
          </a:p>
          <a:p>
            <a:endParaRPr lang="fr-FR" dirty="0"/>
          </a:p>
          <a:p>
            <a:endParaRPr lang="fr-FR" dirty="0"/>
          </a:p>
          <a:p>
            <a:r>
              <a:rPr lang="fr-FR" dirty="0"/>
              <a:t>Récupérez le end point du WSDL et collez le dans un navigateur</a:t>
            </a:r>
          </a:p>
          <a:p>
            <a:endParaRPr lang="fr-FR" dirty="0"/>
          </a:p>
          <a:p>
            <a:pPr marL="0" indent="0">
              <a:buNone/>
            </a:pPr>
            <a:endParaRPr lang="fr-FR" dirty="0"/>
          </a:p>
          <a:p>
            <a:r>
              <a:rPr lang="fr-FR" dirty="0"/>
              <a:t>Testez le </a:t>
            </a:r>
            <a:r>
              <a:rPr lang="fr-FR" dirty="0" err="1"/>
              <a:t>webService</a:t>
            </a:r>
            <a:r>
              <a:rPr lang="fr-FR" dirty="0"/>
              <a:t> avec SOAPUI  </a:t>
            </a:r>
          </a:p>
        </p:txBody>
      </p:sp>
      <p:pic>
        <p:nvPicPr>
          <p:cNvPr id="4" name="Image 3"/>
          <p:cNvPicPr>
            <a:picLocks noChangeAspect="1"/>
          </p:cNvPicPr>
          <p:nvPr/>
        </p:nvPicPr>
        <p:blipFill>
          <a:blip r:embed="rId3"/>
          <a:stretch>
            <a:fillRect/>
          </a:stretch>
        </p:blipFill>
        <p:spPr>
          <a:xfrm>
            <a:off x="1685925" y="2420888"/>
            <a:ext cx="6229350" cy="1028700"/>
          </a:xfrm>
          <a:prstGeom prst="rect">
            <a:avLst/>
          </a:prstGeom>
        </p:spPr>
      </p:pic>
      <p:pic>
        <p:nvPicPr>
          <p:cNvPr id="5" name="Image 4"/>
          <p:cNvPicPr>
            <a:picLocks noChangeAspect="1"/>
          </p:cNvPicPr>
          <p:nvPr/>
        </p:nvPicPr>
        <p:blipFill>
          <a:blip r:embed="rId4"/>
          <a:stretch>
            <a:fillRect/>
          </a:stretch>
        </p:blipFill>
        <p:spPr>
          <a:xfrm>
            <a:off x="4572001" y="4032456"/>
            <a:ext cx="3565178" cy="1278475"/>
          </a:xfrm>
          <a:prstGeom prst="rect">
            <a:avLst/>
          </a:prstGeom>
        </p:spPr>
      </p:pic>
    </p:spTree>
    <p:extLst>
      <p:ext uri="{BB962C8B-B14F-4D97-AF65-F5344CB8AC3E}">
        <p14:creationId xmlns:p14="http://schemas.microsoft.com/office/powerpoint/2010/main" val="32986591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err="1"/>
              <a:t>Ajout</a:t>
            </a:r>
            <a:r>
              <a:rPr lang="en-GB" dirty="0"/>
              <a:t> de la </a:t>
            </a:r>
            <a:r>
              <a:rPr lang="en-GB" dirty="0" err="1"/>
              <a:t>couche</a:t>
            </a:r>
            <a:r>
              <a:rPr lang="en-GB" dirty="0"/>
              <a:t> SSL</a:t>
            </a:r>
          </a:p>
        </p:txBody>
      </p:sp>
      <p:sp>
        <p:nvSpPr>
          <p:cNvPr id="3" name="Espace réservé du contenu 2"/>
          <p:cNvSpPr>
            <a:spLocks noGrp="1"/>
          </p:cNvSpPr>
          <p:nvPr>
            <p:ph sz="half" idx="1"/>
          </p:nvPr>
        </p:nvSpPr>
        <p:spPr>
          <a:xfrm>
            <a:off x="388055" y="2023616"/>
            <a:ext cx="8389056" cy="3493616"/>
          </a:xfrm>
        </p:spPr>
        <p:txBody>
          <a:bodyPr>
            <a:normAutofit/>
          </a:bodyPr>
          <a:lstStyle/>
          <a:p>
            <a:r>
              <a:rPr lang="fr-FR" dirty="0"/>
              <a:t>Pour crypter les échanges entre clients et serveur, HTTPS utilise une clé publique et une clé privée.</a:t>
            </a:r>
          </a:p>
          <a:p>
            <a:r>
              <a:rPr lang="fr-FR" dirty="0"/>
              <a:t>Tout ce qui est crypté avec la clé privée n’est décryptable qu’avec la clé publique, et inversement.</a:t>
            </a:r>
          </a:p>
          <a:p>
            <a:r>
              <a:rPr lang="fr-FR" dirty="0"/>
              <a:t>La clé publique est diffusée au client. La clé privée reste sur le serveur ( à protéger par l’administrateur , bien qu’elle soit déjà protégée par un mot de passe).</a:t>
            </a:r>
          </a:p>
        </p:txBody>
      </p:sp>
    </p:spTree>
    <p:extLst>
      <p:ext uri="{BB962C8B-B14F-4D97-AF65-F5344CB8AC3E}">
        <p14:creationId xmlns:p14="http://schemas.microsoft.com/office/powerpoint/2010/main" val="150844883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p:txBody>
          <a:bodyPr>
            <a:normAutofit fontScale="92500" lnSpcReduction="20000"/>
          </a:bodyPr>
          <a:lstStyle/>
          <a:p>
            <a:r>
              <a:rPr lang="fr-FR" dirty="0"/>
              <a:t>Un </a:t>
            </a:r>
            <a:r>
              <a:rPr lang="fr-FR" i="1" dirty="0" err="1"/>
              <a:t>keystore</a:t>
            </a:r>
            <a:r>
              <a:rPr lang="fr-FR" dirty="0"/>
              <a:t> (</a:t>
            </a:r>
            <a:r>
              <a:rPr lang="fr-FR" i="1" dirty="0"/>
              <a:t>magasin de clefs</a:t>
            </a:r>
            <a:r>
              <a:rPr lang="fr-FR" dirty="0"/>
              <a:t>) </a:t>
            </a:r>
            <a:r>
              <a:rPr lang="fr-FR" dirty="0">
                <a:hlinkClick r:id="rId3" tooltip="Java (technique)"/>
              </a:rPr>
              <a:t>Java</a:t>
            </a:r>
            <a:r>
              <a:rPr lang="fr-FR" dirty="0"/>
              <a:t> est un </a:t>
            </a:r>
            <a:r>
              <a:rPr lang="fr-FR" dirty="0">
                <a:hlinkClick r:id="rId4" tooltip="Fichier informatique"/>
              </a:rPr>
              <a:t>fichier informatique</a:t>
            </a:r>
            <a:r>
              <a:rPr lang="fr-FR" dirty="0"/>
              <a:t> qui stocke des </a:t>
            </a:r>
            <a:r>
              <a:rPr lang="fr-FR" dirty="0">
                <a:hlinkClick r:id="rId5" tooltip="Certificat électronique"/>
              </a:rPr>
              <a:t>certificats électroniques</a:t>
            </a:r>
            <a:r>
              <a:rPr lang="fr-FR" dirty="0"/>
              <a:t> et éventuellement leurs clefs privées, le contenu de ce fichier sera utilisé par des applications de </a:t>
            </a:r>
            <a:r>
              <a:rPr lang="fr-FR" dirty="0">
                <a:hlinkClick r:id="rId6" tooltip="Cryptographie asymétrique"/>
              </a:rPr>
              <a:t>cryptographie à clef publique</a:t>
            </a:r>
            <a:r>
              <a:rPr lang="fr-FR" dirty="0"/>
              <a:t> comme </a:t>
            </a:r>
            <a:r>
              <a:rPr lang="fr-FR" dirty="0">
                <a:hlinkClick r:id="rId7" tooltip="Transport Layer Security"/>
              </a:rPr>
              <a:t>SSL</a:t>
            </a:r>
            <a:endParaRPr lang="fr-FR" dirty="0"/>
          </a:p>
          <a:p>
            <a:endParaRPr lang="en-US" dirty="0"/>
          </a:p>
          <a:p>
            <a:r>
              <a:rPr lang="fr-FR" altLang="fr-FR" dirty="0">
                <a:solidFill>
                  <a:srgbClr val="252525"/>
                </a:solidFill>
                <a:latin typeface="Arial" panose="020B0604020202020204" pitchFamily="34" charset="0"/>
                <a:cs typeface="Arial" panose="020B0604020202020204" pitchFamily="34" charset="0"/>
              </a:rPr>
              <a:t>La JDK propose la commande </a:t>
            </a:r>
            <a:r>
              <a:rPr lang="fr-FR" altLang="fr-FR" dirty="0" err="1">
                <a:solidFill>
                  <a:srgbClr val="252525"/>
                </a:solidFill>
                <a:latin typeface="Courier New" panose="02070309020205020404" pitchFamily="49" charset="0"/>
                <a:cs typeface="Courier New" panose="02070309020205020404" pitchFamily="49" charset="0"/>
              </a:rPr>
              <a:t>keytool</a:t>
            </a:r>
            <a:r>
              <a:rPr lang="fr-FR" altLang="fr-FR" dirty="0">
                <a:solidFill>
                  <a:srgbClr val="252525"/>
                </a:solidFill>
                <a:latin typeface="Arial" panose="020B0604020202020204" pitchFamily="34" charset="0"/>
                <a:cs typeface="Arial" panose="020B0604020202020204" pitchFamily="34" charset="0"/>
              </a:rPr>
              <a:t> qui permet de manipuler ces fichiers. La commande permet d'ajouter des certificats ou des clefs privées dans un fichier </a:t>
            </a:r>
            <a:r>
              <a:rPr lang="fr-FR" altLang="fr-FR" dirty="0" err="1">
                <a:solidFill>
                  <a:srgbClr val="252525"/>
                </a:solidFill>
                <a:latin typeface="Arial" panose="020B0604020202020204" pitchFamily="34" charset="0"/>
                <a:cs typeface="Arial" panose="020B0604020202020204" pitchFamily="34" charset="0"/>
              </a:rPr>
              <a:t>keystore</a:t>
            </a:r>
            <a:r>
              <a:rPr lang="fr-FR" altLang="fr-FR" dirty="0">
                <a:solidFill>
                  <a:srgbClr val="252525"/>
                </a:solidFill>
                <a:latin typeface="Arial" panose="020B0604020202020204" pitchFamily="34" charset="0"/>
                <a:cs typeface="Arial" panose="020B0604020202020204" pitchFamily="34" charset="0"/>
              </a:rPr>
              <a:t>, de les supprimer, d'extraire un certificat, mais jamais d'extraire une clef privée</a:t>
            </a:r>
            <a:endParaRPr lang="en-US" dirty="0"/>
          </a:p>
          <a:p>
            <a:endParaRPr lang="en-US" dirty="0"/>
          </a:p>
          <a:p>
            <a:r>
              <a:rPr lang="en-US" dirty="0"/>
              <a:t>&gt;</a:t>
            </a:r>
            <a:r>
              <a:rPr lang="en-US" dirty="0" err="1"/>
              <a:t>keytool</a:t>
            </a:r>
            <a:r>
              <a:rPr lang="en-US" dirty="0"/>
              <a:t> -</a:t>
            </a:r>
            <a:r>
              <a:rPr lang="en-US" dirty="0" err="1"/>
              <a:t>genkey</a:t>
            </a:r>
            <a:r>
              <a:rPr lang="en-US" dirty="0"/>
              <a:t> -alias </a:t>
            </a:r>
            <a:r>
              <a:rPr lang="en-US" dirty="0" err="1"/>
              <a:t>signtelindus</a:t>
            </a:r>
            <a:r>
              <a:rPr lang="en-US" dirty="0"/>
              <a:t> -</a:t>
            </a:r>
            <a:r>
              <a:rPr lang="en-US" dirty="0" err="1"/>
              <a:t>keystore</a:t>
            </a:r>
            <a:r>
              <a:rPr lang="en-US" dirty="0"/>
              <a:t> </a:t>
            </a:r>
            <a:r>
              <a:rPr lang="en-US" dirty="0" err="1"/>
              <a:t>wwwtelindus-keystore</a:t>
            </a:r>
            <a:endParaRPr lang="en-GB" dirty="0"/>
          </a:p>
        </p:txBody>
      </p:sp>
      <p:pic>
        <p:nvPicPr>
          <p:cNvPr id="4" name="Image 3"/>
          <p:cNvPicPr>
            <a:picLocks noChangeAspect="1"/>
          </p:cNvPicPr>
          <p:nvPr/>
        </p:nvPicPr>
        <p:blipFill>
          <a:blip r:embed="rId8"/>
          <a:stretch>
            <a:fillRect/>
          </a:stretch>
        </p:blipFill>
        <p:spPr>
          <a:xfrm>
            <a:off x="6660232" y="4797152"/>
            <a:ext cx="4290521" cy="2852937"/>
          </a:xfrm>
          <a:prstGeom prst="rect">
            <a:avLst/>
          </a:prstGeom>
        </p:spPr>
      </p:pic>
    </p:spTree>
    <p:extLst>
      <p:ext uri="{BB962C8B-B14F-4D97-AF65-F5344CB8AC3E}">
        <p14:creationId xmlns:p14="http://schemas.microsoft.com/office/powerpoint/2010/main" val="88045248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388055" y="2167632"/>
            <a:ext cx="8389056" cy="3205584"/>
          </a:xfrm>
        </p:spPr>
        <p:txBody>
          <a:bodyPr/>
          <a:lstStyle/>
          <a:p>
            <a:r>
              <a:rPr lang="en-GB" dirty="0" err="1"/>
              <a:t>Une</a:t>
            </a:r>
            <a:r>
              <a:rPr lang="en-GB" dirty="0"/>
              <a:t> </a:t>
            </a:r>
            <a:r>
              <a:rPr lang="en-GB" dirty="0" err="1"/>
              <a:t>fois</a:t>
            </a:r>
            <a:r>
              <a:rPr lang="en-GB" dirty="0"/>
              <a:t> le </a:t>
            </a:r>
            <a:r>
              <a:rPr lang="en-GB" dirty="0" err="1"/>
              <a:t>Keystore</a:t>
            </a:r>
            <a:r>
              <a:rPr lang="en-GB" dirty="0"/>
              <a:t> </a:t>
            </a:r>
            <a:r>
              <a:rPr lang="en-GB" dirty="0" err="1"/>
              <a:t>créé</a:t>
            </a:r>
            <a:r>
              <a:rPr lang="en-GB" dirty="0"/>
              <a:t> on </a:t>
            </a:r>
            <a:r>
              <a:rPr lang="en-GB" dirty="0" err="1"/>
              <a:t>va</a:t>
            </a:r>
            <a:r>
              <a:rPr lang="en-GB" dirty="0"/>
              <a:t> </a:t>
            </a:r>
            <a:r>
              <a:rPr lang="en-GB" dirty="0" err="1"/>
              <a:t>s’occuper</a:t>
            </a:r>
            <a:r>
              <a:rPr lang="en-GB" dirty="0"/>
              <a:t> de Tomcat  a travers le </a:t>
            </a:r>
            <a:r>
              <a:rPr lang="en-GB" dirty="0" err="1"/>
              <a:t>fichier</a:t>
            </a:r>
            <a:r>
              <a:rPr lang="en-GB" dirty="0"/>
              <a:t> server.xml</a:t>
            </a:r>
          </a:p>
          <a:p>
            <a:pPr lvl="1"/>
            <a:r>
              <a:rPr lang="fr-FR" dirty="0"/>
              <a:t>Servers → </a:t>
            </a:r>
            <a:r>
              <a:rPr lang="fr-FR" dirty="0" err="1"/>
              <a:t>Tomcat</a:t>
            </a:r>
            <a:r>
              <a:rPr lang="fr-FR" dirty="0"/>
              <a:t> Server → server.xml</a:t>
            </a:r>
          </a:p>
          <a:p>
            <a:pPr lvl="1"/>
            <a:endParaRPr lang="fr-FR" dirty="0"/>
          </a:p>
          <a:p>
            <a:pPr lvl="0"/>
            <a:r>
              <a:rPr lang="fr-FR" altLang="fr-FR" dirty="0">
                <a:latin typeface="inherit"/>
              </a:rPr>
              <a:t>Vous devez définir un connecteur </a:t>
            </a:r>
            <a:r>
              <a:rPr lang="fr-FR" altLang="fr-FR" b="1" dirty="0">
                <a:latin typeface="inherit"/>
              </a:rPr>
              <a:t>SSL</a:t>
            </a:r>
            <a:r>
              <a:rPr lang="fr-FR" altLang="fr-FR" dirty="0">
                <a:latin typeface="inherit"/>
              </a:rPr>
              <a:t> , lui fournissant le chemin et le mot de passe pour le fichier de clés que vient d'être créé </a:t>
            </a:r>
            <a:r>
              <a:rPr lang="fr-FR" altLang="fr-FR" dirty="0">
                <a:solidFill>
                  <a:srgbClr val="212121"/>
                </a:solidFill>
                <a:latin typeface="inherit"/>
              </a:rPr>
              <a:t>.</a:t>
            </a:r>
            <a:r>
              <a:rPr lang="fr-FR" altLang="fr-FR" sz="800" dirty="0"/>
              <a:t> </a:t>
            </a:r>
            <a:endParaRPr lang="fr-FR" altLang="fr-FR" sz="4400" dirty="0">
              <a:latin typeface="Arial" panose="020B0604020202020204" pitchFamily="34" charset="0"/>
            </a:endParaRPr>
          </a:p>
          <a:p>
            <a:endParaRPr lang="en-GB" dirty="0"/>
          </a:p>
        </p:txBody>
      </p:sp>
      <p:sp>
        <p:nvSpPr>
          <p:cNvPr id="5" name="Rectangle 2"/>
          <p:cNvSpPr>
            <a:spLocks noChangeArrowheads="1"/>
          </p:cNvSpPr>
          <p:nvPr/>
        </p:nvSpPr>
        <p:spPr bwMode="auto">
          <a:xfrm>
            <a:off x="6" y="9010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546186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1953318"/>
            <a:ext cx="7282742" cy="2051746"/>
          </a:xfrm>
        </p:spPr>
        <p:txBody>
          <a:bodyPr>
            <a:normAutofit fontScale="90000"/>
          </a:bodyPr>
          <a:lstStyle/>
          <a:p>
            <a:r>
              <a:rPr lang="en-GB" sz="2400" dirty="0" err="1"/>
              <a:t>Dans</a:t>
            </a:r>
            <a:r>
              <a:rPr lang="en-GB" sz="2400" dirty="0"/>
              <a:t> le </a:t>
            </a:r>
            <a:r>
              <a:rPr lang="en-GB" sz="2400" dirty="0" err="1"/>
              <a:t>wsdl</a:t>
            </a:r>
            <a:r>
              <a:rPr lang="en-GB" sz="2400" dirty="0"/>
              <a:t> on </a:t>
            </a:r>
            <a:r>
              <a:rPr lang="en-GB" sz="2400" dirty="0" err="1"/>
              <a:t>va</a:t>
            </a:r>
            <a:r>
              <a:rPr lang="en-GB" sz="2400" dirty="0"/>
              <a:t> </a:t>
            </a:r>
            <a:r>
              <a:rPr lang="en-GB" sz="2400" dirty="0" err="1"/>
              <a:t>aussi</a:t>
            </a:r>
            <a:r>
              <a:rPr lang="en-GB" sz="2400" dirty="0"/>
              <a:t> </a:t>
            </a:r>
            <a:r>
              <a:rPr lang="en-GB" sz="2400" dirty="0" err="1"/>
              <a:t>mettre</a:t>
            </a:r>
            <a:r>
              <a:rPr lang="en-GB" sz="2400" dirty="0"/>
              <a:t> à jour le end point </a:t>
            </a:r>
            <a:r>
              <a:rPr lang="en-GB" sz="2400" dirty="0" err="1"/>
              <a:t>en</a:t>
            </a:r>
            <a:r>
              <a:rPr lang="en-GB" sz="2400" dirty="0"/>
              <a:t> </a:t>
            </a:r>
            <a:r>
              <a:rPr lang="en-GB" sz="2400" dirty="0" err="1"/>
              <a:t>remplacant</a:t>
            </a:r>
            <a:r>
              <a:rPr lang="en-GB" sz="2400" dirty="0"/>
              <a:t> :</a:t>
            </a:r>
            <a:br>
              <a:rPr lang="en-GB" sz="2400" dirty="0"/>
            </a:br>
            <a:r>
              <a:rPr lang="en-GB" sz="2400" dirty="0">
                <a:hlinkClick r:id="rId3"/>
              </a:rPr>
              <a:t>http://localhost:8080/</a:t>
            </a:r>
            <a:r>
              <a:rPr lang="en-GB" sz="2400" dirty="0"/>
              <a:t>.... 		Par </a:t>
            </a:r>
            <a:br>
              <a:rPr lang="en-GB" sz="2400" dirty="0"/>
            </a:br>
            <a:r>
              <a:rPr lang="en-GB" sz="2400" dirty="0"/>
              <a:t>http</a:t>
            </a:r>
            <a:r>
              <a:rPr lang="en-GB" sz="2400" b="1" dirty="0">
                <a:solidFill>
                  <a:srgbClr val="FF0000"/>
                </a:solidFill>
              </a:rPr>
              <a:t>s</a:t>
            </a:r>
            <a:r>
              <a:rPr lang="en-GB" sz="2400" dirty="0"/>
              <a:t>://localhost:</a:t>
            </a:r>
            <a:r>
              <a:rPr lang="en-GB" sz="2400" b="1" dirty="0">
                <a:solidFill>
                  <a:srgbClr val="FF0000"/>
                </a:solidFill>
              </a:rPr>
              <a:t>8443</a:t>
            </a:r>
            <a:r>
              <a:rPr lang="en-GB" sz="2400" dirty="0"/>
              <a:t>/......</a:t>
            </a:r>
            <a:br>
              <a:rPr lang="en-GB" sz="2400" dirty="0"/>
            </a:br>
            <a:endParaRPr lang="en-GB" sz="2400" dirty="0"/>
          </a:p>
        </p:txBody>
      </p:sp>
      <p:sp>
        <p:nvSpPr>
          <p:cNvPr id="4" name="Rectangle 3"/>
          <p:cNvSpPr/>
          <p:nvPr/>
        </p:nvSpPr>
        <p:spPr>
          <a:xfrm>
            <a:off x="1259632" y="4293096"/>
            <a:ext cx="756084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8080"/>
                </a:solidFill>
                <a:latin typeface="Courier New" panose="02070309020205020404" pitchFamily="49" charset="0"/>
              </a:rPr>
              <a:t>&lt;</a:t>
            </a:r>
            <a:r>
              <a:rPr lang="en-GB" dirty="0">
                <a:solidFill>
                  <a:srgbClr val="3F7F7F"/>
                </a:solidFill>
                <a:latin typeface="Courier New" panose="02070309020205020404" pitchFamily="49" charset="0"/>
              </a:rPr>
              <a:t>Connector </a:t>
            </a:r>
            <a:r>
              <a:rPr lang="en-GB" dirty="0" err="1">
                <a:solidFill>
                  <a:srgbClr val="7F007F"/>
                </a:solidFill>
                <a:latin typeface="Courier New" panose="02070309020205020404" pitchFamily="49" charset="0"/>
              </a:rPr>
              <a:t>SSLEnabled</a:t>
            </a:r>
            <a:r>
              <a:rPr lang="en-GB"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"true" </a:t>
            </a:r>
            <a:r>
              <a:rPr lang="en-GB" i="1" dirty="0" err="1">
                <a:solidFill>
                  <a:srgbClr val="7F007F"/>
                </a:solidFill>
                <a:latin typeface="Courier New" panose="02070309020205020404" pitchFamily="49" charset="0"/>
              </a:rPr>
              <a:t>clientAuth</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"false" </a:t>
            </a:r>
            <a:r>
              <a:rPr lang="en-GB" i="1" dirty="0" err="1">
                <a:solidFill>
                  <a:srgbClr val="7F007F"/>
                </a:solidFill>
                <a:latin typeface="Courier New" panose="02070309020205020404" pitchFamily="49" charset="0"/>
              </a:rPr>
              <a:t>keystoreFile</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"P:\Java\wwwtelindus-keystore" </a:t>
            </a:r>
            <a:r>
              <a:rPr lang="en-GB" i="1" dirty="0" err="1">
                <a:solidFill>
                  <a:srgbClr val="7F007F"/>
                </a:solidFill>
                <a:latin typeface="Courier New" panose="02070309020205020404" pitchFamily="49" charset="0"/>
              </a:rPr>
              <a:t>keystorePass</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a:t>
            </a:r>
            <a:r>
              <a:rPr lang="en-GB" i="1" dirty="0" err="1">
                <a:solidFill>
                  <a:srgbClr val="2A00FF"/>
                </a:solidFill>
                <a:latin typeface="Courier New" panose="02070309020205020404" pitchFamily="49" charset="0"/>
              </a:rPr>
              <a:t>azerty</a:t>
            </a:r>
            <a:r>
              <a:rPr lang="en-GB" i="1" dirty="0">
                <a:solidFill>
                  <a:srgbClr val="2A00FF"/>
                </a:solidFill>
                <a:latin typeface="Courier New" panose="02070309020205020404" pitchFamily="49" charset="0"/>
              </a:rPr>
              <a:t>" </a:t>
            </a:r>
          </a:p>
          <a:p>
            <a:r>
              <a:rPr lang="en-GB" i="1" dirty="0" err="1">
                <a:solidFill>
                  <a:srgbClr val="7F007F"/>
                </a:solidFill>
                <a:latin typeface="Courier New" panose="02070309020205020404" pitchFamily="49" charset="0"/>
              </a:rPr>
              <a:t>maxThreads</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"200" </a:t>
            </a:r>
            <a:r>
              <a:rPr lang="en-GB" i="1" dirty="0">
                <a:solidFill>
                  <a:srgbClr val="7F007F"/>
                </a:solidFill>
                <a:latin typeface="Courier New" panose="02070309020205020404" pitchFamily="49" charset="0"/>
              </a:rPr>
              <a:t>port</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"8443" </a:t>
            </a:r>
            <a:r>
              <a:rPr lang="en-GB" i="1" dirty="0">
                <a:solidFill>
                  <a:srgbClr val="7F007F"/>
                </a:solidFill>
                <a:latin typeface="Courier New" panose="02070309020205020404" pitchFamily="49" charset="0"/>
              </a:rPr>
              <a:t>protocol</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"org.apache.coyote.http11.Http11NioProtocol" </a:t>
            </a:r>
            <a:r>
              <a:rPr lang="en-GB" i="1" dirty="0">
                <a:solidFill>
                  <a:srgbClr val="7F007F"/>
                </a:solidFill>
                <a:latin typeface="Courier New" panose="02070309020205020404" pitchFamily="49" charset="0"/>
              </a:rPr>
              <a:t>scheme</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"https" </a:t>
            </a:r>
          </a:p>
          <a:p>
            <a:r>
              <a:rPr lang="en-GB" i="1" dirty="0">
                <a:solidFill>
                  <a:srgbClr val="7F007F"/>
                </a:solidFill>
                <a:latin typeface="Courier New" panose="02070309020205020404" pitchFamily="49" charset="0"/>
              </a:rPr>
              <a:t>secure</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"true" </a:t>
            </a:r>
            <a:r>
              <a:rPr lang="en-GB" i="1" dirty="0" err="1">
                <a:solidFill>
                  <a:srgbClr val="7F007F"/>
                </a:solidFill>
                <a:latin typeface="Courier New" panose="02070309020205020404" pitchFamily="49" charset="0"/>
              </a:rPr>
              <a:t>sslProtocol</a:t>
            </a:r>
            <a:r>
              <a:rPr lang="en-GB" i="1" dirty="0">
                <a:solidFill>
                  <a:srgbClr val="000000"/>
                </a:solidFill>
                <a:latin typeface="Courier New" panose="02070309020205020404" pitchFamily="49" charset="0"/>
              </a:rPr>
              <a:t>=</a:t>
            </a:r>
            <a:r>
              <a:rPr lang="en-GB" i="1" dirty="0">
                <a:solidFill>
                  <a:srgbClr val="2A00FF"/>
                </a:solidFill>
                <a:latin typeface="Courier New" panose="02070309020205020404" pitchFamily="49" charset="0"/>
              </a:rPr>
              <a:t>"TLS"</a:t>
            </a:r>
            <a:r>
              <a:rPr lang="en-GB" i="1" dirty="0">
                <a:solidFill>
                  <a:srgbClr val="008080"/>
                </a:solidFill>
                <a:latin typeface="Courier New" panose="02070309020205020404" pitchFamily="49" charset="0"/>
              </a:rPr>
              <a:t>/&gt;</a:t>
            </a:r>
          </a:p>
          <a:p>
            <a:endParaRPr lang="en-GB" dirty="0">
              <a:latin typeface="Courier New" panose="02070309020205020404" pitchFamily="49" charset="0"/>
            </a:endParaRPr>
          </a:p>
        </p:txBody>
      </p:sp>
      <p:pic>
        <p:nvPicPr>
          <p:cNvPr id="6" name="Image 5"/>
          <p:cNvPicPr>
            <a:picLocks noChangeAspect="1"/>
          </p:cNvPicPr>
          <p:nvPr/>
        </p:nvPicPr>
        <p:blipFill>
          <a:blip r:embed="rId4"/>
          <a:stretch>
            <a:fillRect/>
          </a:stretch>
        </p:blipFill>
        <p:spPr>
          <a:xfrm>
            <a:off x="6372200" y="2276872"/>
            <a:ext cx="2219325" cy="1790700"/>
          </a:xfrm>
          <a:prstGeom prst="rect">
            <a:avLst/>
          </a:prstGeom>
        </p:spPr>
      </p:pic>
    </p:spTree>
    <p:extLst>
      <p:ext uri="{BB962C8B-B14F-4D97-AF65-F5344CB8AC3E}">
        <p14:creationId xmlns:p14="http://schemas.microsoft.com/office/powerpoint/2010/main" val="13283733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377472" y="2276872"/>
            <a:ext cx="8389056" cy="3421608"/>
          </a:xfrm>
        </p:spPr>
        <p:txBody>
          <a:bodyPr/>
          <a:lstStyle/>
          <a:p>
            <a:r>
              <a:rPr lang="en-GB" dirty="0"/>
              <a:t>Executer run on server le </a:t>
            </a:r>
            <a:r>
              <a:rPr lang="en-GB" dirty="0" err="1"/>
              <a:t>fichier</a:t>
            </a:r>
            <a:r>
              <a:rPr lang="en-GB" dirty="0"/>
              <a:t> WSDL</a:t>
            </a:r>
          </a:p>
          <a:p>
            <a:r>
              <a:rPr lang="en-GB" dirty="0" err="1"/>
              <a:t>Dans</a:t>
            </a:r>
            <a:r>
              <a:rPr lang="en-GB" dirty="0"/>
              <a:t> SOAPUI </a:t>
            </a:r>
            <a:r>
              <a:rPr lang="en-GB" dirty="0" err="1"/>
              <a:t>vous</a:t>
            </a:r>
            <a:r>
              <a:rPr lang="en-GB" dirty="0"/>
              <a:t> </a:t>
            </a:r>
            <a:r>
              <a:rPr lang="en-GB" dirty="0" err="1"/>
              <a:t>pouvez</a:t>
            </a:r>
            <a:r>
              <a:rPr lang="en-GB" dirty="0"/>
              <a:t> </a:t>
            </a:r>
            <a:r>
              <a:rPr lang="en-GB" dirty="0" err="1"/>
              <a:t>testez</a:t>
            </a:r>
            <a:r>
              <a:rPr lang="en-GB" dirty="0"/>
              <a:t> le WS </a:t>
            </a:r>
            <a:r>
              <a:rPr lang="en-GB" dirty="0" err="1"/>
              <a:t>en</a:t>
            </a:r>
            <a:r>
              <a:rPr lang="en-GB" dirty="0"/>
              <a:t> </a:t>
            </a:r>
            <a:r>
              <a:rPr lang="en-GB" dirty="0" err="1"/>
              <a:t>notant</a:t>
            </a:r>
            <a:r>
              <a:rPr lang="en-GB" dirty="0"/>
              <a:t> le nouveau URL :</a:t>
            </a:r>
          </a:p>
          <a:p>
            <a:r>
              <a:rPr lang="en-GB" dirty="0">
                <a:hlinkClick r:id="rId3"/>
              </a:rPr>
              <a:t>https://localhost:8443/WebServiceProject/services/WebServiceTest?wsdl</a:t>
            </a:r>
            <a:endParaRPr lang="en-GB" dirty="0"/>
          </a:p>
          <a:p>
            <a:r>
              <a:rPr lang="fr-FR" dirty="0"/>
              <a:t>Dans SOAP </a:t>
            </a:r>
            <a:r>
              <a:rPr lang="fr-FR" dirty="0" err="1"/>
              <a:t>response</a:t>
            </a:r>
            <a:r>
              <a:rPr lang="fr-FR" dirty="0"/>
              <a:t> affichez SSL Info</a:t>
            </a:r>
          </a:p>
        </p:txBody>
      </p:sp>
    </p:spTree>
    <p:extLst>
      <p:ext uri="{BB962C8B-B14F-4D97-AF65-F5344CB8AC3E}">
        <p14:creationId xmlns:p14="http://schemas.microsoft.com/office/powerpoint/2010/main" val="13985138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Utilisation de WS - Security</a:t>
            </a:r>
          </a:p>
        </p:txBody>
      </p:sp>
      <p:sp>
        <p:nvSpPr>
          <p:cNvPr id="3" name="Espace réservé du contenu 2"/>
          <p:cNvSpPr>
            <a:spLocks noGrp="1"/>
          </p:cNvSpPr>
          <p:nvPr>
            <p:ph sz="half" idx="1"/>
          </p:nvPr>
        </p:nvSpPr>
        <p:spPr/>
        <p:txBody>
          <a:bodyPr>
            <a:normAutofit/>
          </a:bodyPr>
          <a:lstStyle/>
          <a:p>
            <a:r>
              <a:rPr lang="fr-FR" dirty="0"/>
              <a:t>Objectifs</a:t>
            </a:r>
          </a:p>
          <a:p>
            <a:pPr lvl="1"/>
            <a:r>
              <a:rPr lang="fr-FR" dirty="0"/>
              <a:t>Authentification</a:t>
            </a:r>
          </a:p>
          <a:p>
            <a:pPr lvl="1"/>
            <a:r>
              <a:rPr lang="fr-FR" dirty="0"/>
              <a:t>Confidentialité des messages</a:t>
            </a:r>
          </a:p>
          <a:p>
            <a:pPr lvl="1"/>
            <a:r>
              <a:rPr lang="fr-FR" dirty="0"/>
              <a:t>Intégrité des messages </a:t>
            </a:r>
          </a:p>
          <a:p>
            <a:r>
              <a:rPr lang="fr-FR" dirty="0"/>
              <a:t>Fondation d’autres standards </a:t>
            </a:r>
            <a:endParaRPr lang="en-GB" dirty="0"/>
          </a:p>
        </p:txBody>
      </p:sp>
      <p:pic>
        <p:nvPicPr>
          <p:cNvPr id="4" name="Image 3"/>
          <p:cNvPicPr>
            <a:picLocks noChangeAspect="1"/>
          </p:cNvPicPr>
          <p:nvPr/>
        </p:nvPicPr>
        <p:blipFill>
          <a:blip r:embed="rId3"/>
          <a:stretch>
            <a:fillRect/>
          </a:stretch>
        </p:blipFill>
        <p:spPr>
          <a:xfrm>
            <a:off x="1933575" y="4221088"/>
            <a:ext cx="5276850" cy="2228850"/>
          </a:xfrm>
          <a:prstGeom prst="rect">
            <a:avLst/>
          </a:prstGeom>
        </p:spPr>
      </p:pic>
    </p:spTree>
    <p:extLst>
      <p:ext uri="{BB962C8B-B14F-4D97-AF65-F5344CB8AC3E}">
        <p14:creationId xmlns:p14="http://schemas.microsoft.com/office/powerpoint/2010/main" val="1143853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re 1"/>
          <p:cNvSpPr>
            <a:spLocks noGrp="1"/>
          </p:cNvSpPr>
          <p:nvPr>
            <p:ph type="title"/>
          </p:nvPr>
        </p:nvSpPr>
        <p:spPr/>
        <p:txBody>
          <a:bodyPr/>
          <a:lstStyle/>
          <a:p>
            <a:r>
              <a:rPr altLang="fr-FR" sz="4000"/>
              <a:t>URI, URL, URN</a:t>
            </a:r>
          </a:p>
        </p:txBody>
      </p:sp>
      <p:sp>
        <p:nvSpPr>
          <p:cNvPr id="3" name="Espace réservé du contenu 2"/>
          <p:cNvSpPr>
            <a:spLocks noGrp="1"/>
          </p:cNvSpPr>
          <p:nvPr>
            <p:ph sz="half" idx="1"/>
          </p:nvPr>
        </p:nvSpPr>
        <p:spPr/>
        <p:txBody>
          <a:bodyPr>
            <a:normAutofit/>
          </a:bodyPr>
          <a:lstStyle/>
          <a:p>
            <a:pPr>
              <a:defRPr/>
            </a:pPr>
            <a:r>
              <a:rPr dirty="0"/>
              <a:t>Les URI sont classés en trois groupes :</a:t>
            </a:r>
          </a:p>
          <a:p>
            <a:pPr lvl="1">
              <a:defRPr/>
            </a:pPr>
            <a:r>
              <a:rPr dirty="0"/>
              <a:t>ceux qui permettent de localiser des ressources sur un réseau, appelés URL (Uniform Resource Locator) ;</a:t>
            </a:r>
          </a:p>
          <a:p>
            <a:pPr lvl="1">
              <a:defRPr/>
            </a:pPr>
            <a:r>
              <a:rPr dirty="0"/>
              <a:t>ceux qui permettent d’identifier et de nommer des ressources de manière unique et persistante, </a:t>
            </a:r>
            <a:r>
              <a:rPr lang="en-US" dirty="0" err="1"/>
              <a:t>appelés</a:t>
            </a:r>
            <a:r>
              <a:rPr lang="en-US" dirty="0"/>
              <a:t> URN (Uniform Resource Name) ;</a:t>
            </a:r>
          </a:p>
          <a:p>
            <a:pPr lvl="1">
              <a:spcBef>
                <a:spcPts val="0"/>
              </a:spcBef>
              <a:spcAft>
                <a:spcPts val="0"/>
              </a:spcAft>
              <a:defRPr/>
            </a:pPr>
            <a:r>
              <a:rPr dirty="0"/>
              <a:t>et ceux qui permettent à la fois</a:t>
            </a:r>
          </a:p>
          <a:p>
            <a:pPr marL="457200" lvl="1" indent="0">
              <a:spcBef>
                <a:spcPts val="0"/>
              </a:spcBef>
              <a:spcAft>
                <a:spcPts val="0"/>
              </a:spcAft>
              <a:buFont typeface="Arial" panose="020B0604020202020204" pitchFamily="34" charset="0"/>
              <a:buNone/>
              <a:defRPr/>
            </a:pPr>
            <a:r>
              <a:rPr lang="fr-FR" dirty="0"/>
              <a:t>   </a:t>
            </a:r>
            <a:r>
              <a:rPr dirty="0"/>
              <a:t>de localiser et d’identifier </a:t>
            </a:r>
          </a:p>
          <a:p>
            <a:pPr marL="457200" lvl="1" indent="0">
              <a:spcBef>
                <a:spcPts val="0"/>
              </a:spcBef>
              <a:spcAft>
                <a:spcPts val="0"/>
              </a:spcAft>
              <a:buFont typeface="Arial" panose="020B0604020202020204" pitchFamily="34" charset="0"/>
              <a:buNone/>
              <a:defRPr/>
            </a:pPr>
            <a:r>
              <a:rPr lang="fr-FR" dirty="0"/>
              <a:t>   </a:t>
            </a:r>
            <a:r>
              <a:rPr dirty="0" err="1"/>
              <a:t>une</a:t>
            </a:r>
            <a:r>
              <a:rPr dirty="0"/>
              <a:t> ressource.</a:t>
            </a:r>
          </a:p>
        </p:txBody>
      </p:sp>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4581128"/>
            <a:ext cx="2698750" cy="174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WS-Security</a:t>
            </a:r>
            <a:endParaRPr lang="en-GB" dirty="0"/>
          </a:p>
        </p:txBody>
      </p:sp>
      <p:sp>
        <p:nvSpPr>
          <p:cNvPr id="3" name="Espace réservé du contenu 2"/>
          <p:cNvSpPr>
            <a:spLocks noGrp="1"/>
          </p:cNvSpPr>
          <p:nvPr>
            <p:ph sz="half" idx="1"/>
          </p:nvPr>
        </p:nvSpPr>
        <p:spPr>
          <a:xfrm>
            <a:off x="377472" y="2023616"/>
            <a:ext cx="8389056" cy="3709640"/>
          </a:xfrm>
        </p:spPr>
        <p:txBody>
          <a:bodyPr/>
          <a:lstStyle/>
          <a:p>
            <a:r>
              <a:rPr lang="fr-FR" dirty="0"/>
              <a:t>Notion de jeton de sécurité (</a:t>
            </a:r>
            <a:r>
              <a:rPr lang="fr-FR" dirty="0" err="1"/>
              <a:t>security</a:t>
            </a:r>
            <a:r>
              <a:rPr lang="fr-FR" dirty="0"/>
              <a:t> </a:t>
            </a:r>
            <a:r>
              <a:rPr lang="fr-FR" dirty="0" err="1"/>
              <a:t>token</a:t>
            </a:r>
            <a:endParaRPr lang="fr-FR" dirty="0"/>
          </a:p>
          <a:p>
            <a:pPr lvl="1"/>
            <a:r>
              <a:rPr lang="fr-FR" dirty="0"/>
              <a:t>Pour l’authentification ou l’autorisation</a:t>
            </a:r>
          </a:p>
          <a:p>
            <a:pPr lvl="2"/>
            <a:r>
              <a:rPr lang="fr-FR" dirty="0"/>
              <a:t>Ex: </a:t>
            </a:r>
            <a:r>
              <a:rPr lang="fr-FR" dirty="0" err="1"/>
              <a:t>username</a:t>
            </a:r>
            <a:r>
              <a:rPr lang="fr-FR" dirty="0"/>
              <a:t>/</a:t>
            </a:r>
            <a:r>
              <a:rPr lang="fr-FR" dirty="0" err="1"/>
              <a:t>password</a:t>
            </a:r>
            <a:r>
              <a:rPr lang="fr-FR" dirty="0"/>
              <a:t>, certificat X509, …</a:t>
            </a:r>
          </a:p>
          <a:p>
            <a:pPr lvl="1"/>
            <a:r>
              <a:rPr lang="fr-FR" dirty="0"/>
              <a:t>Extension de SOAP</a:t>
            </a:r>
          </a:p>
          <a:p>
            <a:pPr lvl="2"/>
            <a:r>
              <a:rPr lang="fr-FR" dirty="0"/>
              <a:t>Définition d’un header SOAP contenant l’information de sécurité</a:t>
            </a:r>
          </a:p>
          <a:p>
            <a:pPr lvl="3"/>
            <a:r>
              <a:rPr lang="fr-FR" dirty="0"/>
              <a:t>Jetons de sécurité </a:t>
            </a:r>
          </a:p>
          <a:p>
            <a:pPr lvl="3"/>
            <a:r>
              <a:rPr lang="fr-FR" dirty="0"/>
              <a:t>Signatures numériques </a:t>
            </a:r>
          </a:p>
          <a:p>
            <a:pPr lvl="3"/>
            <a:r>
              <a:rPr lang="fr-FR" dirty="0"/>
              <a:t>Éléments encryptés</a:t>
            </a:r>
            <a:endParaRPr lang="en-GB" dirty="0"/>
          </a:p>
        </p:txBody>
      </p:sp>
    </p:spTree>
    <p:extLst>
      <p:ext uri="{BB962C8B-B14F-4D97-AF65-F5344CB8AC3E}">
        <p14:creationId xmlns:p14="http://schemas.microsoft.com/office/powerpoint/2010/main" val="5641640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WS-Security</a:t>
            </a:r>
            <a:endParaRPr lang="en-GB" dirty="0"/>
          </a:p>
        </p:txBody>
      </p:sp>
      <p:sp>
        <p:nvSpPr>
          <p:cNvPr id="3" name="Espace réservé du contenu 2"/>
          <p:cNvSpPr>
            <a:spLocks noGrp="1"/>
          </p:cNvSpPr>
          <p:nvPr>
            <p:ph sz="half" idx="1"/>
          </p:nvPr>
        </p:nvSpPr>
        <p:spPr>
          <a:xfrm>
            <a:off x="377472" y="2023616"/>
            <a:ext cx="8389056" cy="3421608"/>
          </a:xfrm>
        </p:spPr>
        <p:txBody>
          <a:bodyPr/>
          <a:lstStyle/>
          <a:p>
            <a:r>
              <a:rPr lang="fr-FR" dirty="0"/>
              <a:t>Confidentialité des messages SOAP </a:t>
            </a:r>
          </a:p>
          <a:p>
            <a:pPr lvl="1"/>
            <a:r>
              <a:rPr lang="fr-FR" dirty="0"/>
              <a:t>Utilisation de XML-</a:t>
            </a:r>
            <a:r>
              <a:rPr lang="fr-FR" dirty="0" err="1"/>
              <a:t>Encryption</a:t>
            </a:r>
            <a:endParaRPr lang="fr-FR" dirty="0"/>
          </a:p>
          <a:p>
            <a:pPr lvl="2"/>
            <a:r>
              <a:rPr lang="fr-FR" dirty="0" err="1"/>
              <a:t>Encryption</a:t>
            </a:r>
            <a:r>
              <a:rPr lang="fr-FR" dirty="0"/>
              <a:t> d’un ou plusieurs éléments du message SOAP</a:t>
            </a:r>
          </a:p>
          <a:p>
            <a:pPr lvl="2"/>
            <a:r>
              <a:rPr lang="fr-FR" dirty="0"/>
              <a:t>Référence vers les éléments encryptés dans le header</a:t>
            </a:r>
          </a:p>
          <a:p>
            <a:pPr lvl="1"/>
            <a:r>
              <a:rPr lang="fr-FR" dirty="0"/>
              <a:t>Clé partagée</a:t>
            </a:r>
          </a:p>
          <a:p>
            <a:pPr lvl="1"/>
            <a:r>
              <a:rPr lang="fr-FR" dirty="0"/>
              <a:t>Possibilité d’encrypter différents éléments avec des clés différentes </a:t>
            </a:r>
            <a:endParaRPr lang="en-GB" dirty="0"/>
          </a:p>
        </p:txBody>
      </p:sp>
    </p:spTree>
    <p:extLst>
      <p:ext uri="{BB962C8B-B14F-4D97-AF65-F5344CB8AC3E}">
        <p14:creationId xmlns:p14="http://schemas.microsoft.com/office/powerpoint/2010/main" val="39964013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WS-Policy</a:t>
            </a:r>
            <a:endParaRPr lang="en-GB" dirty="0"/>
          </a:p>
        </p:txBody>
      </p:sp>
      <p:sp>
        <p:nvSpPr>
          <p:cNvPr id="3" name="Espace réservé du contenu 2"/>
          <p:cNvSpPr>
            <a:spLocks noGrp="1"/>
          </p:cNvSpPr>
          <p:nvPr>
            <p:ph sz="half" idx="1"/>
          </p:nvPr>
        </p:nvSpPr>
        <p:spPr>
          <a:xfrm>
            <a:off x="377472" y="2023616"/>
            <a:ext cx="8389056" cy="3637632"/>
          </a:xfrm>
        </p:spPr>
        <p:txBody>
          <a:bodyPr/>
          <a:lstStyle/>
          <a:p>
            <a:r>
              <a:rPr lang="fr-FR" dirty="0"/>
              <a:t>Objectif: spécifier des informations et des exigences pour un WS</a:t>
            </a:r>
          </a:p>
          <a:p>
            <a:pPr lvl="1"/>
            <a:r>
              <a:rPr lang="fr-FR" dirty="0"/>
              <a:t>S’applique aussi bien au serveur qu’au client</a:t>
            </a:r>
          </a:p>
          <a:p>
            <a:r>
              <a:rPr lang="fr-FR" dirty="0"/>
              <a:t>Exemples:</a:t>
            </a:r>
          </a:p>
          <a:p>
            <a:pPr lvl="1"/>
            <a:r>
              <a:rPr lang="fr-FR" dirty="0"/>
              <a:t>utilisation d’une version spécifique de SOAP</a:t>
            </a:r>
          </a:p>
          <a:p>
            <a:pPr lvl="1"/>
            <a:r>
              <a:rPr lang="fr-FR" dirty="0"/>
              <a:t>Exigence de signature </a:t>
            </a:r>
          </a:p>
          <a:p>
            <a:pPr lvl="1"/>
            <a:r>
              <a:rPr lang="fr-FR" dirty="0"/>
              <a:t>Information sur le format de la réponse (encrypté, signée…) </a:t>
            </a:r>
            <a:endParaRPr lang="en-GB" dirty="0"/>
          </a:p>
        </p:txBody>
      </p:sp>
    </p:spTree>
    <p:extLst>
      <p:ext uri="{BB962C8B-B14F-4D97-AF65-F5344CB8AC3E}">
        <p14:creationId xmlns:p14="http://schemas.microsoft.com/office/powerpoint/2010/main" val="27090941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WS-Trust</a:t>
            </a:r>
            <a:endParaRPr lang="en-GB" dirty="0"/>
          </a:p>
        </p:txBody>
      </p:sp>
      <p:sp>
        <p:nvSpPr>
          <p:cNvPr id="3" name="Espace réservé du contenu 2"/>
          <p:cNvSpPr>
            <a:spLocks noGrp="1"/>
          </p:cNvSpPr>
          <p:nvPr>
            <p:ph sz="half" idx="1"/>
          </p:nvPr>
        </p:nvSpPr>
        <p:spPr>
          <a:xfrm>
            <a:off x="377472" y="2023616"/>
            <a:ext cx="8389056" cy="3421608"/>
          </a:xfrm>
        </p:spPr>
        <p:txBody>
          <a:bodyPr>
            <a:normAutofit/>
          </a:bodyPr>
          <a:lstStyle/>
          <a:p>
            <a:r>
              <a:rPr lang="fr-FR" dirty="0"/>
              <a:t>Modèles de confiance nombreux et variés</a:t>
            </a:r>
          </a:p>
          <a:p>
            <a:pPr lvl="1"/>
            <a:r>
              <a:rPr lang="fr-FR" dirty="0"/>
              <a:t> Et </a:t>
            </a:r>
            <a:r>
              <a:rPr lang="fr-FR" dirty="0" err="1"/>
              <a:t>transorganisations</a:t>
            </a:r>
            <a:r>
              <a:rPr lang="fr-FR" dirty="0"/>
              <a:t> </a:t>
            </a:r>
          </a:p>
          <a:p>
            <a:r>
              <a:rPr lang="fr-FR" dirty="0"/>
              <a:t>Problèmes</a:t>
            </a:r>
          </a:p>
          <a:p>
            <a:pPr lvl="1"/>
            <a:r>
              <a:rPr lang="fr-FR" dirty="0"/>
              <a:t>Émettre et obtenir des jetons de sécurité</a:t>
            </a:r>
          </a:p>
          <a:p>
            <a:pPr lvl="1"/>
            <a:r>
              <a:rPr lang="fr-FR" dirty="0"/>
              <a:t>Etablir et valider des relations de confiance</a:t>
            </a:r>
          </a:p>
          <a:p>
            <a:r>
              <a:rPr lang="fr-FR" dirty="0"/>
              <a:t>Définition d’un Security </a:t>
            </a:r>
            <a:r>
              <a:rPr lang="fr-FR" dirty="0" err="1"/>
              <a:t>Token</a:t>
            </a:r>
            <a:r>
              <a:rPr lang="fr-FR" dirty="0"/>
              <a:t> Service</a:t>
            </a:r>
          </a:p>
          <a:p>
            <a:pPr lvl="1"/>
            <a:r>
              <a:rPr lang="fr-FR" dirty="0"/>
              <a:t>Émet, valide ou échange un jeton de sécurité </a:t>
            </a:r>
            <a:endParaRPr lang="en-GB" dirty="0"/>
          </a:p>
        </p:txBody>
      </p:sp>
    </p:spTree>
    <p:extLst>
      <p:ext uri="{BB962C8B-B14F-4D97-AF65-F5344CB8AC3E}">
        <p14:creationId xmlns:p14="http://schemas.microsoft.com/office/powerpoint/2010/main" val="5651652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76645" y="3861048"/>
            <a:ext cx="6768752" cy="2340000"/>
          </a:xfrm>
          <a:prstGeom prst="rect">
            <a:avLst/>
          </a:prstGeom>
          <a:noFill/>
        </p:spPr>
        <p:txBody>
          <a:bodyPr>
            <a:noAutofit/>
          </a:bodyPr>
          <a:lstStyle/>
          <a:p>
            <a:pPr algn="ctr" fontAlgn="auto">
              <a:spcBef>
                <a:spcPts val="0"/>
              </a:spcBef>
              <a:spcAft>
                <a:spcPts val="0"/>
              </a:spcAft>
              <a:defRPr/>
            </a:pPr>
            <a:r>
              <a:rPr lang="fr-FR" sz="4800" dirty="0">
                <a:latin typeface="Arial" panose="020B0604020202020204" pitchFamily="34" charset="0"/>
              </a:rPr>
              <a:t>Merci de remplir l’évaluation de STAGE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5576" y="852348"/>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6794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132855"/>
            <a:ext cx="3103817" cy="3096345"/>
          </a:xfrm>
        </p:spPr>
        <p:txBody>
          <a:bodyPr/>
          <a:lstStyle/>
          <a:p>
            <a:pPr algn="ctr"/>
            <a:r>
              <a:rPr lang="fr-FR" dirty="0"/>
              <a:t>Questions ?</a:t>
            </a:r>
          </a:p>
        </p:txBody>
      </p:sp>
    </p:spTree>
    <p:extLst>
      <p:ext uri="{BB962C8B-B14F-4D97-AF65-F5344CB8AC3E}">
        <p14:creationId xmlns:p14="http://schemas.microsoft.com/office/powerpoint/2010/main" val="4254818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p:txBody>
          <a:bodyPr/>
          <a:lstStyle/>
          <a:p>
            <a:r>
              <a:rPr altLang="fr-FR"/>
              <a:t>URI, URL, URN : Syntaxe</a:t>
            </a:r>
          </a:p>
        </p:txBody>
      </p:sp>
      <p:sp>
        <p:nvSpPr>
          <p:cNvPr id="3" name="Espace réservé du contenu 2"/>
          <p:cNvSpPr>
            <a:spLocks noGrp="1"/>
          </p:cNvSpPr>
          <p:nvPr>
            <p:ph sz="half" idx="1"/>
          </p:nvPr>
        </p:nvSpPr>
        <p:spPr/>
        <p:txBody>
          <a:bodyPr>
            <a:normAutofit/>
          </a:bodyPr>
          <a:lstStyle/>
          <a:p>
            <a:pPr>
              <a:defRPr/>
            </a:pPr>
            <a:r>
              <a:rPr dirty="0"/>
              <a:t>Un URI n’utilise qu’un jeu restreint de caractères (chiffres, lettres et quelques symboles) car il doit pouvoir être utilisé tout aussi bien avec des moyens de communication informatisés que non informatisés (papier, etc.). Il est constitué</a:t>
            </a:r>
          </a:p>
          <a:p>
            <a:pPr lvl="1">
              <a:defRPr/>
            </a:pPr>
            <a:r>
              <a:rPr dirty="0"/>
              <a:t>de caractères réservés (« ; », « / », « ? », « : », « @ », « &amp; », « = », « + », « $ », « , ») qui servent de délimiteurs ;</a:t>
            </a:r>
          </a:p>
          <a:p>
            <a:pPr lvl="1">
              <a:defRPr/>
            </a:pPr>
            <a:r>
              <a:rPr dirty="0"/>
              <a:t>de chaînes de caractères codés en ASCII US ou à l’aide de séquences d’échappement commençant par le signe « % » (par exemple : « %2D » qui est le caractère « -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p:txBody>
          <a:bodyPr/>
          <a:lstStyle/>
          <a:p>
            <a:r>
              <a:rPr altLang="fr-FR"/>
              <a:t>URI, URL, URN : Composition</a:t>
            </a:r>
          </a:p>
        </p:txBody>
      </p:sp>
      <p:sp>
        <p:nvSpPr>
          <p:cNvPr id="3" name="Espace réservé du contenu 2"/>
          <p:cNvSpPr>
            <a:spLocks noGrp="1"/>
          </p:cNvSpPr>
          <p:nvPr>
            <p:ph sz="half" idx="1"/>
          </p:nvPr>
        </p:nvSpPr>
        <p:spPr>
          <a:xfrm>
            <a:off x="377472" y="1879600"/>
            <a:ext cx="8389056" cy="4749800"/>
          </a:xfrm>
        </p:spPr>
        <p:txBody>
          <a:bodyPr>
            <a:normAutofit fontScale="55000" lnSpcReduction="20000"/>
          </a:bodyPr>
          <a:lstStyle/>
          <a:p>
            <a:pPr>
              <a:defRPr/>
            </a:pPr>
            <a:r>
              <a:rPr dirty="0"/>
              <a:t>Un URI est toujours constitué de la manière suivante :</a:t>
            </a:r>
          </a:p>
          <a:p>
            <a:pPr marL="0" indent="0">
              <a:buFont typeface="Arial" panose="020B0604020202020204" pitchFamily="34" charset="0"/>
              <a:buNone/>
              <a:defRPr/>
            </a:pPr>
            <a:r>
              <a:rPr sz="2900" b="1" dirty="0">
                <a:effectLst>
                  <a:outerShdw blurRad="38100" dist="38100" dir="2700000" algn="tl">
                    <a:srgbClr val="000000">
                      <a:alpha val="43137"/>
                    </a:srgbClr>
                  </a:outerShdw>
                </a:effectLst>
                <a:latin typeface="Courier" pitchFamily="49" charset="0"/>
              </a:rPr>
              <a:t>&lt;modèle&gt;:&lt;chemin ou partie spécifique du </a:t>
            </a:r>
            <a:r>
              <a:rPr sz="2900" b="1" dirty="0" err="1">
                <a:effectLst>
                  <a:outerShdw blurRad="38100" dist="38100" dir="2700000" algn="tl">
                    <a:srgbClr val="000000">
                      <a:alpha val="43137"/>
                    </a:srgbClr>
                  </a:outerShdw>
                </a:effectLst>
                <a:latin typeface="Courier" pitchFamily="49" charset="0"/>
              </a:rPr>
              <a:t>modèle</a:t>
            </a:r>
            <a:r>
              <a:rPr sz="2900" b="1" dirty="0">
                <a:effectLst>
                  <a:outerShdw blurRad="38100" dist="38100" dir="2700000" algn="tl">
                    <a:srgbClr val="000000">
                      <a:alpha val="43137"/>
                    </a:srgbClr>
                  </a:outerShdw>
                </a:effectLst>
                <a:latin typeface="Courier" pitchFamily="49" charset="0"/>
              </a:rPr>
              <a:t>&gt;</a:t>
            </a:r>
            <a:endParaRPr lang="fr-FR" sz="2900" b="1" dirty="0">
              <a:effectLst>
                <a:outerShdw blurRad="38100" dist="38100" dir="2700000" algn="tl">
                  <a:srgbClr val="000000">
                    <a:alpha val="43137"/>
                  </a:srgbClr>
                </a:outerShdw>
              </a:effectLst>
              <a:latin typeface="Courier" pitchFamily="49" charset="0"/>
            </a:endParaRPr>
          </a:p>
          <a:p>
            <a:pPr lvl="1">
              <a:defRPr/>
            </a:pPr>
            <a:r>
              <a:rPr dirty="0"/>
              <a:t>Le modèle </a:t>
            </a:r>
            <a:r>
              <a:rPr dirty="0" err="1"/>
              <a:t>ou</a:t>
            </a:r>
            <a:r>
              <a:rPr dirty="0"/>
              <a:t> </a:t>
            </a:r>
            <a:r>
              <a:rPr lang="fr-FR" i="1" dirty="0"/>
              <a:t>schéma</a:t>
            </a:r>
            <a:r>
              <a:rPr i="1" dirty="0"/>
              <a:t> </a:t>
            </a:r>
            <a:r>
              <a:rPr dirty="0"/>
              <a:t>définit l’espace de noms de l’URI et peut donc introduire des restrictions dans la syntaxe ou la sémantique du chemin. En d’autres termes, la syntaxe d’un URI dépend du modèle utilisé.</a:t>
            </a:r>
          </a:p>
          <a:p>
            <a:pPr>
              <a:defRPr/>
            </a:pPr>
            <a:r>
              <a:rPr dirty="0"/>
              <a:t>Il existe néanmoins une syntaxe générique des URI, que voici :</a:t>
            </a:r>
          </a:p>
          <a:p>
            <a:pPr marL="0" indent="0">
              <a:buFont typeface="Arial" panose="020B0604020202020204" pitchFamily="34" charset="0"/>
              <a:buNone/>
              <a:defRPr/>
            </a:pPr>
            <a:r>
              <a:rPr sz="2900" b="1" dirty="0">
                <a:effectLst>
                  <a:outerShdw blurRad="38100" dist="38100" dir="2700000" algn="tl">
                    <a:srgbClr val="000000">
                      <a:alpha val="43137"/>
                    </a:srgbClr>
                  </a:outerShdw>
                </a:effectLst>
                <a:latin typeface="Courier" pitchFamily="49" charset="0"/>
              </a:rPr>
              <a:t>&lt;modèle&gt;://&lt;autorité&gt;&lt;chemin&gt; ?&lt;requête&gt;</a:t>
            </a:r>
          </a:p>
          <a:p>
            <a:pPr lvl="1">
              <a:defRPr/>
            </a:pPr>
            <a:r>
              <a:rPr dirty="0"/>
              <a:t>Par exemple :</a:t>
            </a:r>
          </a:p>
          <a:p>
            <a:pPr lvl="2">
              <a:defRPr/>
            </a:pPr>
            <a:r>
              <a:rPr b="1" dirty="0"/>
              <a:t>ftp://www.monsite.com/pub</a:t>
            </a:r>
          </a:p>
          <a:p>
            <a:pPr lvl="2">
              <a:defRPr/>
            </a:pPr>
            <a:r>
              <a:rPr b="1" dirty="0"/>
              <a:t>http://www.monsite.com/index.htm?param1=1&amp;param2=essai</a:t>
            </a:r>
          </a:p>
          <a:p>
            <a:pPr lvl="2">
              <a:defRPr/>
            </a:pPr>
            <a:r>
              <a:rPr b="1" dirty="0"/>
              <a:t>file:///c:/program%20files/monfichier.txt</a:t>
            </a:r>
          </a:p>
          <a:p>
            <a:pPr>
              <a:defRPr/>
            </a:pPr>
            <a:r>
              <a:rPr dirty="0"/>
              <a:t>Les modèles qui impliquent l’utilisation d’un protocole sur IP utilisent la syntaxe suivante pour décrire la partie autorité :</a:t>
            </a:r>
          </a:p>
          <a:p>
            <a:pPr marL="0" indent="0">
              <a:buFont typeface="Arial" panose="020B0604020202020204" pitchFamily="34" charset="0"/>
              <a:buNone/>
              <a:defRPr/>
            </a:pPr>
            <a:r>
              <a:rPr sz="2900" b="1" dirty="0">
                <a:effectLst>
                  <a:outerShdw blurRad="38100" dist="38100" dir="2700000" algn="tl">
                    <a:srgbClr val="000000">
                      <a:alpha val="43137"/>
                    </a:srgbClr>
                  </a:outerShdw>
                </a:effectLst>
                <a:latin typeface="Courier" pitchFamily="49" charset="0"/>
              </a:rPr>
              <a:t>&lt;utilisateur&gt;@&lt;hôte&gt;:&lt;port&gt;</a:t>
            </a:r>
          </a:p>
          <a:p>
            <a:pPr lvl="1">
              <a:defRPr/>
            </a:pPr>
            <a:r>
              <a:rPr lang="fr-FR" dirty="0"/>
              <a:t>L’exemple suivant ouvre une connexion FTP sur le site </a:t>
            </a:r>
            <a:r>
              <a:rPr lang="fr-FR" i="1" dirty="0"/>
              <a:t>www.monsite.com </a:t>
            </a:r>
            <a:r>
              <a:rPr lang="fr-FR" dirty="0"/>
              <a:t>sur le port 8000, login « </a:t>
            </a:r>
            <a:r>
              <a:rPr lang="fr-FR" dirty="0" err="1"/>
              <a:t>anonymous</a:t>
            </a:r>
            <a:r>
              <a:rPr lang="fr-FR" dirty="0"/>
              <a:t> », mot de passe « </a:t>
            </a:r>
            <a:r>
              <a:rPr lang="fr-FR" dirty="0" err="1"/>
              <a:t>nopwd</a:t>
            </a:r>
            <a:r>
              <a:rPr lang="fr-FR" dirty="0"/>
              <a:t> » :</a:t>
            </a:r>
          </a:p>
          <a:p>
            <a:pPr lvl="2">
              <a:defRPr/>
            </a:pPr>
            <a:r>
              <a:rPr b="1" dirty="0"/>
              <a:t>ftp://anonymous:nopwd@www.monsite.com:8000</a:t>
            </a:r>
          </a:p>
          <a:p>
            <a:pPr>
              <a:defRPr/>
            </a:pPr>
            <a:r>
              <a:rPr dirty="0"/>
              <a:t>La syntaxe de la partie « requête » dépend du modèle, mais une forme commune est la suivante :</a:t>
            </a:r>
          </a:p>
          <a:p>
            <a:pPr marL="0" indent="0">
              <a:buFont typeface="Arial" panose="020B0604020202020204" pitchFamily="34" charset="0"/>
              <a:buNone/>
              <a:defRPr/>
            </a:pPr>
            <a:r>
              <a:rPr b="1" dirty="0">
                <a:effectLst>
                  <a:outerShdw blurRad="38100" dist="38100" dir="2700000" algn="tl">
                    <a:srgbClr val="000000">
                      <a:alpha val="43137"/>
                    </a:srgbClr>
                  </a:outerShdw>
                </a:effectLst>
                <a:latin typeface="Courier" pitchFamily="49" charset="0"/>
              </a:rPr>
              <a:t>&lt;parametre1&gt;=&lt;valeur&gt;&amp;&lt;parametre2&gt;=&lt;valeur&gt;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re 1"/>
          <p:cNvSpPr>
            <a:spLocks noGrp="1"/>
          </p:cNvSpPr>
          <p:nvPr>
            <p:ph type="title"/>
          </p:nvPr>
        </p:nvSpPr>
        <p:spPr/>
        <p:txBody>
          <a:bodyPr/>
          <a:lstStyle/>
          <a:p>
            <a:r>
              <a:rPr altLang="fr-FR"/>
              <a:t>URI, URL, URN : Composition</a:t>
            </a:r>
          </a:p>
        </p:txBody>
      </p:sp>
      <p:sp>
        <p:nvSpPr>
          <p:cNvPr id="3" name="Espace réservé du contenu 2"/>
          <p:cNvSpPr>
            <a:spLocks noGrp="1"/>
          </p:cNvSpPr>
          <p:nvPr>
            <p:ph sz="half" idx="1"/>
          </p:nvPr>
        </p:nvSpPr>
        <p:spPr/>
        <p:txBody>
          <a:bodyPr>
            <a:normAutofit fontScale="92500" lnSpcReduction="20000"/>
          </a:bodyPr>
          <a:lstStyle/>
          <a:p>
            <a:pPr>
              <a:defRPr/>
            </a:pPr>
            <a:r>
              <a:rPr dirty="0"/>
              <a:t>Comme nous l’avons dit, un URN a pour objectif de nommer une ressource indépendamment de sa localisation. </a:t>
            </a:r>
          </a:p>
          <a:p>
            <a:pPr>
              <a:defRPr/>
            </a:pPr>
            <a:r>
              <a:rPr dirty="0"/>
              <a:t>Un </a:t>
            </a:r>
            <a:r>
              <a:rPr dirty="0" err="1"/>
              <a:t>modèle</a:t>
            </a:r>
            <a:r>
              <a:rPr dirty="0"/>
              <a:t> (</a:t>
            </a:r>
            <a:r>
              <a:rPr lang="fr-FR" i="1" dirty="0"/>
              <a:t>schéma</a:t>
            </a:r>
            <a:r>
              <a:rPr dirty="0"/>
              <a:t>) spécifique a été défini par le RFC2141 et est utilisé en tant que standard pour identifier des ressources sur le Web.</a:t>
            </a:r>
          </a:p>
          <a:p>
            <a:pPr>
              <a:defRPr/>
            </a:pPr>
            <a:r>
              <a:rPr dirty="0"/>
              <a:t>Sa syntaxe est la suivante :</a:t>
            </a:r>
          </a:p>
          <a:p>
            <a:pPr marL="0" indent="0">
              <a:buFont typeface="Arial" panose="020B0604020202020204" pitchFamily="34" charset="0"/>
              <a:buNone/>
              <a:defRPr/>
            </a:pPr>
            <a:endParaRPr dirty="0"/>
          </a:p>
          <a:p>
            <a:pPr marL="0" indent="0">
              <a:buFont typeface="Arial" panose="020B0604020202020204" pitchFamily="34" charset="0"/>
              <a:buNone/>
              <a:defRPr/>
            </a:pPr>
            <a:r>
              <a:rPr sz="2300" b="1" dirty="0" err="1">
                <a:effectLst>
                  <a:outerShdw blurRad="38100" dist="38100" dir="2700000" algn="tl">
                    <a:srgbClr val="000000">
                      <a:alpha val="43137"/>
                    </a:srgbClr>
                  </a:outerShdw>
                </a:effectLst>
                <a:latin typeface="Courier" pitchFamily="49" charset="0"/>
              </a:rPr>
              <a:t>urn</a:t>
            </a:r>
            <a:r>
              <a:rPr sz="2300" b="1" dirty="0">
                <a:effectLst>
                  <a:outerShdw blurRad="38100" dist="38100" dir="2700000" algn="tl">
                    <a:srgbClr val="000000">
                      <a:alpha val="43137"/>
                    </a:srgbClr>
                  </a:outerShdw>
                </a:effectLst>
                <a:latin typeface="Courier" pitchFamily="49" charset="0"/>
              </a:rPr>
              <a:t>:&lt;espace de noms&gt;&lt;identifiant au sein de l’espace de noms&gt;</a:t>
            </a:r>
          </a:p>
          <a:p>
            <a:pPr marL="0" indent="0">
              <a:buFont typeface="Arial" panose="020B0604020202020204" pitchFamily="34" charset="0"/>
              <a:buNone/>
              <a:defRPr/>
            </a:pPr>
            <a:endParaRPr sz="2800" dirty="0">
              <a:latin typeface="Courier" pitchFamily="49" charset="0"/>
            </a:endParaRPr>
          </a:p>
          <a:p>
            <a:pPr>
              <a:defRPr/>
            </a:pPr>
            <a:r>
              <a:rPr dirty="0"/>
              <a:t>Par exemple :</a:t>
            </a:r>
          </a:p>
          <a:p>
            <a:pPr marL="0" indent="0">
              <a:buFont typeface="Arial" panose="020B0604020202020204" pitchFamily="34" charset="0"/>
              <a:buNone/>
              <a:defRPr/>
            </a:pPr>
            <a:r>
              <a:rPr b="1" dirty="0" err="1"/>
              <a:t>urn:MonEspace:MonIdentifiant</a:t>
            </a:r>
            <a:endParaRPr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p:txBody>
          <a:bodyPr/>
          <a:lstStyle/>
          <a:p>
            <a:r>
              <a:rPr altLang="fr-FR"/>
              <a:t>MIME</a:t>
            </a:r>
          </a:p>
        </p:txBody>
      </p:sp>
      <p:sp>
        <p:nvSpPr>
          <p:cNvPr id="3" name="Espace réservé du contenu 2"/>
          <p:cNvSpPr>
            <a:spLocks noGrp="1"/>
          </p:cNvSpPr>
          <p:nvPr>
            <p:ph sz="half" idx="1"/>
          </p:nvPr>
        </p:nvSpPr>
        <p:spPr/>
        <p:txBody>
          <a:bodyPr>
            <a:normAutofit fontScale="92500" lnSpcReduction="20000"/>
          </a:bodyPr>
          <a:lstStyle/>
          <a:p>
            <a:pPr>
              <a:defRPr/>
            </a:pPr>
            <a:r>
              <a:rPr dirty="0"/>
              <a:t>MIME (Multipurpose Internet Mail Extensions) est un standard Internet proposé par l’IETF sous les références RFC2045, RFC2046, RFC2047, RFC2048 et RFC2049.</a:t>
            </a:r>
          </a:p>
          <a:p>
            <a:pPr>
              <a:defRPr/>
            </a:pPr>
            <a:r>
              <a:rPr dirty="0"/>
              <a:t>Cette spécification a pour objectif :</a:t>
            </a:r>
          </a:p>
          <a:p>
            <a:pPr lvl="1">
              <a:defRPr/>
            </a:pPr>
            <a:r>
              <a:rPr dirty="0"/>
              <a:t>de permettre l’échange sur Internet de messages dont le contenu textuel est codé avec un autre jeu de caractères que l’ASCII US sur 7 bits (utilisé historiquement sur le Web) ;</a:t>
            </a:r>
          </a:p>
          <a:p>
            <a:pPr lvl="1">
              <a:defRPr/>
            </a:pPr>
            <a:r>
              <a:rPr dirty="0"/>
              <a:t>de définir un ensemble extensible de formats binaires permettant de transporter dans ces messages tout type de contenu non textuel (audio, vidéo, HTML, etc.) ainsi que des contenus mixtes (« </a:t>
            </a:r>
            <a:r>
              <a:rPr dirty="0" err="1"/>
              <a:t>multipart</a:t>
            </a:r>
            <a:r>
              <a:rPr dirty="0"/>
              <a:t> ») ;</a:t>
            </a:r>
          </a:p>
          <a:p>
            <a:pPr lvl="1">
              <a:defRPr/>
            </a:pPr>
            <a:r>
              <a:rPr dirty="0"/>
              <a:t>de permettre le codage des informations d’en-têtes de ces messages avec un autre jeu de caractères que l’ASCII US.</a:t>
            </a:r>
          </a:p>
          <a:p>
            <a:pPr>
              <a:defRPr/>
            </a:pPr>
            <a:r>
              <a:rPr dirty="0"/>
              <a:t>En d’autres termes, c’est un standard qui permet d’échanger des messages </a:t>
            </a:r>
            <a:r>
              <a:rPr i="1" dirty="0" err="1"/>
              <a:t>multimédia</a:t>
            </a:r>
            <a:r>
              <a:rPr i="1" dirty="0"/>
              <a:t> </a:t>
            </a:r>
            <a:r>
              <a:rPr dirty="0"/>
              <a:t>sur Internet entre des systèmes informatiques hétérogènes.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re 1"/>
          <p:cNvSpPr>
            <a:spLocks noGrp="1"/>
          </p:cNvSpPr>
          <p:nvPr>
            <p:ph type="title"/>
          </p:nvPr>
        </p:nvSpPr>
        <p:spPr/>
        <p:txBody>
          <a:bodyPr/>
          <a:lstStyle/>
          <a:p>
            <a:r>
              <a:rPr altLang="fr-FR"/>
              <a:t>MIME : Description</a:t>
            </a:r>
          </a:p>
        </p:txBody>
      </p:sp>
      <p:sp>
        <p:nvSpPr>
          <p:cNvPr id="3" name="Espace réservé du contenu 2"/>
          <p:cNvSpPr>
            <a:spLocks noGrp="1"/>
          </p:cNvSpPr>
          <p:nvPr>
            <p:ph sz="half" idx="1"/>
          </p:nvPr>
        </p:nvSpPr>
        <p:spPr/>
        <p:txBody>
          <a:bodyPr>
            <a:normAutofit fontScale="92500" lnSpcReduction="10000"/>
          </a:bodyPr>
          <a:lstStyle/>
          <a:p>
            <a:pPr>
              <a:defRPr/>
            </a:pPr>
            <a:r>
              <a:rPr dirty="0"/>
              <a:t>MIME introduit des lignes d’en-têtes dans les messages :</a:t>
            </a:r>
          </a:p>
          <a:p>
            <a:pPr lvl="1">
              <a:defRPr/>
            </a:pPr>
            <a:r>
              <a:rPr dirty="0"/>
              <a:t>une ligne « MIME-Version: 1.0- » ;</a:t>
            </a:r>
          </a:p>
          <a:p>
            <a:pPr lvl="1">
              <a:defRPr/>
            </a:pPr>
            <a:r>
              <a:rPr dirty="0"/>
              <a:t>une ligne « Content-Type » qui précise le format du message ;</a:t>
            </a:r>
          </a:p>
          <a:p>
            <a:pPr lvl="1">
              <a:defRPr/>
            </a:pPr>
            <a:r>
              <a:rPr dirty="0"/>
              <a:t>une ligne « Content-Transfer-</a:t>
            </a:r>
            <a:r>
              <a:rPr dirty="0" err="1"/>
              <a:t>Encoding</a:t>
            </a:r>
            <a:r>
              <a:rPr dirty="0"/>
              <a:t> » qui précise l’encodage de ce type de contenu.</a:t>
            </a:r>
          </a:p>
          <a:p>
            <a:pPr>
              <a:defRPr/>
            </a:pPr>
            <a:r>
              <a:rPr dirty="0"/>
              <a:t>Deux encodages fondamentaux sont utilisés par les messages MIME :</a:t>
            </a:r>
          </a:p>
          <a:p>
            <a:pPr lvl="1">
              <a:defRPr/>
            </a:pPr>
            <a:r>
              <a:rPr dirty="0" err="1"/>
              <a:t>Quoted-Printable</a:t>
            </a:r>
            <a:r>
              <a:rPr dirty="0"/>
              <a:t> (ou QP), qui permet de coder n’importe quel jeu de caractères sur 7 bits (par souci de compatibilité) ;</a:t>
            </a:r>
          </a:p>
          <a:p>
            <a:pPr lvl="1">
              <a:defRPr/>
            </a:pPr>
            <a:r>
              <a:rPr dirty="0"/>
              <a:t>Base64, qui permet de coder n’importe quel fichier binaire.</a:t>
            </a:r>
          </a:p>
          <a:p>
            <a:pPr>
              <a:defRPr/>
            </a:pPr>
            <a:r>
              <a:rPr dirty="0"/>
              <a:t>Ces deux encodages ne sont pas obligatoires mais fortement recommandés.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p:txBody>
          <a:bodyPr/>
          <a:lstStyle/>
          <a:p>
            <a:r>
              <a:rPr altLang="fr-FR" dirty="0"/>
              <a:t>MIME : Description</a:t>
            </a:r>
          </a:p>
        </p:txBody>
      </p:sp>
      <p:sp>
        <p:nvSpPr>
          <p:cNvPr id="3" name="Espace réservé du contenu 2"/>
          <p:cNvSpPr>
            <a:spLocks noGrp="1"/>
          </p:cNvSpPr>
          <p:nvPr>
            <p:ph sz="half" idx="1"/>
          </p:nvPr>
        </p:nvSpPr>
        <p:spPr/>
        <p:txBody>
          <a:bodyPr>
            <a:normAutofit fontScale="62500" lnSpcReduction="20000"/>
          </a:bodyPr>
          <a:lstStyle/>
          <a:p>
            <a:pPr>
              <a:defRPr/>
            </a:pPr>
            <a:r>
              <a:rPr dirty="0"/>
              <a:t>Le format du message est défini par un type MIME, et l’implémentation de chacun de ces types est du ressort des applications informatiques.</a:t>
            </a:r>
          </a:p>
          <a:p>
            <a:pPr>
              <a:defRPr/>
            </a:pPr>
            <a:r>
              <a:rPr dirty="0"/>
              <a:t>Un type MIME est identifié par un label type/sous-type; paramètres, ce qui permet d’organiser les formats d’après des types de base :</a:t>
            </a:r>
          </a:p>
          <a:p>
            <a:pPr lvl="1">
              <a:defRPr/>
            </a:pPr>
            <a:r>
              <a:rPr dirty="0" err="1"/>
              <a:t>text</a:t>
            </a:r>
            <a:r>
              <a:rPr dirty="0"/>
              <a:t>, image, audio, </a:t>
            </a:r>
            <a:r>
              <a:rPr dirty="0" err="1"/>
              <a:t>video</a:t>
            </a:r>
            <a:r>
              <a:rPr dirty="0"/>
              <a:t>, application ;</a:t>
            </a:r>
          </a:p>
          <a:p>
            <a:pPr lvl="1">
              <a:defRPr/>
            </a:pPr>
            <a:r>
              <a:rPr dirty="0"/>
              <a:t>plus deux types composites : message et </a:t>
            </a:r>
            <a:r>
              <a:rPr dirty="0" err="1"/>
              <a:t>multipart</a:t>
            </a:r>
            <a:r>
              <a:rPr dirty="0"/>
              <a:t>.</a:t>
            </a:r>
          </a:p>
          <a:p>
            <a:pPr>
              <a:defRPr/>
            </a:pPr>
            <a:r>
              <a:rPr dirty="0"/>
              <a:t>Cela permet ensuite de décliner ces types de base en fonction des besoins, comme : image/jpeg ou </a:t>
            </a:r>
            <a:r>
              <a:rPr dirty="0" err="1"/>
              <a:t>text</a:t>
            </a:r>
            <a:r>
              <a:rPr dirty="0"/>
              <a:t>/</a:t>
            </a:r>
            <a:r>
              <a:rPr dirty="0" err="1"/>
              <a:t>xml</a:t>
            </a:r>
            <a:r>
              <a:rPr dirty="0"/>
              <a:t>.</a:t>
            </a:r>
          </a:p>
          <a:p>
            <a:pPr>
              <a:defRPr/>
            </a:pPr>
            <a:r>
              <a:rPr dirty="0"/>
              <a:t>Dans l’exemple suivant, le message contient du texte, utilise un jeu de caractères ISO-Latin-1 et est codé en QP :</a:t>
            </a:r>
          </a:p>
          <a:p>
            <a:pPr marL="0" indent="0">
              <a:buFont typeface="Arial" panose="020B0604020202020204" pitchFamily="34" charset="0"/>
              <a:buNone/>
              <a:defRPr/>
            </a:pPr>
            <a:endParaRPr dirty="0"/>
          </a:p>
          <a:p>
            <a:pPr marL="0" indent="0">
              <a:buFont typeface="Arial" panose="020B0604020202020204" pitchFamily="34" charset="0"/>
              <a:buNone/>
              <a:defRPr/>
            </a:pPr>
            <a:r>
              <a:rPr sz="2900" dirty="0">
                <a:latin typeface="Courier" pitchFamily="49" charset="0"/>
              </a:rPr>
              <a:t>MIME-Version: 1.0</a:t>
            </a:r>
          </a:p>
          <a:p>
            <a:pPr marL="0" indent="0">
              <a:buFont typeface="Arial" panose="020B0604020202020204" pitchFamily="34" charset="0"/>
              <a:buNone/>
              <a:defRPr/>
            </a:pPr>
            <a:r>
              <a:rPr sz="2900" dirty="0">
                <a:latin typeface="Courier" pitchFamily="49" charset="0"/>
              </a:rPr>
              <a:t>…</a:t>
            </a:r>
          </a:p>
          <a:p>
            <a:pPr marL="0" indent="0">
              <a:buFont typeface="Arial" panose="020B0604020202020204" pitchFamily="34" charset="0"/>
              <a:buNone/>
              <a:defRPr/>
            </a:pPr>
            <a:r>
              <a:rPr sz="2900" dirty="0">
                <a:latin typeface="Courier" pitchFamily="49" charset="0"/>
              </a:rPr>
              <a:t>Content-Type: </a:t>
            </a:r>
            <a:r>
              <a:rPr sz="2900" dirty="0" err="1">
                <a:latin typeface="Courier" pitchFamily="49" charset="0"/>
              </a:rPr>
              <a:t>text</a:t>
            </a:r>
            <a:r>
              <a:rPr sz="2900" dirty="0">
                <a:latin typeface="Courier" pitchFamily="49" charset="0"/>
              </a:rPr>
              <a:t>/plain; </a:t>
            </a:r>
            <a:r>
              <a:rPr sz="2900" dirty="0" err="1">
                <a:latin typeface="Courier" pitchFamily="49" charset="0"/>
              </a:rPr>
              <a:t>charset</a:t>
            </a:r>
            <a:r>
              <a:rPr sz="2900" dirty="0">
                <a:latin typeface="Courier" pitchFamily="49" charset="0"/>
              </a:rPr>
              <a:t>=</a:t>
            </a:r>
            <a:r>
              <a:rPr sz="2900" b="1" dirty="0">
                <a:latin typeface="Courier" pitchFamily="49" charset="0"/>
              </a:rPr>
              <a:t>iso-8859-1</a:t>
            </a:r>
          </a:p>
          <a:p>
            <a:pPr marL="0" indent="0">
              <a:buFont typeface="Arial" panose="020B0604020202020204" pitchFamily="34" charset="0"/>
              <a:buNone/>
              <a:defRPr/>
            </a:pPr>
            <a:r>
              <a:rPr sz="2900" dirty="0">
                <a:latin typeface="Courier" pitchFamily="49" charset="0"/>
              </a:rPr>
              <a:t>Content-Transfer-</a:t>
            </a:r>
            <a:r>
              <a:rPr sz="2900" dirty="0" err="1">
                <a:latin typeface="Courier" pitchFamily="49" charset="0"/>
              </a:rPr>
              <a:t>Encoding</a:t>
            </a:r>
            <a:r>
              <a:rPr sz="2900" dirty="0">
                <a:latin typeface="Courier" pitchFamily="49" charset="0"/>
              </a:rPr>
              <a:t>: </a:t>
            </a:r>
            <a:r>
              <a:rPr sz="2900" b="1" dirty="0" err="1">
                <a:latin typeface="Courier" pitchFamily="49" charset="0"/>
              </a:rPr>
              <a:t>quoted-printable</a:t>
            </a:r>
            <a:endParaRPr sz="2900" b="1" dirty="0">
              <a:latin typeface="Courier" pitchFamily="49" charset="0"/>
            </a:endParaRPr>
          </a:p>
          <a:p>
            <a:pPr marL="0" indent="0">
              <a:buFont typeface="Arial" panose="020B0604020202020204" pitchFamily="34" charset="0"/>
              <a:buNone/>
              <a:defRPr/>
            </a:pPr>
            <a:r>
              <a:rPr sz="2900" dirty="0">
                <a:latin typeface="Courier" pitchFamily="49"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re 1"/>
          <p:cNvSpPr>
            <a:spLocks noGrp="1"/>
          </p:cNvSpPr>
          <p:nvPr>
            <p:ph type="title"/>
          </p:nvPr>
        </p:nvSpPr>
        <p:spPr/>
        <p:txBody>
          <a:bodyPr/>
          <a:lstStyle/>
          <a:p>
            <a:r>
              <a:rPr altLang="fr-FR" dirty="0"/>
              <a:t>HTTP 1.1</a:t>
            </a:r>
          </a:p>
        </p:txBody>
      </p:sp>
      <p:sp>
        <p:nvSpPr>
          <p:cNvPr id="3" name="Espace réservé du contenu 2"/>
          <p:cNvSpPr>
            <a:spLocks noGrp="1"/>
          </p:cNvSpPr>
          <p:nvPr>
            <p:ph sz="half" idx="1"/>
          </p:nvPr>
        </p:nvSpPr>
        <p:spPr/>
        <p:txBody>
          <a:bodyPr>
            <a:normAutofit/>
          </a:bodyPr>
          <a:lstStyle/>
          <a:p>
            <a:pPr>
              <a:defRPr/>
            </a:pPr>
            <a:r>
              <a:rPr dirty="0"/>
              <a:t>HTTP (HyperText Transfer Protocol) est un standard Internet et utilisé sur le Web depuis 1990</a:t>
            </a:r>
          </a:p>
          <a:p>
            <a:pPr>
              <a:defRPr/>
            </a:pPr>
            <a:r>
              <a:rPr dirty="0"/>
              <a:t>HTTP est un protocole application générique (couche 7 de  l’ISO), qui permet de transférer des messages au format MIME entre un client et un serveur</a:t>
            </a:r>
          </a:p>
          <a:p>
            <a:pPr>
              <a:defRPr/>
            </a:pPr>
            <a:r>
              <a:rPr dirty="0"/>
              <a:t>Il est largement utilisé par de nombreux types de clients (PC, PDA, CD-Rom, etc.), des moyens de transport variés (depuis les réseaux sans fil jusqu’aux liaisons optiques transocéaniques) et sur des architectures plus ou moins complexes composées de passerelles, de hiérarchies de caches,</a:t>
            </a:r>
            <a:r>
              <a:rPr lang="fr-FR" dirty="0"/>
              <a:t> </a:t>
            </a:r>
            <a:r>
              <a:rPr dirty="0"/>
              <a:t>etc.</a:t>
            </a:r>
          </a:p>
        </p:txBody>
      </p:sp>
      <p:pic>
        <p:nvPicPr>
          <p:cNvPr id="57348" name="Picture 2" descr="http://perso.limsi.fr/jps/enseignement/examsma/2004/ALMAMOU_DESAGE/KQML_exam_TDM_01_files/image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2520" y="3573016"/>
            <a:ext cx="5446827" cy="277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3.7037E-7 L -0.62049 -0.01343 " pathEditMode="relative" rAng="0" ptsTypes="AA">
                                      <p:cBhvr>
                                        <p:cTn id="6" dur="2000" fill="hold"/>
                                        <p:tgtEl>
                                          <p:spTgt spid="57348"/>
                                        </p:tgtEl>
                                        <p:attrNameLst>
                                          <p:attrName>ppt_x</p:attrName>
                                          <p:attrName>ppt_y</p:attrName>
                                        </p:attrNameLst>
                                      </p:cBhvr>
                                      <p:rCtr x="-31024"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466056" y="2492896"/>
            <a:ext cx="6211888" cy="3186112"/>
          </a:xfrm>
          <a:prstGeom prst="rect">
            <a:avLst/>
          </a:prstGeom>
        </p:spPr>
        <p:txBody>
          <a:bodyPr>
            <a:normAutofit fontScale="92500" lnSpcReduction="1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L’architecture Orientée Service SOA</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Définition d’un service</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Services Web étendus et REST</a:t>
            </a:r>
          </a:p>
          <a:p>
            <a:pPr>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Plateformes de développement</a:t>
            </a:r>
          </a:p>
        </p:txBody>
      </p:sp>
      <p:sp>
        <p:nvSpPr>
          <p:cNvPr id="8" name="Titre 7"/>
          <p:cNvSpPr>
            <a:spLocks noGrp="1"/>
          </p:cNvSpPr>
          <p:nvPr>
            <p:ph type="title"/>
          </p:nvPr>
        </p:nvSpPr>
        <p:spPr/>
        <p:txBody>
          <a:bodyPr/>
          <a:lstStyle/>
          <a:p>
            <a:r>
              <a:rPr lang="fr-FR" dirty="0"/>
              <a:t>Objectif du chapitre</a:t>
            </a: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re 1"/>
          <p:cNvSpPr>
            <a:spLocks noGrp="1"/>
          </p:cNvSpPr>
          <p:nvPr>
            <p:ph type="title"/>
          </p:nvPr>
        </p:nvSpPr>
        <p:spPr/>
        <p:txBody>
          <a:bodyPr/>
          <a:lstStyle/>
          <a:p>
            <a:r>
              <a:rPr altLang="fr-FR"/>
              <a:t>HTTP 1.1 : Présentation</a:t>
            </a:r>
          </a:p>
        </p:txBody>
      </p:sp>
      <p:sp>
        <p:nvSpPr>
          <p:cNvPr id="3" name="Espace réservé du contenu 2"/>
          <p:cNvSpPr>
            <a:spLocks noGrp="1"/>
          </p:cNvSpPr>
          <p:nvPr>
            <p:ph sz="half" idx="1"/>
          </p:nvPr>
        </p:nvSpPr>
        <p:spPr/>
        <p:txBody>
          <a:bodyPr>
            <a:normAutofit fontScale="77500" lnSpcReduction="20000"/>
          </a:bodyPr>
          <a:lstStyle/>
          <a:p>
            <a:pPr>
              <a:defRPr/>
            </a:pPr>
            <a:r>
              <a:rPr dirty="0"/>
              <a:t>Le protocole HTTP utilise un jeu de </a:t>
            </a:r>
            <a:r>
              <a:rPr i="1" dirty="0"/>
              <a:t>requêtes</a:t>
            </a:r>
            <a:r>
              <a:rPr dirty="0"/>
              <a:t>/</a:t>
            </a:r>
            <a:r>
              <a:rPr i="1" dirty="0"/>
              <a:t>réponses </a:t>
            </a:r>
            <a:r>
              <a:rPr dirty="0"/>
              <a:t>entre un client, qui initie le dialogue, et un serveur. La communication peut être directe entre les deux acteurs mais elle peut également faire intervenir trois types d’intermédiaires, que voici :</a:t>
            </a:r>
          </a:p>
          <a:p>
            <a:pPr lvl="1">
              <a:defRPr/>
            </a:pPr>
            <a:r>
              <a:rPr b="1" dirty="0"/>
              <a:t>un </a:t>
            </a:r>
            <a:r>
              <a:rPr b="1" i="1" dirty="0"/>
              <a:t>proxy</a:t>
            </a:r>
            <a:r>
              <a:rPr dirty="0"/>
              <a:t>, c’est-à-dire un agent qui transfère les messages vers le serveur après en avoir réécrit tout ou partie du contenu ;</a:t>
            </a:r>
          </a:p>
          <a:p>
            <a:pPr lvl="1">
              <a:defRPr/>
            </a:pPr>
            <a:r>
              <a:rPr b="1" dirty="0"/>
              <a:t>une </a:t>
            </a:r>
            <a:r>
              <a:rPr b="1" i="1" dirty="0"/>
              <a:t>passerelle</a:t>
            </a:r>
            <a:r>
              <a:rPr dirty="0"/>
              <a:t>, c’est-à-dire un agent qui agit comme une surcouche pour un serveur sous-jacent utilisant un autre protocole ; cet agent se charge de traduire les messages pour permettre leur transfert vers ce serveur tiers ;</a:t>
            </a:r>
          </a:p>
          <a:p>
            <a:pPr lvl="1">
              <a:defRPr/>
            </a:pPr>
            <a:r>
              <a:rPr b="1" dirty="0"/>
              <a:t>un </a:t>
            </a:r>
            <a:r>
              <a:rPr b="1" i="1" dirty="0"/>
              <a:t>tunnel</a:t>
            </a:r>
            <a:r>
              <a:rPr dirty="0"/>
              <a:t>, c’est-à-dire un relais qui se charge de transmettre le message entre deux points de connexion sans modification du message (à travers un intermédiaire tel qu’un pare-feu).</a:t>
            </a:r>
          </a:p>
          <a:p>
            <a:pPr>
              <a:defRPr/>
            </a:pPr>
            <a:r>
              <a:rPr dirty="0"/>
              <a:t>En dehors des tunnels, tous les autres intermédiaires peuvent implémenter des fonctions de cache : il s’agit de garder localement une copie de la réponse tant que celle-ci est valide et de retourner cette réponse au client sans interroger à nouveau le serveur (ce qui amène un gain de performance et de trafic réseau).</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re 1"/>
          <p:cNvSpPr>
            <a:spLocks noGrp="1"/>
          </p:cNvSpPr>
          <p:nvPr>
            <p:ph type="title"/>
          </p:nvPr>
        </p:nvSpPr>
        <p:spPr/>
        <p:txBody>
          <a:bodyPr/>
          <a:lstStyle/>
          <a:p>
            <a:r>
              <a:rPr altLang="fr-FR"/>
              <a:t>HTTP1.1 : Présentation </a:t>
            </a:r>
          </a:p>
        </p:txBody>
      </p:sp>
      <p:sp>
        <p:nvSpPr>
          <p:cNvPr id="3" name="Espace réservé du contenu 2"/>
          <p:cNvSpPr>
            <a:spLocks noGrp="1"/>
          </p:cNvSpPr>
          <p:nvPr>
            <p:ph sz="half" idx="1"/>
          </p:nvPr>
        </p:nvSpPr>
        <p:spPr/>
        <p:txBody>
          <a:bodyPr>
            <a:normAutofit fontScale="92500" lnSpcReduction="20000"/>
          </a:bodyPr>
          <a:lstStyle/>
          <a:p>
            <a:pPr>
              <a:defRPr/>
            </a:pPr>
            <a:r>
              <a:rPr dirty="0"/>
              <a:t>En matière de protocole, HTTP se place au dessus de TCP et fonctionne selon un principe de requête/réponse : le client transmet une requête comportant des informations sur le document demandé et le serveur renvoie le document si disponible ou, le cas échéant, un message d’erreur.</a:t>
            </a:r>
          </a:p>
          <a:p>
            <a:pPr>
              <a:defRPr/>
            </a:pPr>
            <a:endParaRPr dirty="0"/>
          </a:p>
          <a:p>
            <a:pPr>
              <a:defRPr/>
            </a:pPr>
            <a:endParaRPr dirty="0"/>
          </a:p>
          <a:p>
            <a:pPr marL="0" indent="0">
              <a:buFont typeface="Arial" panose="020B0604020202020204" pitchFamily="34" charset="0"/>
              <a:buNone/>
              <a:defRPr/>
            </a:pPr>
            <a:endParaRPr dirty="0"/>
          </a:p>
          <a:p>
            <a:pPr marL="0" indent="0">
              <a:buFont typeface="Arial" panose="020B0604020202020204" pitchFamily="34" charset="0"/>
              <a:buNone/>
              <a:defRPr/>
            </a:pPr>
            <a:endParaRPr dirty="0"/>
          </a:p>
          <a:p>
            <a:pPr>
              <a:defRPr/>
            </a:pPr>
            <a:r>
              <a:rPr dirty="0"/>
              <a:t>Le HTTP est un protocole sans connexion et chaque couple requête/réponse et de ce fait indépendant </a:t>
            </a:r>
          </a:p>
          <a:p>
            <a:pPr>
              <a:defRPr/>
            </a:pPr>
            <a:r>
              <a:rPr dirty="0"/>
              <a:t>Le port 80 est utilisé par défaut ( 443 pour le </a:t>
            </a:r>
            <a:r>
              <a:rPr dirty="0" err="1"/>
              <a:t>secure</a:t>
            </a:r>
            <a:r>
              <a:rPr dirty="0"/>
              <a:t> )</a:t>
            </a:r>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429192"/>
            <a:ext cx="4859828" cy="17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p:txBody>
          <a:bodyPr/>
          <a:lstStyle/>
          <a:p>
            <a:r>
              <a:rPr altLang="fr-FR"/>
              <a:t>HTTP1.1 : Description requête</a:t>
            </a:r>
          </a:p>
        </p:txBody>
      </p:sp>
      <p:sp>
        <p:nvSpPr>
          <p:cNvPr id="3" name="Espace réservé du contenu 2"/>
          <p:cNvSpPr>
            <a:spLocks noGrp="1"/>
          </p:cNvSpPr>
          <p:nvPr>
            <p:ph sz="half" idx="1"/>
          </p:nvPr>
        </p:nvSpPr>
        <p:spPr>
          <a:xfrm>
            <a:off x="251520" y="1879600"/>
            <a:ext cx="8532000" cy="4749800"/>
          </a:xfrm>
        </p:spPr>
        <p:txBody>
          <a:bodyPr>
            <a:normAutofit fontScale="92500"/>
          </a:bodyPr>
          <a:lstStyle/>
          <a:p>
            <a:pPr>
              <a:defRPr/>
            </a:pPr>
            <a:r>
              <a:rPr dirty="0"/>
              <a:t>Un message HTTP est soit la requête d’un client, soit la réponse d’un serveur (ou d’un intermédiaire).</a:t>
            </a:r>
          </a:p>
          <a:p>
            <a:pPr>
              <a:defRPr/>
            </a:pPr>
            <a:r>
              <a:rPr dirty="0"/>
              <a:t>Une requête HTTP 1.1 est composée de :</a:t>
            </a:r>
          </a:p>
          <a:p>
            <a:pPr lvl="1">
              <a:defRPr/>
            </a:pPr>
            <a:r>
              <a:rPr dirty="0"/>
              <a:t>une ligne de requête qui précise la méthode utilisée, l’URI auquel s’applique cette méthode et la version du protocole HTTP utilisé ;</a:t>
            </a:r>
          </a:p>
          <a:p>
            <a:pPr lvl="1">
              <a:defRPr/>
            </a:pPr>
            <a:r>
              <a:rPr dirty="0"/>
              <a:t>zéro ou plusieurs champs d’en-têtes du type « </a:t>
            </a:r>
            <a:r>
              <a:rPr dirty="0" err="1"/>
              <a:t>champ:valeur</a:t>
            </a:r>
            <a:r>
              <a:rPr dirty="0"/>
              <a:t> ». Les en-têtes sont de type </a:t>
            </a:r>
            <a:r>
              <a:rPr i="1" dirty="0"/>
              <a:t>général</a:t>
            </a:r>
            <a:r>
              <a:rPr dirty="0"/>
              <a:t>, </a:t>
            </a:r>
            <a:r>
              <a:rPr i="1" dirty="0"/>
              <a:t>requête </a:t>
            </a:r>
            <a:r>
              <a:rPr dirty="0"/>
              <a:t>ou </a:t>
            </a:r>
            <a:r>
              <a:rPr i="1" dirty="0"/>
              <a:t>entité</a:t>
            </a:r>
          </a:p>
          <a:p>
            <a:pPr lvl="1">
              <a:defRPr/>
            </a:pPr>
            <a:r>
              <a:rPr dirty="0"/>
              <a:t>une ligne vide ;</a:t>
            </a:r>
          </a:p>
          <a:p>
            <a:pPr lvl="1">
              <a:defRPr/>
            </a:pPr>
            <a:r>
              <a:rPr dirty="0"/>
              <a:t>un corps de message MIME optionnel : la présence ou non de ce contenu dépend de la commande utilisée. La forme de ce corps de message dépend du type et de l’encodage utilisé (champs Content-Type et Content-</a:t>
            </a:r>
            <a:r>
              <a:rPr dirty="0" err="1"/>
              <a:t>Encoding</a:t>
            </a:r>
            <a:r>
              <a:rPr dirty="0"/>
              <a:t>).</a:t>
            </a:r>
          </a:p>
        </p:txBody>
      </p:sp>
      <p:pic>
        <p:nvPicPr>
          <p:cNvPr id="604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528" y="4076972"/>
            <a:ext cx="6140450" cy="25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1882 -0.00463 L -0.78473 -0.00463 " pathEditMode="relative" rAng="0" ptsTypes="AA">
                                      <p:cBhvr>
                                        <p:cTn id="6" dur="2000" fill="hold"/>
                                        <p:tgtEl>
                                          <p:spTgt spid="60420"/>
                                        </p:tgtEl>
                                        <p:attrNameLst>
                                          <p:attrName>ppt_x</p:attrName>
                                          <p:attrName>ppt_y</p:attrName>
                                        </p:attrNameLst>
                                      </p:cBhvr>
                                      <p:rCtr x="-298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re 1"/>
          <p:cNvSpPr>
            <a:spLocks noGrp="1"/>
          </p:cNvSpPr>
          <p:nvPr>
            <p:ph type="title"/>
          </p:nvPr>
        </p:nvSpPr>
        <p:spPr/>
        <p:txBody>
          <a:bodyPr/>
          <a:lstStyle/>
          <a:p>
            <a:r>
              <a:rPr altLang="fr-FR"/>
              <a:t>HTTP1.1 : Description requête</a:t>
            </a:r>
          </a:p>
        </p:txBody>
      </p:sp>
      <p:sp>
        <p:nvSpPr>
          <p:cNvPr id="3" name="Espace réservé du contenu 2"/>
          <p:cNvSpPr>
            <a:spLocks noGrp="1"/>
          </p:cNvSpPr>
          <p:nvPr>
            <p:ph sz="half" idx="1"/>
          </p:nvPr>
        </p:nvSpPr>
        <p:spPr>
          <a:xfrm>
            <a:off x="323528" y="1801579"/>
            <a:ext cx="8389056" cy="1771437"/>
          </a:xfrm>
        </p:spPr>
        <p:txBody>
          <a:bodyPr>
            <a:normAutofit fontScale="85000" lnSpcReduction="20000"/>
          </a:bodyPr>
          <a:lstStyle/>
          <a:p>
            <a:pPr>
              <a:defRPr/>
            </a:pPr>
            <a:r>
              <a:rPr dirty="0"/>
              <a:t>Les méthodes HTTP les plus fréquemment utilisées sont : GET, POST et HEAD </a:t>
            </a:r>
          </a:p>
          <a:p>
            <a:pPr>
              <a:defRPr/>
            </a:pPr>
            <a:r>
              <a:rPr dirty="0"/>
              <a:t>Cinq autres méthodes sont cependant définies par la version 1.1 du protocole. </a:t>
            </a:r>
          </a:p>
          <a:p>
            <a:pPr>
              <a:defRPr/>
            </a:pPr>
            <a:r>
              <a:rPr dirty="0"/>
              <a:t>Certaines de ces méthodes nécessitent , en général, une authentification du client. </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651037"/>
            <a:ext cx="6813574" cy="300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ppt_x"/>
                                          </p:val>
                                        </p:tav>
                                        <p:tav tm="100000">
                                          <p:val>
                                            <p:strVal val="#ppt_x"/>
                                          </p:val>
                                        </p:tav>
                                      </p:tavLst>
                                    </p:anim>
                                    <p:anim calcmode="lin" valueType="num">
                                      <p:cBhvr additive="base">
                                        <p:cTn id="8"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re 1"/>
          <p:cNvSpPr>
            <a:spLocks noGrp="1"/>
          </p:cNvSpPr>
          <p:nvPr>
            <p:ph type="title"/>
          </p:nvPr>
        </p:nvSpPr>
        <p:spPr/>
        <p:txBody>
          <a:bodyPr/>
          <a:lstStyle/>
          <a:p>
            <a:r>
              <a:rPr altLang="fr-FR"/>
              <a:t>HTTP1.1 : Description réponse</a:t>
            </a:r>
          </a:p>
        </p:txBody>
      </p:sp>
      <p:sp>
        <p:nvSpPr>
          <p:cNvPr id="3" name="Espace réservé du contenu 2"/>
          <p:cNvSpPr>
            <a:spLocks noGrp="1"/>
          </p:cNvSpPr>
          <p:nvPr>
            <p:ph sz="half" idx="1"/>
          </p:nvPr>
        </p:nvSpPr>
        <p:spPr>
          <a:xfrm>
            <a:off x="179512" y="1879600"/>
            <a:ext cx="8532000" cy="4749800"/>
          </a:xfrm>
        </p:spPr>
        <p:txBody>
          <a:bodyPr>
            <a:normAutofit fontScale="92500" lnSpcReduction="20000"/>
          </a:bodyPr>
          <a:lstStyle/>
          <a:p>
            <a:pPr>
              <a:defRPr/>
            </a:pPr>
            <a:r>
              <a:rPr dirty="0"/>
              <a:t>Une réponse HTTP 1.1 est composée de :</a:t>
            </a:r>
          </a:p>
          <a:p>
            <a:pPr lvl="1">
              <a:defRPr/>
            </a:pPr>
            <a:r>
              <a:rPr dirty="0"/>
              <a:t>une ligne de statut qui précise la version du protocole HTTP </a:t>
            </a:r>
            <a:r>
              <a:rPr dirty="0" err="1"/>
              <a:t>utilisé</a:t>
            </a:r>
            <a:r>
              <a:rPr lang="fr-FR" dirty="0"/>
              <a:t>e</a:t>
            </a:r>
            <a:r>
              <a:rPr dirty="0"/>
              <a:t> (en général HTTP 1.0), un code réponse numérique et une description textuelle ;</a:t>
            </a:r>
          </a:p>
          <a:p>
            <a:pPr lvl="1">
              <a:defRPr/>
            </a:pPr>
            <a:r>
              <a:rPr dirty="0"/>
              <a:t>zéro ou plusieurs champs d’en-têtes du type « </a:t>
            </a:r>
            <a:r>
              <a:rPr dirty="0" err="1"/>
              <a:t>champ:valeur</a:t>
            </a:r>
            <a:r>
              <a:rPr dirty="0"/>
              <a:t> ». Les en-têtes sont de type </a:t>
            </a:r>
            <a:r>
              <a:rPr i="1" dirty="0"/>
              <a:t>général</a:t>
            </a:r>
            <a:r>
              <a:rPr dirty="0"/>
              <a:t>, réponse ou entité ;</a:t>
            </a:r>
          </a:p>
          <a:p>
            <a:pPr lvl="1">
              <a:defRPr/>
            </a:pPr>
            <a:r>
              <a:rPr dirty="0"/>
              <a:t>une ligne vide ;</a:t>
            </a:r>
          </a:p>
          <a:p>
            <a:pPr lvl="1">
              <a:defRPr/>
            </a:pPr>
            <a:r>
              <a:rPr dirty="0"/>
              <a:t>un corps de message MIME optionnel : la présence ou non de ce contenu dépend de la commande utilisée. La forme de ce corps de message dépend du type et de l’encodage utilisé (champs Content-Type et Content-</a:t>
            </a:r>
            <a:r>
              <a:rPr dirty="0" err="1"/>
              <a:t>Encoding</a:t>
            </a:r>
            <a:r>
              <a:rPr dirty="0"/>
              <a:t>).</a:t>
            </a:r>
          </a:p>
          <a:p>
            <a:pPr>
              <a:defRPr/>
            </a:pPr>
            <a:r>
              <a:rPr dirty="0"/>
              <a:t>L’indication de la version de protocole utilisée est très importante car elle permet la prise en compte d’intermédiaires sur le réseau qui ne prennent pas tous en charge les mêmes versions : la version 1.1 assure une compatibilité ascendante avec la version 1.0.</a:t>
            </a:r>
          </a:p>
          <a:p>
            <a:pPr>
              <a:defRPr/>
            </a:pPr>
            <a:endParaRPr dirty="0"/>
          </a:p>
        </p:txBody>
      </p:sp>
      <p:pic>
        <p:nvPicPr>
          <p:cNvPr id="62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536" y="4941168"/>
            <a:ext cx="635317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7.40741E-7 L -0.74896 -0.00278 " pathEditMode="relative" rAng="0" ptsTypes="AA">
                                      <p:cBhvr>
                                        <p:cTn id="6" dur="2000" fill="hold"/>
                                        <p:tgtEl>
                                          <p:spTgt spid="62468"/>
                                        </p:tgtEl>
                                        <p:attrNameLst>
                                          <p:attrName>ppt_x</p:attrName>
                                          <p:attrName>ppt_y</p:attrName>
                                        </p:attrNameLst>
                                      </p:cBhvr>
                                      <p:rCtr x="-37448"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re 1"/>
          <p:cNvSpPr>
            <a:spLocks noGrp="1"/>
          </p:cNvSpPr>
          <p:nvPr>
            <p:ph type="title"/>
          </p:nvPr>
        </p:nvSpPr>
        <p:spPr/>
        <p:txBody>
          <a:bodyPr/>
          <a:lstStyle/>
          <a:p>
            <a:r>
              <a:rPr altLang="fr-FR"/>
              <a:t>HTTP1.1 : Description requête</a:t>
            </a:r>
          </a:p>
        </p:txBody>
      </p:sp>
      <p:sp>
        <p:nvSpPr>
          <p:cNvPr id="3" name="Espace réservé du contenu 2"/>
          <p:cNvSpPr>
            <a:spLocks noGrp="1"/>
          </p:cNvSpPr>
          <p:nvPr>
            <p:ph sz="half" idx="1"/>
          </p:nvPr>
        </p:nvSpPr>
        <p:spPr/>
        <p:txBody>
          <a:bodyPr>
            <a:normAutofit fontScale="47500" lnSpcReduction="20000"/>
          </a:bodyPr>
          <a:lstStyle/>
          <a:p>
            <a:pPr>
              <a:defRPr/>
            </a:pPr>
            <a:r>
              <a:rPr dirty="0"/>
              <a:t>Code statut réponse</a:t>
            </a:r>
          </a:p>
          <a:p>
            <a:pPr lvl="1">
              <a:defRPr/>
            </a:pPr>
            <a:r>
              <a:rPr dirty="0"/>
              <a:t>1xx (Informationnel) : non utilisé, réservé pour des applications futures</a:t>
            </a:r>
          </a:p>
          <a:p>
            <a:pPr lvl="1">
              <a:defRPr/>
            </a:pPr>
            <a:r>
              <a:rPr dirty="0"/>
              <a:t>2xx (</a:t>
            </a:r>
            <a:r>
              <a:rPr dirty="0" err="1"/>
              <a:t>Success</a:t>
            </a:r>
            <a:r>
              <a:rPr dirty="0"/>
              <a:t>) : requête correctement reçue, comprise, traitée</a:t>
            </a:r>
          </a:p>
          <a:p>
            <a:pPr lvl="2">
              <a:defRPr/>
            </a:pPr>
            <a:r>
              <a:rPr dirty="0">
                <a:effectLst>
                  <a:outerShdw blurRad="38100" dist="38100" dir="2700000" algn="tl">
                    <a:srgbClr val="000000">
                      <a:alpha val="43137"/>
                    </a:srgbClr>
                  </a:outerShdw>
                </a:effectLst>
              </a:rPr>
              <a:t>200</a:t>
            </a:r>
            <a:r>
              <a:rPr dirty="0"/>
              <a:t> : requête satisfaite</a:t>
            </a:r>
          </a:p>
          <a:p>
            <a:pPr lvl="2">
              <a:defRPr/>
            </a:pPr>
            <a:r>
              <a:rPr dirty="0"/>
              <a:t>201 : une URI a été créée - cf. corps et directive Location pour plus d ’info</a:t>
            </a:r>
          </a:p>
          <a:p>
            <a:pPr lvl="2">
              <a:defRPr/>
            </a:pPr>
            <a:r>
              <a:rPr dirty="0"/>
              <a:t>202 : requête acceptée mais non traitée - cf. corps pour plus d’info</a:t>
            </a:r>
          </a:p>
          <a:p>
            <a:pPr lvl="2">
              <a:defRPr/>
            </a:pPr>
            <a:r>
              <a:rPr dirty="0"/>
              <a:t>204 : requête satisfaite - le serveur n ’a rien de plus à dire - pas de corps - l ’écran présenté à l ’utilisateur ne devrait pas être modifié par le client</a:t>
            </a:r>
          </a:p>
          <a:p>
            <a:pPr lvl="1">
              <a:defRPr/>
            </a:pPr>
            <a:r>
              <a:rPr dirty="0"/>
              <a:t>3xx (Redirection) : Il faut une autre requête pour accéder à la ressource</a:t>
            </a:r>
          </a:p>
          <a:p>
            <a:pPr lvl="2">
              <a:defRPr/>
            </a:pPr>
            <a:r>
              <a:rPr dirty="0"/>
              <a:t>300 : la ressource demandée existe sous plusieurs formes - cf. corps et autres directives pour plus d ’info - exemple : on demande index.html et le serveur dispose de index.html.fr et de </a:t>
            </a:r>
            <a:r>
              <a:rPr dirty="0" err="1"/>
              <a:t>index.html.en</a:t>
            </a:r>
            <a:endParaRPr dirty="0"/>
          </a:p>
          <a:p>
            <a:pPr lvl="2">
              <a:defRPr/>
            </a:pPr>
            <a:r>
              <a:rPr dirty="0"/>
              <a:t>301 : la ressource a changé d ’adresse - cf. directive Location</a:t>
            </a:r>
          </a:p>
          <a:p>
            <a:pPr lvl="2">
              <a:defRPr/>
            </a:pPr>
            <a:r>
              <a:rPr dirty="0"/>
              <a:t>302 : la ressource existe mais est temporairement inaccessible - cf. directive Location et corps pour une alternative présentée à </a:t>
            </a:r>
            <a:endParaRPr lang="fr-FR" dirty="0"/>
          </a:p>
          <a:p>
            <a:pPr marL="803275" lvl="2" indent="0">
              <a:buNone/>
              <a:defRPr/>
            </a:pPr>
            <a:r>
              <a:rPr lang="fr-FR" dirty="0"/>
              <a:t>        </a:t>
            </a:r>
            <a:r>
              <a:rPr dirty="0"/>
              <a:t>l ’utilisateur (pas de redirection automatique)</a:t>
            </a:r>
          </a:p>
          <a:p>
            <a:pPr lvl="1">
              <a:defRPr/>
            </a:pPr>
            <a:r>
              <a:rPr dirty="0"/>
              <a:t>4xx (Client </a:t>
            </a:r>
            <a:r>
              <a:rPr dirty="0" err="1"/>
              <a:t>Error</a:t>
            </a:r>
            <a:r>
              <a:rPr dirty="0"/>
              <a:t>) : requête syntaxiquement incorrecte ou incomprise</a:t>
            </a:r>
          </a:p>
          <a:p>
            <a:pPr lvl="2">
              <a:defRPr/>
            </a:pPr>
            <a:r>
              <a:rPr dirty="0"/>
              <a:t>400 : requête syntaxiquement incorrecte</a:t>
            </a:r>
          </a:p>
          <a:p>
            <a:pPr lvl="2">
              <a:defRPr/>
            </a:pPr>
            <a:r>
              <a:rPr dirty="0"/>
              <a:t>401 : la ressource nécessite une authentification de l ’utilisateur. La réponse comporte forcément une directive WWW-</a:t>
            </a:r>
            <a:r>
              <a:rPr dirty="0" err="1"/>
              <a:t>Authenticate</a:t>
            </a:r>
            <a:r>
              <a:rPr dirty="0"/>
              <a:t> pour permettre une autre requête avec la directive </a:t>
            </a:r>
            <a:r>
              <a:rPr dirty="0" err="1"/>
              <a:t>Authorization</a:t>
            </a:r>
            <a:r>
              <a:rPr dirty="0"/>
              <a:t>.</a:t>
            </a:r>
          </a:p>
          <a:p>
            <a:pPr lvl="2">
              <a:defRPr/>
            </a:pPr>
            <a:r>
              <a:rPr dirty="0"/>
              <a:t>403 : le serveur refuse de délivrer la ressource et il ne s ’agit pas d ’un problème d ’authentification</a:t>
            </a:r>
          </a:p>
          <a:p>
            <a:pPr lvl="2">
              <a:defRPr/>
            </a:pPr>
            <a:r>
              <a:rPr dirty="0">
                <a:effectLst>
                  <a:outerShdw blurRad="38100" dist="38100" dir="2700000" algn="tl">
                    <a:srgbClr val="000000">
                      <a:alpha val="43137"/>
                    </a:srgbClr>
                  </a:outerShdw>
                </a:effectLst>
              </a:rPr>
              <a:t>404</a:t>
            </a:r>
            <a:r>
              <a:rPr dirty="0"/>
              <a:t> : ressource inexistante (faute de frappe dans l ’URL ou document supprimé)</a:t>
            </a:r>
          </a:p>
          <a:p>
            <a:pPr lvl="1">
              <a:defRPr/>
            </a:pPr>
            <a:r>
              <a:rPr dirty="0"/>
              <a:t>5xx (Server </a:t>
            </a:r>
            <a:r>
              <a:rPr dirty="0" err="1"/>
              <a:t>Error</a:t>
            </a:r>
            <a:r>
              <a:rPr dirty="0"/>
              <a:t>) : requête correcte mais non satisfaite</a:t>
            </a:r>
          </a:p>
          <a:p>
            <a:pPr lvl="2">
              <a:defRPr/>
            </a:pPr>
            <a:r>
              <a:rPr dirty="0">
                <a:effectLst>
                  <a:outerShdw blurRad="38100" dist="38100" dir="2700000" algn="tl">
                    <a:srgbClr val="000000">
                      <a:alpha val="43137"/>
                    </a:srgbClr>
                  </a:outerShdw>
                </a:effectLst>
              </a:rPr>
              <a:t>500</a:t>
            </a:r>
            <a:r>
              <a:rPr dirty="0"/>
              <a:t> : le serveur a eu un problème (cf. </a:t>
            </a:r>
            <a:r>
              <a:rPr dirty="0" err="1"/>
              <a:t>procedure</a:t>
            </a:r>
            <a:r>
              <a:rPr dirty="0"/>
              <a:t> </a:t>
            </a:r>
            <a:r>
              <a:rPr dirty="0" err="1"/>
              <a:t>core</a:t>
            </a:r>
            <a:r>
              <a:rPr dirty="0"/>
              <a:t> dump ou </a:t>
            </a:r>
            <a:r>
              <a:rPr dirty="0" err="1"/>
              <a:t>syntax</a:t>
            </a:r>
            <a:r>
              <a:rPr dirty="0"/>
              <a:t> </a:t>
            </a:r>
            <a:r>
              <a:rPr dirty="0" err="1"/>
              <a:t>error</a:t>
            </a:r>
            <a:r>
              <a:rPr dirty="0"/>
              <a:t>)</a:t>
            </a:r>
          </a:p>
          <a:p>
            <a:pPr lvl="2">
              <a:defRPr/>
            </a:pPr>
            <a:r>
              <a:rPr dirty="0"/>
              <a:t>501 : le serveur est incapable d’appliquer la requête</a:t>
            </a:r>
          </a:p>
          <a:p>
            <a:pPr lvl="2">
              <a:defRPr/>
            </a:pPr>
            <a:r>
              <a:rPr dirty="0"/>
              <a:t>502 : le serveur est un </a:t>
            </a:r>
            <a:r>
              <a:rPr dirty="0" err="1"/>
              <a:t>proxie</a:t>
            </a:r>
            <a:r>
              <a:rPr dirty="0"/>
              <a:t> ou une passerelle, et a reçu une réponse erronée d ’une machine située en amont</a:t>
            </a:r>
          </a:p>
          <a:p>
            <a:pPr lvl="2">
              <a:defRPr/>
            </a:pPr>
            <a:r>
              <a:rPr dirty="0"/>
              <a:t>503 : le serveur n’est pas en mesure de satisfaire la requête à cause d'un problème temporaire (cf. surcharge ou maintenance). Ce code implique que le problème sera résolu dans un certain délai.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p:txBody>
          <a:bodyPr/>
          <a:lstStyle/>
          <a:p>
            <a:r>
              <a:rPr altLang="fr-FR"/>
              <a:t>SMTP</a:t>
            </a:r>
          </a:p>
        </p:txBody>
      </p:sp>
      <p:sp>
        <p:nvSpPr>
          <p:cNvPr id="3" name="Espace réservé du contenu 2"/>
          <p:cNvSpPr>
            <a:spLocks noGrp="1"/>
          </p:cNvSpPr>
          <p:nvPr>
            <p:ph sz="half" idx="1"/>
          </p:nvPr>
        </p:nvSpPr>
        <p:spPr/>
        <p:txBody>
          <a:bodyPr>
            <a:normAutofit fontScale="85000" lnSpcReduction="20000"/>
          </a:bodyPr>
          <a:lstStyle/>
          <a:p>
            <a:pPr>
              <a:defRPr/>
            </a:pPr>
            <a:r>
              <a:rPr dirty="0"/>
              <a:t>SMTP (</a:t>
            </a:r>
            <a:r>
              <a:rPr i="1" dirty="0"/>
              <a:t>Simple Mail Transfer Protocol</a:t>
            </a:r>
            <a:r>
              <a:rPr dirty="0"/>
              <a:t>) est un standard Internet (</a:t>
            </a:r>
            <a:r>
              <a:rPr i="1" dirty="0" err="1"/>
              <a:t>Proposed</a:t>
            </a:r>
            <a:r>
              <a:rPr i="1" dirty="0"/>
              <a:t> Standard</a:t>
            </a:r>
            <a:r>
              <a:rPr dirty="0"/>
              <a:t>) proposé par l’IETF sous la référence RFC2821 (dernière RFC de avril 1996).</a:t>
            </a:r>
          </a:p>
          <a:p>
            <a:pPr>
              <a:defRPr/>
            </a:pPr>
            <a:r>
              <a:rPr dirty="0"/>
              <a:t>Cette spécification a pour objectif de définir un protocole application (couche 7) de transfert de courrier électronique (e-mail) en utilisant un canal de distribution tel que TCP (mais non limité à ce canal). Sa simplicité explique sans doute sa robustesse, il est par ailleurs très largement utilisé aujourd’hui pour la messagerie Internet, associé à POP ou IMAP4 : SMTP se charge du transfert des messages alors que POP (Post Office Protocol) ou IMAP (Internet Mail Access Protocol) permettent à l’utilisateur de gérer sa boîte aux lettres et de récupérer ses messages.</a:t>
            </a:r>
          </a:p>
          <a:p>
            <a:pPr>
              <a:defRPr/>
            </a:pPr>
            <a:r>
              <a:rPr dirty="0"/>
              <a:t>Une fonction importante de SMTP est la possibilité de transférer un message en s’appuyant sur un réseau de serveurs relais et de garantir ainsi sa livraison à travers des environnements de transport différents : LAN, WAN, Internet, etc.</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1"/>
          <p:cNvSpPr>
            <a:spLocks noGrp="1"/>
          </p:cNvSpPr>
          <p:nvPr>
            <p:ph type="title"/>
          </p:nvPr>
        </p:nvSpPr>
        <p:spPr/>
        <p:txBody>
          <a:bodyPr/>
          <a:lstStyle/>
          <a:p>
            <a:r>
              <a:rPr altLang="fr-FR"/>
              <a:t>SMTP : Transmission d’un message</a:t>
            </a:r>
          </a:p>
        </p:txBody>
      </p:sp>
      <p:sp>
        <p:nvSpPr>
          <p:cNvPr id="3" name="Espace réservé du contenu 2"/>
          <p:cNvSpPr>
            <a:spLocks noGrp="1"/>
          </p:cNvSpPr>
          <p:nvPr>
            <p:ph sz="half" idx="1"/>
          </p:nvPr>
        </p:nvSpPr>
        <p:spPr/>
        <p:txBody>
          <a:bodyPr>
            <a:normAutofit fontScale="77500" lnSpcReduction="20000"/>
          </a:bodyPr>
          <a:lstStyle/>
          <a:p>
            <a:pPr>
              <a:defRPr/>
            </a:pPr>
            <a:r>
              <a:rPr dirty="0"/>
              <a:t>Le transfert d’un message se passe de la manière suivante :</a:t>
            </a:r>
          </a:p>
          <a:p>
            <a:pPr lvl="1">
              <a:defRPr/>
            </a:pPr>
            <a:r>
              <a:rPr dirty="0"/>
              <a:t>Un client SMTP (tel que MS Outlook Express ou Mozilla), appelé aussi émetteur ou MUA (Mail User Agent), envoie un message vers un serveur SMTP.</a:t>
            </a:r>
          </a:p>
          <a:p>
            <a:pPr lvl="1">
              <a:defRPr/>
            </a:pPr>
            <a:r>
              <a:rPr dirty="0"/>
              <a:t>Si le serveur SMTP en question est le destinataire final du message, il stocke ce message dans la boîte aux lettres de l’utilisateur. Souvent, un serveur SMTP est aussi appelé MTA (Mail Transfert Agent).</a:t>
            </a:r>
          </a:p>
          <a:p>
            <a:pPr lvl="1">
              <a:defRPr/>
            </a:pPr>
            <a:r>
              <a:rPr dirty="0"/>
              <a:t>Mais si le serveur SMTP n’est pas ce destinataire final, on parle d’un serveur relais, puisqu’il se charge de transmettre ce message au serveur de destination finale. Un tel serveur est appelé également passerelle (</a:t>
            </a:r>
            <a:r>
              <a:rPr dirty="0" err="1"/>
              <a:t>gateway</a:t>
            </a:r>
            <a:r>
              <a:rPr dirty="0"/>
              <a:t>) lorsque le transfert se fait entre deux environnements de transport différents.</a:t>
            </a:r>
          </a:p>
          <a:p>
            <a:pPr>
              <a:defRPr/>
            </a:pPr>
            <a:r>
              <a:rPr dirty="0"/>
              <a:t>Il est important de comprendre qu’un même serveur SMTP peut-être amené à jouer le rôle de destinataire final (stockage des messages), d’émetteur et de relais (ou de passerelle).</a:t>
            </a:r>
          </a:p>
          <a:p>
            <a:pPr>
              <a:defRPr/>
            </a:pPr>
            <a:r>
              <a:rPr dirty="0"/>
              <a:t>À noter enfin que chaque serveur est responsable de la transmission d’un message et, en cas d’erreur ou de problème, de la notification du problème à l’émetteur.</a:t>
            </a:r>
          </a:p>
          <a:p>
            <a:pPr>
              <a:defRPr/>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p:txBody>
          <a:bodyPr/>
          <a:lstStyle/>
          <a:p>
            <a:r>
              <a:rPr altLang="fr-FR"/>
              <a:t>SMTP : Description du message </a:t>
            </a:r>
          </a:p>
        </p:txBody>
      </p:sp>
      <p:sp>
        <p:nvSpPr>
          <p:cNvPr id="3" name="Espace réservé du contenu 2"/>
          <p:cNvSpPr>
            <a:spLocks noGrp="1"/>
          </p:cNvSpPr>
          <p:nvPr>
            <p:ph sz="half" idx="1"/>
          </p:nvPr>
        </p:nvSpPr>
        <p:spPr>
          <a:xfrm>
            <a:off x="179512" y="1847552"/>
            <a:ext cx="8389056" cy="4749800"/>
          </a:xfrm>
        </p:spPr>
        <p:txBody>
          <a:bodyPr>
            <a:normAutofit/>
          </a:bodyPr>
          <a:lstStyle/>
          <a:p>
            <a:pPr>
              <a:defRPr/>
            </a:pPr>
            <a:r>
              <a:rPr dirty="0"/>
              <a:t>SMTP transporte un objet message composé :</a:t>
            </a:r>
          </a:p>
          <a:p>
            <a:pPr lvl="1">
              <a:defRPr/>
            </a:pPr>
            <a:r>
              <a:rPr dirty="0"/>
              <a:t>d’une enveloppe, elle-même composée d’une série de champs, dont l’adresse de l’émetteur, une ou plusieurs adresses de destinataires et des données d’extension ;</a:t>
            </a:r>
          </a:p>
          <a:p>
            <a:pPr lvl="1">
              <a:defRPr/>
            </a:pPr>
            <a:r>
              <a:rPr dirty="0"/>
              <a:t>d’un contenu, </a:t>
            </a:r>
            <a:r>
              <a:rPr dirty="0" err="1"/>
              <a:t>composé</a:t>
            </a:r>
            <a:r>
              <a:rPr dirty="0"/>
              <a:t> d’un</a:t>
            </a:r>
            <a:r>
              <a:rPr lang="fr-FR" dirty="0"/>
              <a:t>e</a:t>
            </a:r>
            <a:r>
              <a:rPr dirty="0"/>
              <a:t> en-tête et d’un corps de message MIME.</a:t>
            </a:r>
          </a:p>
        </p:txBody>
      </p:sp>
      <p:pic>
        <p:nvPicPr>
          <p:cNvPr id="665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066" y="3636962"/>
            <a:ext cx="4887913" cy="293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lstStyle/>
          <a:p>
            <a:r>
              <a:rPr altLang="fr-FR"/>
              <a:t>SMTP : commandes</a:t>
            </a:r>
          </a:p>
        </p:txBody>
      </p:sp>
      <p:sp>
        <p:nvSpPr>
          <p:cNvPr id="3" name="Espace réservé du contenu 2"/>
          <p:cNvSpPr>
            <a:spLocks noGrp="1"/>
          </p:cNvSpPr>
          <p:nvPr>
            <p:ph sz="half" idx="1"/>
          </p:nvPr>
        </p:nvSpPr>
        <p:spPr/>
        <p:txBody>
          <a:bodyPr>
            <a:normAutofit fontScale="70000" lnSpcReduction="20000"/>
          </a:bodyPr>
          <a:lstStyle/>
          <a:p>
            <a:pPr>
              <a:defRPr/>
            </a:pPr>
            <a:r>
              <a:rPr dirty="0"/>
              <a:t>Le transfert des messages est réalisé lors d’un dialogue entre deux serveurs SMTP : respectivement</a:t>
            </a:r>
          </a:p>
          <a:p>
            <a:pPr lvl="1">
              <a:defRPr/>
            </a:pPr>
            <a:r>
              <a:rPr dirty="0"/>
              <a:t>le client qui émet le message (qui peut être la source du message ou un relais) et </a:t>
            </a:r>
          </a:p>
          <a:p>
            <a:pPr lvl="1">
              <a:defRPr/>
            </a:pPr>
            <a:r>
              <a:rPr dirty="0"/>
              <a:t>le serveur qui le réceptionne (qui peut être le destinataire du message ou un relais).</a:t>
            </a:r>
          </a:p>
          <a:p>
            <a:pPr>
              <a:defRPr/>
            </a:pPr>
            <a:r>
              <a:rPr dirty="0"/>
              <a:t>Ce dialogue s’établit dans le cadre d’une session. Le client envoie ensuite une séquence de commandes qui attendent systématiquement une réponse du serveur pour notifier du succès ou de l’échec de la commande (par exemple : 250 OK).</a:t>
            </a:r>
          </a:p>
          <a:p>
            <a:pPr>
              <a:defRPr/>
            </a:pPr>
            <a:r>
              <a:rPr dirty="0"/>
              <a:t>Une séquence type est la suivante1 :</a:t>
            </a:r>
          </a:p>
          <a:p>
            <a:pPr lvl="1">
              <a:defRPr/>
            </a:pPr>
            <a:r>
              <a:rPr dirty="0"/>
              <a:t>La commande EHLO (ou HELO) initie le dialogue, identifie le client et lui permet de connaître les extensions SMTP supportées par le serveur.</a:t>
            </a:r>
          </a:p>
          <a:p>
            <a:pPr lvl="1">
              <a:defRPr/>
            </a:pPr>
            <a:r>
              <a:rPr dirty="0"/>
              <a:t>La commande MAIL FROM débute une transaction d’envoi de message en précisant l’adresse de l’émetteur.</a:t>
            </a:r>
          </a:p>
          <a:p>
            <a:pPr lvl="1">
              <a:defRPr/>
            </a:pPr>
            <a:r>
              <a:rPr dirty="0"/>
              <a:t>La commande RCPT TO identifie l’(les)adresse(s) des destinataires.</a:t>
            </a:r>
          </a:p>
          <a:p>
            <a:pPr lvl="1">
              <a:defRPr/>
            </a:pPr>
            <a:r>
              <a:rPr dirty="0"/>
              <a:t>La commande DATA envoie, ligne à ligne, le contenu du message. La fin de la transmission et donc de la transaction est indiquée par une ligne contenant uniquement un caractère « . ». Seuls les messages transmis dans le cadre d’une transaction valide et complète seront traités par le serveur.</a:t>
            </a:r>
          </a:p>
          <a:p>
            <a:pPr lvl="1">
              <a:defRPr/>
            </a:pPr>
            <a:r>
              <a:rPr dirty="0"/>
              <a:t>La commande QUIT termine la session.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468000" y="2636912"/>
            <a:ext cx="8208000" cy="314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7200" dirty="0"/>
              <a:t>L’architecture Orientée Service SOA</a:t>
            </a:r>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p:txBody>
          <a:bodyPr/>
          <a:lstStyle/>
          <a:p>
            <a:r>
              <a:rPr altLang="fr-FR"/>
              <a:t>SMTP : commandes</a:t>
            </a:r>
          </a:p>
        </p:txBody>
      </p:sp>
      <p:sp>
        <p:nvSpPr>
          <p:cNvPr id="3" name="Espace réservé du contenu 2"/>
          <p:cNvSpPr>
            <a:spLocks noGrp="1"/>
          </p:cNvSpPr>
          <p:nvPr>
            <p:ph sz="half" idx="1"/>
          </p:nvPr>
        </p:nvSpPr>
        <p:spPr>
          <a:xfrm>
            <a:off x="132904" y="1879600"/>
            <a:ext cx="8389056" cy="4749800"/>
          </a:xfrm>
        </p:spPr>
        <p:txBody>
          <a:bodyPr>
            <a:normAutofit fontScale="92500"/>
          </a:bodyPr>
          <a:lstStyle/>
          <a:p>
            <a:pPr>
              <a:defRPr/>
            </a:pPr>
            <a:r>
              <a:rPr dirty="0"/>
              <a:t>D’autres commandes sont définies par SMTP :</a:t>
            </a:r>
          </a:p>
          <a:p>
            <a:pPr lvl="1">
              <a:defRPr/>
            </a:pPr>
            <a:r>
              <a:rPr dirty="0"/>
              <a:t>RESET, qui arrête la transaction en cours ;</a:t>
            </a:r>
          </a:p>
          <a:p>
            <a:pPr lvl="1">
              <a:defRPr/>
            </a:pPr>
            <a:r>
              <a:rPr dirty="0"/>
              <a:t>VERIFY, qui vérifie l’argument comme étant une adresse de messagerie ;</a:t>
            </a:r>
          </a:p>
          <a:p>
            <a:pPr lvl="1">
              <a:defRPr/>
            </a:pPr>
            <a:r>
              <a:rPr dirty="0"/>
              <a:t>EXPAND, qui vérifie que l’argument est une liste de messagerie et retourne le contenu de cette liste ;</a:t>
            </a:r>
          </a:p>
          <a:p>
            <a:pPr lvl="1">
              <a:defRPr/>
            </a:pPr>
            <a:r>
              <a:rPr dirty="0"/>
              <a:t>HELP, qui demande une information ;</a:t>
            </a:r>
          </a:p>
          <a:p>
            <a:pPr lvl="1">
              <a:defRPr/>
            </a:pPr>
            <a:r>
              <a:rPr dirty="0"/>
              <a:t>NOOP, qui n’a aucune action si ce n’est une réponse du serveur.</a:t>
            </a:r>
          </a:p>
          <a:p>
            <a:pPr>
              <a:defRPr/>
            </a:pPr>
            <a:r>
              <a:rPr dirty="0"/>
              <a:t>Enfin, des extensions SMTP sont possibles : il s’agit de commandes commençant par un caractère « X » et qui dépendent des logiciels serveurs SMTP utilisés. La commande EHLO permet de connaître ces extensions.</a:t>
            </a:r>
          </a:p>
        </p:txBody>
      </p:sp>
      <p:pic>
        <p:nvPicPr>
          <p:cNvPr id="686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8584" y="2077244"/>
            <a:ext cx="4079056" cy="435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9115 0.0162 L -0.56164 0.0162 " pathEditMode="relative" rAng="0" ptsTypes="AA">
                                      <p:cBhvr>
                                        <p:cTn id="6" dur="2000" fill="hold"/>
                                        <p:tgtEl>
                                          <p:spTgt spid="68612"/>
                                        </p:tgtEl>
                                        <p:attrNameLst>
                                          <p:attrName>ppt_x</p:attrName>
                                          <p:attrName>ppt_y</p:attrName>
                                        </p:attrNameLst>
                                      </p:cBhvr>
                                      <p:rCtr x="-235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re 1"/>
          <p:cNvSpPr>
            <a:spLocks noGrp="1"/>
          </p:cNvSpPr>
          <p:nvPr>
            <p:ph type="title"/>
          </p:nvPr>
        </p:nvSpPr>
        <p:spPr/>
        <p:txBody>
          <a:bodyPr/>
          <a:lstStyle/>
          <a:p>
            <a:r>
              <a:rPr altLang="fr-FR"/>
              <a:t>SSL et TLS</a:t>
            </a:r>
          </a:p>
        </p:txBody>
      </p:sp>
      <p:sp>
        <p:nvSpPr>
          <p:cNvPr id="3" name="Espace réservé du contenu 2"/>
          <p:cNvSpPr>
            <a:spLocks noGrp="1"/>
          </p:cNvSpPr>
          <p:nvPr>
            <p:ph sz="half" idx="1"/>
          </p:nvPr>
        </p:nvSpPr>
        <p:spPr/>
        <p:txBody>
          <a:bodyPr>
            <a:normAutofit fontScale="62500" lnSpcReduction="20000"/>
          </a:bodyPr>
          <a:lstStyle/>
          <a:p>
            <a:pPr>
              <a:defRPr/>
            </a:pPr>
            <a:r>
              <a:rPr dirty="0"/>
              <a:t>SSL (Secure Socket Layer) est un protocole qui a pour objectif d’assurer la sécurité des échanges entre un client et un serveur sur le Web (authentification et chiffrement).</a:t>
            </a:r>
          </a:p>
          <a:p>
            <a:pPr>
              <a:defRPr/>
            </a:pPr>
            <a:r>
              <a:rPr dirty="0"/>
              <a:t>Il a été développé par la société Netscape qui a d’ailleurs déposé un brevet sur cette technologie en 1997 (n°5657390),</a:t>
            </a:r>
          </a:p>
          <a:p>
            <a:pPr>
              <a:defRPr/>
            </a:pPr>
            <a:r>
              <a:rPr dirty="0"/>
              <a:t>La version 2.0 de SSL date de 1994 (</a:t>
            </a:r>
            <a:r>
              <a:rPr i="1" dirty="0"/>
              <a:t>http://wp.netscape.com/eng/security/SSL_2.html</a:t>
            </a:r>
            <a:r>
              <a:rPr dirty="0"/>
              <a:t>) : cette version est obsolète, mais elle est pourtant toujours prise en charge par les principaux navigateurs. </a:t>
            </a:r>
          </a:p>
          <a:p>
            <a:pPr>
              <a:defRPr/>
            </a:pPr>
            <a:r>
              <a:rPr dirty="0"/>
              <a:t>En 1996, un groupe de travail est créé par l’IETF afin de standardiser un protocole de sécurité pour remplacer SSL. Cette date coïncide avec la publication de la version 3.0 de SSL (Internet </a:t>
            </a:r>
            <a:r>
              <a:rPr dirty="0" err="1"/>
              <a:t>Draft</a:t>
            </a:r>
            <a:r>
              <a:rPr dirty="0"/>
              <a:t> disponible à </a:t>
            </a:r>
            <a:r>
              <a:rPr i="1" dirty="0"/>
              <a:t>http://wp.netscape.com/eng/ssl3</a:t>
            </a:r>
            <a:r>
              <a:rPr dirty="0"/>
              <a:t>), qui est par ailleurs la version la plus récente de ce protocole. </a:t>
            </a:r>
          </a:p>
          <a:p>
            <a:pPr>
              <a:defRPr/>
            </a:pPr>
            <a:r>
              <a:rPr dirty="0"/>
              <a:t>Enfin, le groupe de travail de l’IETF a publié en 1999, sous la référence RFC2246 (</a:t>
            </a:r>
            <a:r>
              <a:rPr dirty="0" err="1"/>
              <a:t>Proposed</a:t>
            </a:r>
            <a:r>
              <a:rPr dirty="0"/>
              <a:t> Standard), la version 1.0 de TLS (Transport Layer Protocol). Les différences entre SSL v3 et TLS v1 sont mineures et d’ailleurs ce dernier s’identifie lui-même comme la version 3.01 de SSL.</a:t>
            </a:r>
          </a:p>
          <a:p>
            <a:pPr>
              <a:defRPr/>
            </a:pPr>
            <a:r>
              <a:rPr dirty="0"/>
              <a:t>Les principaux navigateurs Internet prennent en charge les trois protocoles : SSL v2, SSL v3 et TLS v1. Mais contrairement à Netscape Navigator et Mozilla, Internet Explorer n’active pas par défaut TLS, qu’il faut donc configurer manuellement. </a:t>
            </a:r>
          </a:p>
          <a:p>
            <a:pPr>
              <a:defRPr/>
            </a:pPr>
            <a:r>
              <a:rPr dirty="0"/>
              <a:t>Lorsqu’un navigateur négocie une connexion sécurisée avec un serveur, il cherche d’abord à établir une session TLS, puis dans l’ordre une session SSL v3 et une session SSL v2, en fonction des possibilités du serveur.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re 1"/>
          <p:cNvSpPr>
            <a:spLocks noGrp="1"/>
          </p:cNvSpPr>
          <p:nvPr>
            <p:ph type="title"/>
          </p:nvPr>
        </p:nvSpPr>
        <p:spPr/>
        <p:txBody>
          <a:bodyPr/>
          <a:lstStyle/>
          <a:p>
            <a:r>
              <a:rPr altLang="fr-FR"/>
              <a:t>SSL et TLS</a:t>
            </a:r>
          </a:p>
        </p:txBody>
      </p:sp>
      <p:sp>
        <p:nvSpPr>
          <p:cNvPr id="3" name="Espace réservé du contenu 2"/>
          <p:cNvSpPr>
            <a:spLocks noGrp="1"/>
          </p:cNvSpPr>
          <p:nvPr>
            <p:ph sz="half" idx="1"/>
          </p:nvPr>
        </p:nvSpPr>
        <p:spPr>
          <a:xfrm>
            <a:off x="388055" y="2063576"/>
            <a:ext cx="8389056" cy="4749800"/>
          </a:xfrm>
        </p:spPr>
        <p:txBody>
          <a:bodyPr>
            <a:normAutofit/>
          </a:bodyPr>
          <a:lstStyle/>
          <a:p>
            <a:pPr>
              <a:defRPr/>
            </a:pPr>
            <a:r>
              <a:rPr dirty="0"/>
              <a:t>Les techniques mises en œuvre pour assurer la sécurité des échanges ont pour objectif :</a:t>
            </a:r>
          </a:p>
          <a:p>
            <a:pPr lvl="1">
              <a:defRPr/>
            </a:pPr>
            <a:r>
              <a:rPr dirty="0"/>
              <a:t>pour l’émetteur, de crypter ses données et pour le récepteur, de les décrypter ;</a:t>
            </a:r>
          </a:p>
          <a:p>
            <a:pPr lvl="1">
              <a:defRPr/>
            </a:pPr>
            <a:r>
              <a:rPr dirty="0"/>
              <a:t>de contrôler l’intégrité des informations reçues ;</a:t>
            </a:r>
          </a:p>
          <a:p>
            <a:pPr lvl="1">
              <a:defRPr/>
            </a:pPr>
            <a:r>
              <a:rPr dirty="0"/>
              <a:t>d’authentifier l’émetteur du message ;</a:t>
            </a:r>
          </a:p>
          <a:p>
            <a:pPr lvl="1">
              <a:defRPr/>
            </a:pPr>
            <a:r>
              <a:rPr dirty="0"/>
              <a:t>d’obliger l’émetteur à reconnaître l’émission des informations grâce à un mécanisme de non répudiation.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p:nvPr>
        </p:nvSpPr>
        <p:spPr/>
        <p:txBody>
          <a:bodyPr/>
          <a:lstStyle/>
          <a:p>
            <a:r>
              <a:rPr altLang="fr-FR"/>
              <a:t>SSL et TLS</a:t>
            </a:r>
          </a:p>
        </p:txBody>
      </p:sp>
      <p:sp>
        <p:nvSpPr>
          <p:cNvPr id="3" name="Espace réservé du contenu 2"/>
          <p:cNvSpPr>
            <a:spLocks noGrp="1"/>
          </p:cNvSpPr>
          <p:nvPr>
            <p:ph sz="half" idx="1"/>
          </p:nvPr>
        </p:nvSpPr>
        <p:spPr>
          <a:xfrm>
            <a:off x="388055" y="1951608"/>
            <a:ext cx="8389056" cy="4285704"/>
          </a:xfrm>
        </p:spPr>
        <p:txBody>
          <a:bodyPr>
            <a:normAutofit fontScale="62500" lnSpcReduction="20000"/>
          </a:bodyPr>
          <a:lstStyle/>
          <a:p>
            <a:pPr>
              <a:defRPr/>
            </a:pPr>
            <a:r>
              <a:rPr dirty="0"/>
              <a:t>Le chiffrement/déchiffrement de l’information est réalisé à l’aide d’un algorithme (ou </a:t>
            </a:r>
            <a:r>
              <a:rPr i="1" dirty="0" err="1"/>
              <a:t>cipher</a:t>
            </a:r>
            <a:r>
              <a:rPr i="1" dirty="0"/>
              <a:t> </a:t>
            </a:r>
            <a:r>
              <a:rPr dirty="0"/>
              <a:t>en anglais) : l’intérêt de cette technique est que la sûreté du chiffrement ne repose pas sur la méthode de calcul utilisée, qui est connue et publiée, mais sur l’utilisation de chiffres, appelés </a:t>
            </a:r>
            <a:r>
              <a:rPr i="1" dirty="0"/>
              <a:t>clés</a:t>
            </a:r>
            <a:r>
              <a:rPr dirty="0"/>
              <a:t>, qui permettent à l’algorithme de générer un document crypté, puis de le décrypter. </a:t>
            </a:r>
          </a:p>
          <a:p>
            <a:pPr>
              <a:defRPr/>
            </a:pPr>
            <a:r>
              <a:rPr dirty="0"/>
              <a:t>Plus ces clés sont grandes (en nombre de bits), plus il est difficile, voire « impossible », de décrypter un document si l’on ne connaît pas les chiffres qui ont permis sa génération.</a:t>
            </a:r>
          </a:p>
          <a:p>
            <a:pPr>
              <a:defRPr/>
            </a:pPr>
            <a:r>
              <a:rPr dirty="0"/>
              <a:t>Deux types de clés sont utilisés :</a:t>
            </a:r>
          </a:p>
          <a:p>
            <a:pPr lvl="1">
              <a:defRPr/>
            </a:pPr>
            <a:r>
              <a:rPr dirty="0"/>
              <a:t>Les clés </a:t>
            </a:r>
            <a:r>
              <a:rPr i="1" dirty="0"/>
              <a:t>symétriques </a:t>
            </a:r>
            <a:r>
              <a:rPr dirty="0"/>
              <a:t>: comme leur nom l’indique, la même clé est utilisée pour crypter et décrypter les données. Cette technique est rapide et fournit en outre un moyen d’authentification. Elle est néanmoins un peu sensible, puisque toute la sécurité repose sur la connaissance d’une clé que l’émetteur et le récepteur doivent garder secrète.</a:t>
            </a:r>
          </a:p>
          <a:p>
            <a:pPr lvl="1">
              <a:defRPr/>
            </a:pPr>
            <a:r>
              <a:rPr dirty="0"/>
              <a:t>Les clés </a:t>
            </a:r>
            <a:r>
              <a:rPr i="1" dirty="0"/>
              <a:t>publiques </a:t>
            </a:r>
            <a:r>
              <a:rPr dirty="0"/>
              <a:t>(ou asymétriques) : le principe consiste à crypter les données avec une clé publique, c’est-à-dire connue de tout le monde, et de les décrypter avec une clé privée connue uniquement par le récepteur. Les deux clés publique/privée fonctionnent par paire et dans les deux sens puisque, à l’inverse, la clé publique peut décrypter ce qui a été généré à l’aide de la clé privée.</a:t>
            </a:r>
          </a:p>
          <a:p>
            <a:pPr lvl="2">
              <a:defRPr/>
            </a:pPr>
            <a:r>
              <a:rPr dirty="0"/>
              <a:t>Cette technique est plus lourde et n’offre pas de mécanisme d’authentification de l’émetteur. En revanche, elle permet d’authentifier le récepteur qui peut crypter sa signature à l’aide de sa clé privée.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re 1"/>
          <p:cNvSpPr>
            <a:spLocks noGrp="1"/>
          </p:cNvSpPr>
          <p:nvPr>
            <p:ph type="title"/>
          </p:nvPr>
        </p:nvSpPr>
        <p:spPr/>
        <p:txBody>
          <a:bodyPr/>
          <a:lstStyle/>
          <a:p>
            <a:r>
              <a:rPr altLang="fr-FR"/>
              <a:t>SSL et TLS</a:t>
            </a:r>
          </a:p>
        </p:txBody>
      </p:sp>
      <p:sp>
        <p:nvSpPr>
          <p:cNvPr id="3" name="Espace réservé du contenu 2"/>
          <p:cNvSpPr>
            <a:spLocks noGrp="1"/>
          </p:cNvSpPr>
          <p:nvPr>
            <p:ph sz="half" idx="1"/>
          </p:nvPr>
        </p:nvSpPr>
        <p:spPr/>
        <p:txBody>
          <a:bodyPr>
            <a:normAutofit fontScale="70000" lnSpcReduction="20000"/>
          </a:bodyPr>
          <a:lstStyle/>
          <a:p>
            <a:pPr>
              <a:defRPr/>
            </a:pPr>
            <a:r>
              <a:rPr dirty="0"/>
              <a:t>Le contrôle d’intégrité d’un message est réalisé à partir d’une </a:t>
            </a:r>
            <a:r>
              <a:rPr i="1" dirty="0"/>
              <a:t>signature électronique</a:t>
            </a:r>
            <a:r>
              <a:rPr dirty="0"/>
              <a:t>, elle-même cryptée, et qui est le résultat d’une fonction de hachage.</a:t>
            </a:r>
          </a:p>
          <a:p>
            <a:pPr lvl="1">
              <a:defRPr/>
            </a:pPr>
            <a:r>
              <a:rPr dirty="0"/>
              <a:t>Une fonction de hachage appliquée à des données fournit un chiffre unique : la moindre altération de ces données modifie obligatoirement le résultat du hachage.</a:t>
            </a:r>
          </a:p>
          <a:p>
            <a:pPr lvl="1">
              <a:defRPr/>
            </a:pPr>
            <a:r>
              <a:rPr dirty="0"/>
              <a:t>Le résultat d’une fonction de hachage ne permet pas de déterminer les données qui ont permis  sa génération.</a:t>
            </a:r>
          </a:p>
          <a:p>
            <a:pPr>
              <a:defRPr/>
            </a:pPr>
            <a:r>
              <a:rPr dirty="0"/>
              <a:t>Un </a:t>
            </a:r>
            <a:r>
              <a:rPr i="1" dirty="0"/>
              <a:t>certificat </a:t>
            </a:r>
            <a:r>
              <a:rPr dirty="0"/>
              <a:t>est un document électronique qui permet d’identifier une entité, c’est-à-dire un utilisateur, une entreprise, un serveur, etc. Il est associé à la clé publique de l’entité qu’il identifie. Il est également lié à une </a:t>
            </a:r>
            <a:r>
              <a:rPr i="1" dirty="0"/>
              <a:t>autorité de certification </a:t>
            </a:r>
            <a:r>
              <a:rPr dirty="0"/>
              <a:t>(CA ou Certification </a:t>
            </a:r>
            <a:r>
              <a:rPr dirty="0" err="1"/>
              <a:t>Authority</a:t>
            </a:r>
            <a:r>
              <a:rPr dirty="0"/>
              <a:t>) : il s’agit d’une application serveur qui peut être spécifique à une entreprise, ou gérée par une organisation tierce (telle que </a:t>
            </a:r>
            <a:r>
              <a:rPr dirty="0" err="1"/>
              <a:t>Verisign</a:t>
            </a:r>
            <a:r>
              <a:rPr dirty="0"/>
              <a:t> : </a:t>
            </a:r>
            <a:r>
              <a:rPr i="1" dirty="0">
                <a:hlinkClick r:id="rId3"/>
              </a:rPr>
              <a:t>http://www.verisign.com</a:t>
            </a:r>
            <a:r>
              <a:rPr dirty="0"/>
              <a:t>).</a:t>
            </a:r>
          </a:p>
          <a:p>
            <a:pPr lvl="1">
              <a:defRPr/>
            </a:pPr>
            <a:r>
              <a:rPr dirty="0"/>
              <a:t>Le rôle de cette autorité est de générer le certificat et de proposer à l’utilisateur qui le reçoit une fonction de validation.</a:t>
            </a:r>
          </a:p>
          <a:p>
            <a:pPr>
              <a:defRPr/>
            </a:pPr>
            <a:r>
              <a:rPr dirty="0"/>
              <a:t>Les certificats, associés aux signatures électroniques, sont utilisés pour authentifier à la fois le client et le serveur dans le cadre d’une connexion SSL, mais aussi des e-mails (S/MIME), du code Java ou JavaScript, etc.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a:xfrm>
            <a:off x="388056" y="285750"/>
            <a:ext cx="7856351" cy="1320800"/>
          </a:xfrm>
        </p:spPr>
        <p:txBody>
          <a:bodyPr/>
          <a:lstStyle/>
          <a:p>
            <a:r>
              <a:rPr altLang="fr-FR" dirty="0"/>
              <a:t>SSL TLS : </a:t>
            </a:r>
            <a:r>
              <a:rPr altLang="fr-FR" i="1" dirty="0" err="1"/>
              <a:t>Présentation</a:t>
            </a:r>
            <a:r>
              <a:rPr altLang="fr-FR" i="1" dirty="0"/>
              <a:t> </a:t>
            </a:r>
            <a:r>
              <a:rPr altLang="fr-FR" i="1" dirty="0" err="1"/>
              <a:t>générale</a:t>
            </a:r>
            <a:endParaRPr altLang="fr-FR" dirty="0"/>
          </a:p>
        </p:txBody>
      </p:sp>
      <p:sp>
        <p:nvSpPr>
          <p:cNvPr id="3" name="Espace réservé du contenu 2"/>
          <p:cNvSpPr>
            <a:spLocks noGrp="1"/>
          </p:cNvSpPr>
          <p:nvPr>
            <p:ph sz="half" idx="1"/>
          </p:nvPr>
        </p:nvSpPr>
        <p:spPr/>
        <p:txBody>
          <a:bodyPr>
            <a:normAutofit fontScale="77500" lnSpcReduction="20000"/>
          </a:bodyPr>
          <a:lstStyle/>
          <a:p>
            <a:pPr>
              <a:defRPr/>
            </a:pPr>
            <a:r>
              <a:rPr dirty="0"/>
              <a:t>SSL et TLS sont des protocoles qui se situent à un niveau intermédiaire, entre la couche transport et la couche application. Cette position permet donc a priori à toutes les applications qui s’appuient sur TCP/IP (HTTP, SMTP, Telnet, etc.) d’utiliser les fonctionnalités de SSL/TLS, soit :</a:t>
            </a:r>
          </a:p>
          <a:p>
            <a:pPr lvl="1">
              <a:defRPr/>
            </a:pPr>
            <a:r>
              <a:rPr dirty="0"/>
              <a:t>permettre à un serveur de s’authentifier auprès d’un client, c’est-à-dire au client de vérifier l’identité du serveur ;</a:t>
            </a:r>
          </a:p>
          <a:p>
            <a:pPr lvl="1">
              <a:defRPr/>
            </a:pPr>
            <a:r>
              <a:rPr dirty="0"/>
              <a:t>optionnellement, permettre au client de s’authentifier auprès du serveur, c’est-à-dire au serveur de vérifier l’identité du client ;</a:t>
            </a:r>
          </a:p>
          <a:p>
            <a:pPr lvl="1">
              <a:defRPr/>
            </a:pPr>
            <a:r>
              <a:rPr dirty="0"/>
              <a:t>permettre au client et au serveur de sélectionner un algorithme de chiffrement ;</a:t>
            </a:r>
          </a:p>
          <a:p>
            <a:pPr lvl="1">
              <a:defRPr/>
            </a:pPr>
            <a:r>
              <a:rPr dirty="0"/>
              <a:t>permettre aux deux machines d’établir une connexion cryptée pour assurer un haut niveau de confidentialité.</a:t>
            </a:r>
          </a:p>
          <a:p>
            <a:pPr>
              <a:defRPr/>
            </a:pPr>
            <a:r>
              <a:rPr dirty="0"/>
              <a:t>Ces protocoles sont décomposés en deux sous-protocoles :</a:t>
            </a:r>
          </a:p>
          <a:p>
            <a:pPr lvl="1">
              <a:defRPr/>
            </a:pPr>
            <a:r>
              <a:rPr dirty="0"/>
              <a:t>le protocole d’enregistrement (</a:t>
            </a:r>
            <a:r>
              <a:rPr i="1" dirty="0"/>
              <a:t>record </a:t>
            </a:r>
            <a:r>
              <a:rPr i="1" dirty="0" err="1"/>
              <a:t>protocol</a:t>
            </a:r>
            <a:r>
              <a:rPr dirty="0"/>
              <a:t>), qui définit le format de transmission des données ;</a:t>
            </a:r>
          </a:p>
          <a:p>
            <a:pPr lvl="1">
              <a:defRPr/>
            </a:pPr>
            <a:r>
              <a:rPr dirty="0"/>
              <a:t>le protocole de négociation (</a:t>
            </a:r>
            <a:r>
              <a:rPr i="1" dirty="0" err="1"/>
              <a:t>handshake</a:t>
            </a:r>
            <a:r>
              <a:rPr i="1" dirty="0"/>
              <a:t> </a:t>
            </a:r>
            <a:r>
              <a:rPr i="1" dirty="0" err="1"/>
              <a:t>protocol</a:t>
            </a:r>
            <a:r>
              <a:rPr dirty="0"/>
              <a:t>), qui s’appuie sur le protocole d’enregistrement, et qui est chargé d’établir la connexion entre le client et le serveur (authentification, sélection de la méthode de chiffrement, etc.).</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re 1"/>
          <p:cNvSpPr>
            <a:spLocks noGrp="1"/>
          </p:cNvSpPr>
          <p:nvPr>
            <p:ph type="title"/>
          </p:nvPr>
        </p:nvSpPr>
        <p:spPr>
          <a:xfrm>
            <a:off x="194029" y="285750"/>
            <a:ext cx="8755943" cy="1320800"/>
          </a:xfrm>
        </p:spPr>
        <p:txBody>
          <a:bodyPr/>
          <a:lstStyle/>
          <a:p>
            <a:r>
              <a:rPr altLang="fr-FR" dirty="0"/>
              <a:t>SSL TLS : </a:t>
            </a:r>
            <a:r>
              <a:rPr altLang="fr-FR" dirty="0" err="1"/>
              <a:t>méthodes</a:t>
            </a:r>
            <a:r>
              <a:rPr altLang="fr-FR" dirty="0"/>
              <a:t> de </a:t>
            </a:r>
            <a:r>
              <a:rPr altLang="fr-FR" dirty="0" err="1"/>
              <a:t>chiffrement</a:t>
            </a:r>
            <a:endParaRPr altLang="fr-FR" dirty="0"/>
          </a:p>
        </p:txBody>
      </p:sp>
      <p:sp>
        <p:nvSpPr>
          <p:cNvPr id="3" name="Espace réservé du contenu 2"/>
          <p:cNvSpPr>
            <a:spLocks noGrp="1"/>
          </p:cNvSpPr>
          <p:nvPr>
            <p:ph sz="half" idx="1"/>
          </p:nvPr>
        </p:nvSpPr>
        <p:spPr/>
        <p:txBody>
          <a:bodyPr>
            <a:normAutofit fontScale="62500" lnSpcReduction="20000"/>
          </a:bodyPr>
          <a:lstStyle/>
          <a:p>
            <a:pPr>
              <a:defRPr/>
            </a:pPr>
            <a:r>
              <a:rPr dirty="0"/>
              <a:t>Tous les échanges de données réalisés dans le cadre d’une connexion SSL/TLS, y compris les messages initiaux gérés par le protocole de négociation, sont cryptés. Différents algorithmes mathématiques, classés en suites de chiffrement, sont pris en charge par SSL/TLS. Ces algorithmes sont très nombreux mais les principaux sont les suivants :</a:t>
            </a:r>
          </a:p>
          <a:p>
            <a:pPr lvl="1">
              <a:defRPr/>
            </a:pPr>
            <a:r>
              <a:rPr b="1" dirty="0"/>
              <a:t>DES</a:t>
            </a:r>
            <a:r>
              <a:rPr dirty="0"/>
              <a:t> (Data </a:t>
            </a:r>
            <a:r>
              <a:rPr dirty="0" err="1"/>
              <a:t>Encryption</a:t>
            </a:r>
            <a:r>
              <a:rPr dirty="0"/>
              <a:t> Standard), un algorithme de chiffrement à base de clés symétriques créé par IBM en 1977</a:t>
            </a:r>
          </a:p>
          <a:p>
            <a:pPr lvl="1">
              <a:defRPr/>
            </a:pPr>
            <a:r>
              <a:rPr b="1" dirty="0"/>
              <a:t>Triple-DES</a:t>
            </a:r>
            <a:r>
              <a:rPr dirty="0"/>
              <a:t>, l’algorithme DES appliqué trois fois ;</a:t>
            </a:r>
          </a:p>
          <a:p>
            <a:pPr lvl="1">
              <a:defRPr/>
            </a:pPr>
            <a:r>
              <a:rPr b="1" dirty="0"/>
              <a:t>AES</a:t>
            </a:r>
            <a:r>
              <a:rPr dirty="0"/>
              <a:t> (Advanced </a:t>
            </a:r>
            <a:r>
              <a:rPr dirty="0" err="1"/>
              <a:t>Encryption</a:t>
            </a:r>
            <a:r>
              <a:rPr dirty="0"/>
              <a:t> Standard) est le nom du projet lancé en 1997 par le NIST pour trouver un remplaçant à DES. En octobre 2000, l’algorithme de chiffrement à base de clés symétriques </a:t>
            </a:r>
            <a:r>
              <a:rPr i="1" dirty="0" err="1"/>
              <a:t>Rijndael</a:t>
            </a:r>
            <a:r>
              <a:rPr dirty="0"/>
              <a:t>, créé par Joan </a:t>
            </a:r>
            <a:r>
              <a:rPr dirty="0" err="1"/>
              <a:t>Daemen</a:t>
            </a:r>
            <a:r>
              <a:rPr dirty="0"/>
              <a:t> et Vincent </a:t>
            </a:r>
            <a:r>
              <a:rPr dirty="0" err="1"/>
              <a:t>Rijmen</a:t>
            </a:r>
            <a:r>
              <a:rPr dirty="0"/>
              <a:t>, a été retenu et est devenu un standard fédéral américain (FIPS 197) ;</a:t>
            </a:r>
          </a:p>
          <a:p>
            <a:pPr lvl="1">
              <a:defRPr/>
            </a:pPr>
            <a:r>
              <a:rPr b="1" dirty="0"/>
              <a:t>IDEA</a:t>
            </a:r>
            <a:r>
              <a:rPr dirty="0"/>
              <a:t> (International Data </a:t>
            </a:r>
            <a:r>
              <a:rPr dirty="0" err="1"/>
              <a:t>Encryption</a:t>
            </a:r>
            <a:r>
              <a:rPr dirty="0"/>
              <a:t> </a:t>
            </a:r>
            <a:r>
              <a:rPr dirty="0" err="1"/>
              <a:t>Algorithm</a:t>
            </a:r>
            <a:r>
              <a:rPr dirty="0"/>
              <a:t>), un algorithme de chiffrement à base de clés symétriques, créé par </a:t>
            </a:r>
            <a:r>
              <a:rPr dirty="0" err="1"/>
              <a:t>Xuejia</a:t>
            </a:r>
            <a:r>
              <a:rPr dirty="0"/>
              <a:t> Lai et James Massey et considéré comme très efficace (brevet international détenu par la société </a:t>
            </a:r>
            <a:r>
              <a:rPr dirty="0" err="1"/>
              <a:t>Ascom</a:t>
            </a:r>
            <a:r>
              <a:rPr dirty="0"/>
              <a:t>-Tech) ;</a:t>
            </a:r>
          </a:p>
          <a:p>
            <a:pPr lvl="1">
              <a:defRPr/>
            </a:pPr>
            <a:r>
              <a:rPr b="1" dirty="0"/>
              <a:t>MD5</a:t>
            </a:r>
            <a:r>
              <a:rPr dirty="0"/>
              <a:t> (Message Digest), un algorithme d’empreinte numérique développé en 1991 par le professeur Ronald </a:t>
            </a:r>
            <a:r>
              <a:rPr dirty="0" err="1"/>
              <a:t>Rivest</a:t>
            </a:r>
            <a:r>
              <a:rPr dirty="0"/>
              <a:t> du MIT (RFC1321) ;</a:t>
            </a:r>
          </a:p>
          <a:p>
            <a:pPr lvl="1">
              <a:defRPr/>
            </a:pPr>
            <a:r>
              <a:rPr b="1" dirty="0"/>
              <a:t>RC2</a:t>
            </a:r>
            <a:r>
              <a:rPr dirty="0"/>
              <a:t> et </a:t>
            </a:r>
            <a:r>
              <a:rPr b="1" dirty="0"/>
              <a:t>RC4</a:t>
            </a:r>
            <a:r>
              <a:rPr dirty="0"/>
              <a:t> (</a:t>
            </a:r>
            <a:r>
              <a:rPr dirty="0" err="1"/>
              <a:t>Ron’s</a:t>
            </a:r>
            <a:r>
              <a:rPr dirty="0"/>
              <a:t> Code), qui sont des algorithmes de chiffrement développés par le </a:t>
            </a:r>
            <a:r>
              <a:rPr dirty="0" err="1"/>
              <a:t>professeurRonald</a:t>
            </a:r>
            <a:r>
              <a:rPr dirty="0"/>
              <a:t> </a:t>
            </a:r>
            <a:r>
              <a:rPr dirty="0" err="1"/>
              <a:t>Rivest</a:t>
            </a:r>
            <a:r>
              <a:rPr dirty="0"/>
              <a:t> du MIT pour la société RSA Security (brevet international) ;</a:t>
            </a:r>
          </a:p>
          <a:p>
            <a:pPr lvl="1">
              <a:defRPr/>
            </a:pPr>
            <a:r>
              <a:rPr b="1" dirty="0"/>
              <a:t>RSA</a:t>
            </a:r>
            <a:r>
              <a:rPr dirty="0"/>
              <a:t>, qui est un algorithme à base de clé publique développé en 1977 par </a:t>
            </a:r>
            <a:r>
              <a:rPr dirty="0" err="1"/>
              <a:t>Rivest</a:t>
            </a:r>
            <a:r>
              <a:rPr dirty="0"/>
              <a:t>, Shamir et </a:t>
            </a:r>
            <a:r>
              <a:rPr dirty="0" err="1"/>
              <a:t>Adleman</a:t>
            </a:r>
            <a:r>
              <a:rPr dirty="0"/>
              <a:t>. Il est utilisé à la fois pour le chiffrement et l’authentification. (brevet US n° 4405829, tombé dans le domaine public depuis septembre 2000) ;</a:t>
            </a:r>
          </a:p>
          <a:p>
            <a:pPr lvl="1">
              <a:defRPr/>
            </a:pPr>
            <a:r>
              <a:rPr b="1" dirty="0"/>
              <a:t>SHA-1</a:t>
            </a:r>
            <a:r>
              <a:rPr dirty="0"/>
              <a:t> (Secure Hash </a:t>
            </a:r>
            <a:r>
              <a:rPr dirty="0" err="1"/>
              <a:t>Algorithm</a:t>
            </a:r>
            <a:r>
              <a:rPr dirty="0"/>
              <a:t>), un algorithme d’empreinte numérique développé en 1994 et utilisé par le gouvernement américain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re 1"/>
          <p:cNvSpPr>
            <a:spLocks noGrp="1"/>
          </p:cNvSpPr>
          <p:nvPr>
            <p:ph type="title"/>
          </p:nvPr>
        </p:nvSpPr>
        <p:spPr>
          <a:xfrm>
            <a:off x="283785" y="285750"/>
            <a:ext cx="8576431" cy="1320800"/>
          </a:xfrm>
        </p:spPr>
        <p:txBody>
          <a:bodyPr/>
          <a:lstStyle/>
          <a:p>
            <a:r>
              <a:rPr altLang="fr-FR" sz="3600" dirty="0"/>
              <a:t>SSL TLS : </a:t>
            </a:r>
            <a:r>
              <a:rPr altLang="fr-FR" dirty="0"/>
              <a:t>Le </a:t>
            </a:r>
            <a:r>
              <a:rPr altLang="fr-FR" dirty="0" err="1"/>
              <a:t>protocole</a:t>
            </a:r>
            <a:r>
              <a:rPr altLang="fr-FR" dirty="0"/>
              <a:t> de </a:t>
            </a:r>
            <a:r>
              <a:rPr altLang="fr-FR" dirty="0" err="1"/>
              <a:t>négociation</a:t>
            </a:r>
            <a:r>
              <a:rPr altLang="fr-FR" dirty="0"/>
              <a:t> </a:t>
            </a:r>
            <a:r>
              <a:rPr altLang="fr-FR" sz="2800" dirty="0"/>
              <a:t>(handshake)</a:t>
            </a:r>
          </a:p>
        </p:txBody>
      </p:sp>
      <p:sp>
        <p:nvSpPr>
          <p:cNvPr id="3" name="Espace réservé du contenu 2"/>
          <p:cNvSpPr>
            <a:spLocks noGrp="1"/>
          </p:cNvSpPr>
          <p:nvPr>
            <p:ph sz="half" idx="1"/>
          </p:nvPr>
        </p:nvSpPr>
        <p:spPr>
          <a:xfrm>
            <a:off x="107504" y="1822450"/>
            <a:ext cx="5400600" cy="4749800"/>
          </a:xfrm>
        </p:spPr>
        <p:txBody>
          <a:bodyPr>
            <a:normAutofit fontScale="62500" lnSpcReduction="20000"/>
          </a:bodyPr>
          <a:lstStyle/>
          <a:p>
            <a:pPr marL="514350" indent="-514350">
              <a:buFont typeface="+mj-lt"/>
              <a:buAutoNum type="arabicPeriod"/>
              <a:defRPr/>
            </a:pPr>
            <a:r>
              <a:rPr dirty="0"/>
              <a:t>Le navigateur du client fait une demande de transaction sécurisée au serveur.</a:t>
            </a:r>
          </a:p>
          <a:p>
            <a:pPr marL="514350" indent="-514350">
              <a:buFont typeface="+mj-lt"/>
              <a:buAutoNum type="arabicPeriod"/>
              <a:defRPr/>
            </a:pPr>
            <a:r>
              <a:rPr dirty="0"/>
              <a:t>Suite à la requête du client, le serveur envoie son certificat au client.</a:t>
            </a:r>
          </a:p>
          <a:p>
            <a:pPr marL="514350" indent="-514350">
              <a:buFont typeface="+mj-lt"/>
              <a:buAutoNum type="arabicPeriod"/>
              <a:defRPr/>
            </a:pPr>
            <a:r>
              <a:rPr dirty="0"/>
              <a:t>Le serveur fournit la liste des algorithmes cryptographiques qui peuvent être utilisés pour la négociation entre le client et le serveur.</a:t>
            </a:r>
          </a:p>
          <a:p>
            <a:pPr marL="514350" indent="-514350">
              <a:buFont typeface="+mj-lt"/>
              <a:buAutoNum type="arabicPeriod"/>
              <a:defRPr/>
            </a:pPr>
            <a:r>
              <a:rPr dirty="0"/>
              <a:t>Le client choisit l'algorithme.</a:t>
            </a:r>
          </a:p>
          <a:p>
            <a:pPr marL="514350" indent="-514350">
              <a:buFont typeface="+mj-lt"/>
              <a:buAutoNum type="arabicPeriod"/>
              <a:defRPr/>
            </a:pPr>
            <a:r>
              <a:rPr dirty="0"/>
              <a:t>Le serveur envoie son certificat avec les clés cryptographiques correspondantes au client.</a:t>
            </a:r>
          </a:p>
          <a:p>
            <a:pPr marL="514350" indent="-514350">
              <a:buFont typeface="+mj-lt"/>
              <a:buAutoNum type="arabicPeriod"/>
              <a:defRPr/>
            </a:pPr>
            <a:r>
              <a:rPr dirty="0"/>
              <a:t>Le navigateur vérifie que le certificat délivré est valide.</a:t>
            </a:r>
          </a:p>
          <a:p>
            <a:pPr marL="514350" indent="-514350">
              <a:buFont typeface="+mj-lt"/>
              <a:buAutoNum type="arabicPeriod"/>
              <a:defRPr/>
            </a:pPr>
            <a:r>
              <a:rPr dirty="0"/>
              <a:t>Si la vérification est correcte alors le navigateur du client envoie au serveur une clé secrète chiffrée à l'aide de la clé publique du serveur qui sera donc le seul capable de déchiffrer puis d'utiliser cette clé secrète. Cette clé est un secret uniquement partagé entre le client et le serveur afin d'échanger des données en toute sécurité.</a:t>
            </a:r>
          </a:p>
          <a:p>
            <a:pPr marL="514350" indent="-514350">
              <a:buFont typeface="+mj-lt"/>
              <a:buAutoNum type="arabicPeriod"/>
              <a:defRPr/>
            </a:pPr>
            <a:endParaRPr dirty="0"/>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422" y="2924944"/>
            <a:ext cx="362157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re 1"/>
          <p:cNvSpPr>
            <a:spLocks noGrp="1"/>
          </p:cNvSpPr>
          <p:nvPr>
            <p:ph type="title"/>
          </p:nvPr>
        </p:nvSpPr>
        <p:spPr/>
        <p:txBody>
          <a:bodyPr/>
          <a:lstStyle/>
          <a:p>
            <a:r>
              <a:rPr altLang="fr-FR"/>
              <a:t>SSL TLS</a:t>
            </a:r>
          </a:p>
        </p:txBody>
      </p:sp>
      <p:sp>
        <p:nvSpPr>
          <p:cNvPr id="3" name="Espace réservé du contenu 2"/>
          <p:cNvSpPr>
            <a:spLocks noGrp="1"/>
          </p:cNvSpPr>
          <p:nvPr>
            <p:ph sz="half" idx="1"/>
          </p:nvPr>
        </p:nvSpPr>
        <p:spPr/>
        <p:txBody>
          <a:bodyPr>
            <a:normAutofit fontScale="77500" lnSpcReduction="20000"/>
          </a:bodyPr>
          <a:lstStyle/>
          <a:p>
            <a:pPr>
              <a:defRPr/>
            </a:pPr>
            <a:r>
              <a:rPr dirty="0"/>
              <a:t>Remarque</a:t>
            </a:r>
          </a:p>
          <a:p>
            <a:pPr lvl="1">
              <a:defRPr/>
            </a:pPr>
            <a:r>
              <a:rPr dirty="0"/>
              <a:t>On remarquera que ce protocole, d'un point de vue cryptographique, n'authentifie pas le client. Seul le serveur l'est. L'authentification de l'utilisateur intervient généralement ensuite par un simple identifiant/mot de passe protégé par le chiffrement de la session SSL établie.</a:t>
            </a:r>
          </a:p>
          <a:p>
            <a:pPr>
              <a:defRPr/>
            </a:pPr>
            <a:r>
              <a:rPr dirty="0"/>
              <a:t>Conseil</a:t>
            </a:r>
          </a:p>
          <a:p>
            <a:pPr lvl="1">
              <a:defRPr/>
            </a:pPr>
            <a:r>
              <a:rPr dirty="0"/>
              <a:t>Afin d'éviter des attaques, il est recommandé d'utiliser la double authentification c'est-à-dire non seulement l'authentification du serveur mais également celle du client, qui, avec SSL, est facultative par défaut. On bénéficiera ainsi d'un accès distant authentifié par certificat de clé publique.</a:t>
            </a:r>
          </a:p>
          <a:p>
            <a:pPr>
              <a:defRPr/>
            </a:pPr>
            <a:r>
              <a:rPr dirty="0"/>
              <a:t>Attention</a:t>
            </a:r>
          </a:p>
          <a:p>
            <a:pPr lvl="1">
              <a:defRPr/>
            </a:pPr>
            <a:r>
              <a:rPr dirty="0"/>
              <a:t>Il est également recommandé d'interdire l'utilisation de protocoles obsolètes comme SSLv2.</a:t>
            </a:r>
          </a:p>
          <a:p>
            <a:pPr>
              <a:defRPr/>
            </a:pPr>
            <a:r>
              <a:rPr dirty="0"/>
              <a:t>Remarque</a:t>
            </a:r>
          </a:p>
          <a:p>
            <a:pPr lvl="1">
              <a:defRPr/>
            </a:pPr>
            <a:r>
              <a:rPr dirty="0"/>
              <a:t>Il existe d'autres méthodes de contrôle de l'accès distant, notamment celles qui emploient des protocoles de chiffrement comme </a:t>
            </a:r>
            <a:r>
              <a:rPr dirty="0" err="1"/>
              <a:t>IPsec</a:t>
            </a:r>
            <a:r>
              <a:rPr dirty="0"/>
              <a:t>. Toutefois, elles interviennent directement au niveau du transport,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Espace réservé du contenu 2"/>
          <p:cNvSpPr txBox="1">
            <a:spLocks/>
          </p:cNvSpPr>
          <p:nvPr/>
        </p:nvSpPr>
        <p:spPr bwMode="auto">
          <a:xfrm>
            <a:off x="2339981" y="2708287"/>
            <a:ext cx="64992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endParaRPr lang="fr-FR" altLang="fr-FR"/>
          </a:p>
        </p:txBody>
      </p:sp>
      <p:sp>
        <p:nvSpPr>
          <p:cNvPr id="6" name="Espace réservé du contenu 2"/>
          <p:cNvSpPr txBox="1">
            <a:spLocks/>
          </p:cNvSpPr>
          <p:nvPr/>
        </p:nvSpPr>
        <p:spPr>
          <a:xfrm>
            <a:off x="1295400" y="2132856"/>
            <a:ext cx="6553200" cy="4176713"/>
          </a:xfrm>
          <a:prstGeom prst="rect">
            <a:avLst/>
          </a:prstGeom>
        </p:spPr>
        <p:txBody>
          <a:bodyPr>
            <a:normAutofit fontScale="55000" lnSpcReduction="20000"/>
          </a:bodyPr>
          <a:lstStyle>
            <a:lvl1pPr marL="342900" indent="-342900" algn="l" rtl="0" fontAlgn="base">
              <a:spcBef>
                <a:spcPct val="20000"/>
              </a:spcBef>
              <a:spcAft>
                <a:spcPct val="0"/>
              </a:spcAft>
              <a:buFont typeface="Arial" pitchFamily="34"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Fondation des services Web (les protocoles Internet)</a:t>
            </a:r>
          </a:p>
          <a:p>
            <a:pPr>
              <a:spcBef>
                <a:spcPct val="0"/>
              </a:spcBef>
              <a:buClr>
                <a:schemeClr val="accent2"/>
              </a:buClr>
              <a:buFont typeface="Wingdings" panose="05000000000000000000" pitchFamily="2" charset="2"/>
              <a:buChar char="Ø"/>
              <a:defRPr/>
            </a:pP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URI, URL, URN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MIME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HTTP 1.1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SMTP </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protocoles SSL et TLS </a:t>
            </a:r>
          </a:p>
          <a:p>
            <a:pPr>
              <a:spcBef>
                <a:spcPct val="0"/>
              </a:spcBef>
              <a:buClr>
                <a:schemeClr val="accent2"/>
              </a:buClr>
              <a:buFont typeface="Wingdings" panose="05000000000000000000" pitchFamily="2" charset="2"/>
              <a:buChar char="Ø"/>
              <a:defRPr/>
            </a:pPr>
            <a:r>
              <a:rPr altLang="fr-FR"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Fondation des services Web (les technologies XML)</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XML1.0</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namespaces</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Xlink</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Base</a:t>
            </a:r>
          </a:p>
          <a:p>
            <a:pPr lvl="1">
              <a:spcBef>
                <a:spcPct val="0"/>
              </a:spcBef>
              <a:buClr>
                <a:schemeClr val="accent2"/>
              </a:buClr>
              <a:buFont typeface="Wingdings" panose="05000000000000000000" pitchFamily="2" charset="2"/>
              <a:buChar char="Ø"/>
              <a:defRPr/>
            </a:pPr>
            <a:r>
              <a:rPr altLang="fr-FR" dirty="0" err="1">
                <a:solidFill>
                  <a:srgbClr val="002060"/>
                </a:solidFill>
                <a:latin typeface="Arial" panose="020B0604020202020204" pitchFamily="34" charset="0"/>
                <a:cs typeface="Arial" panose="020B0604020202020204" pitchFamily="34" charset="0"/>
              </a:rPr>
              <a:t>XPath</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XML </a:t>
            </a:r>
            <a:r>
              <a:rPr altLang="fr-FR" dirty="0" err="1">
                <a:solidFill>
                  <a:srgbClr val="002060"/>
                </a:solidFill>
                <a:latin typeface="Arial" panose="020B0604020202020204" pitchFamily="34" charset="0"/>
                <a:cs typeface="Arial" panose="020B0604020202020204" pitchFamily="34" charset="0"/>
              </a:rPr>
              <a:t>Schema</a:t>
            </a:r>
            <a:endParaRPr altLang="fr-FR" dirty="0">
              <a:solidFill>
                <a:srgbClr val="002060"/>
              </a:solidFill>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L’interface DOM</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Les analyseurs syntaxiques XML</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Principe et objectifs des Services Web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par l’exemple </a:t>
            </a:r>
            <a:r>
              <a:rPr altLang="fr-FR" dirty="0" err="1">
                <a:solidFill>
                  <a:srgbClr val="002060"/>
                </a:solidFill>
                <a:latin typeface="Arial" panose="020B0604020202020204" pitchFamily="34" charset="0"/>
                <a:cs typeface="Arial" panose="020B0604020202020204" pitchFamily="34" charset="0"/>
              </a:rPr>
              <a:t>HelloWorld</a:t>
            </a:r>
            <a:r>
              <a:rPr altLang="fr-FR" dirty="0">
                <a:solidFill>
                  <a:srgbClr val="002060"/>
                </a:solidFill>
                <a:latin typeface="Arial" panose="020B0604020202020204" pitchFamily="34" charset="0"/>
                <a:cs typeface="Arial" panose="020B0604020202020204" pitchFamily="34" charset="0"/>
              </a:rPr>
              <a:t> Service</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Structure message SOAP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SOAP et le transport http</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Client SOAP UI</a:t>
            </a:r>
          </a:p>
          <a:p>
            <a:pPr lvl="1">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WSDL</a:t>
            </a:r>
          </a:p>
          <a:p>
            <a:pPr>
              <a:spcBef>
                <a:spcPct val="0"/>
              </a:spcBef>
              <a:buClr>
                <a:schemeClr val="accent2"/>
              </a:buClr>
              <a:buFont typeface="Wingdings" panose="05000000000000000000" pitchFamily="2" charset="2"/>
              <a:buChar char="Ø"/>
              <a:defRPr/>
            </a:pPr>
            <a:r>
              <a:rPr altLang="fr-FR" dirty="0">
                <a:solidFill>
                  <a:srgbClr val="002060"/>
                </a:solidFill>
                <a:latin typeface="Arial" panose="020B0604020202020204" pitchFamily="34" charset="0"/>
                <a:cs typeface="Arial" panose="020B0604020202020204" pitchFamily="34" charset="0"/>
              </a:rPr>
              <a:t>Exemple pratique de création et de déploiement d’un </a:t>
            </a:r>
            <a:r>
              <a:rPr altLang="fr-FR" dirty="0" err="1">
                <a:solidFill>
                  <a:srgbClr val="002060"/>
                </a:solidFill>
                <a:latin typeface="Arial" panose="020B0604020202020204" pitchFamily="34" charset="0"/>
                <a:cs typeface="Arial" panose="020B0604020202020204" pitchFamily="34" charset="0"/>
              </a:rPr>
              <a:t>Webservice</a:t>
            </a:r>
            <a:r>
              <a:rPr altLang="fr-FR" dirty="0">
                <a:solidFill>
                  <a:srgbClr val="002060"/>
                </a:solidFill>
                <a:latin typeface="Arial" panose="020B0604020202020204" pitchFamily="34" charset="0"/>
                <a:cs typeface="Arial" panose="020B0604020202020204" pitchFamily="34" charset="0"/>
              </a:rPr>
              <a:t> SOAP et de son client </a:t>
            </a:r>
          </a:p>
        </p:txBody>
      </p:sp>
      <p:sp>
        <p:nvSpPr>
          <p:cNvPr id="5" name="Titre 4"/>
          <p:cNvSpPr>
            <a:spLocks noGrp="1"/>
          </p:cNvSpPr>
          <p:nvPr>
            <p:ph type="title"/>
          </p:nvPr>
        </p:nvSpPr>
        <p:spPr/>
        <p:txBody>
          <a:bodyPr/>
          <a:lstStyle/>
          <a:p>
            <a:r>
              <a:rPr lang="fr-FR" dirty="0"/>
              <a:t>Objectif du chapitre 2</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p:txBody>
          <a:bodyPr/>
          <a:lstStyle/>
          <a:p>
            <a:r>
              <a:rPr altLang="fr-FR" b="1"/>
              <a:t>Vers une architecture SOA</a:t>
            </a:r>
            <a:r>
              <a:rPr altLang="fr-FR"/>
              <a:t> </a:t>
            </a:r>
          </a:p>
        </p:txBody>
      </p:sp>
      <p:sp>
        <p:nvSpPr>
          <p:cNvPr id="3" name="Espace réservé du contenu 2"/>
          <p:cNvSpPr>
            <a:spLocks noGrp="1"/>
          </p:cNvSpPr>
          <p:nvPr>
            <p:ph sz="half" idx="1"/>
          </p:nvPr>
        </p:nvSpPr>
        <p:spPr/>
        <p:txBody>
          <a:bodyPr rtlCol="0">
            <a:normAutofit fontScale="92500" lnSpcReduction="10000"/>
          </a:bodyPr>
          <a:lstStyle/>
          <a:p>
            <a:pPr>
              <a:defRPr/>
            </a:pPr>
            <a:r>
              <a:rPr dirty="0"/>
              <a:t>Une application distribuée est définie par un ensemble de composants</a:t>
            </a:r>
          </a:p>
          <a:p>
            <a:pPr lvl="1">
              <a:defRPr/>
            </a:pPr>
            <a:r>
              <a:rPr dirty="0"/>
              <a:t>Collaborent pour l’exécution de tâches communes</a:t>
            </a:r>
          </a:p>
          <a:p>
            <a:pPr lvl="1">
              <a:defRPr/>
            </a:pPr>
            <a:r>
              <a:rPr dirty="0"/>
              <a:t>Distants géographiquement</a:t>
            </a:r>
          </a:p>
          <a:p>
            <a:pPr lvl="1">
              <a:defRPr/>
            </a:pPr>
            <a:r>
              <a:rPr dirty="0"/>
              <a:t>Interconnectés via un réseau de communication</a:t>
            </a:r>
          </a:p>
          <a:p>
            <a:pPr lvl="1">
              <a:defRPr/>
            </a:pPr>
            <a:r>
              <a:rPr dirty="0"/>
              <a:t>Hétérogènes</a:t>
            </a:r>
          </a:p>
          <a:p>
            <a:pPr>
              <a:defRPr/>
            </a:pPr>
            <a:r>
              <a:rPr dirty="0"/>
              <a:t> Solutions qui ont fait leur preuve</a:t>
            </a:r>
          </a:p>
          <a:p>
            <a:pPr lvl="1">
              <a:defRPr/>
            </a:pPr>
            <a:r>
              <a:rPr dirty="0"/>
              <a:t>DCOM, CORBA, EJB, RMI, .Net </a:t>
            </a:r>
            <a:r>
              <a:rPr dirty="0" err="1"/>
              <a:t>Remoting</a:t>
            </a:r>
            <a:r>
              <a:rPr dirty="0"/>
              <a:t>, …</a:t>
            </a:r>
          </a:p>
          <a:p>
            <a:pPr>
              <a:defRPr/>
            </a:pPr>
            <a:r>
              <a:rPr dirty="0"/>
              <a:t> Faiblesses de ces solutions</a:t>
            </a:r>
          </a:p>
          <a:p>
            <a:pPr lvl="1">
              <a:defRPr/>
            </a:pPr>
            <a:r>
              <a:rPr dirty="0"/>
              <a:t>Format de représentation données spécifiques</a:t>
            </a:r>
          </a:p>
          <a:p>
            <a:pPr lvl="1">
              <a:defRPr/>
            </a:pPr>
            <a:r>
              <a:rPr dirty="0"/>
              <a:t>Interopérabilité si les composants utilisent la même solution</a:t>
            </a:r>
          </a:p>
          <a:p>
            <a:pPr lvl="1">
              <a:defRPr/>
            </a:pPr>
            <a:r>
              <a:rPr dirty="0"/>
              <a:t>Protocole de transport spécifique nécessite une configuration réseau</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6"/>
          <p:cNvSpPr txBox="1">
            <a:spLocks noChangeArrowheads="1"/>
          </p:cNvSpPr>
          <p:nvPr/>
        </p:nvSpPr>
        <p:spPr bwMode="auto">
          <a:xfrm>
            <a:off x="450000" y="2008659"/>
            <a:ext cx="8028000"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fr-FR" altLang="fr-FR" sz="6600" dirty="0"/>
              <a:t>Fondation des Services Web</a:t>
            </a:r>
          </a:p>
          <a:p>
            <a:pPr algn="ctr" eaLnBrk="1" hangingPunct="1">
              <a:spcBef>
                <a:spcPct val="0"/>
              </a:spcBef>
              <a:buFontTx/>
              <a:buNone/>
            </a:pPr>
            <a:r>
              <a:rPr lang="fr-FR" altLang="fr-FR" sz="6600" dirty="0"/>
              <a:t>(Les technologies XML)</a:t>
            </a:r>
          </a:p>
        </p:txBody>
      </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altLang="fr-FR" dirty="0"/>
              <a:t>PROBLEMATIQUE </a:t>
            </a:r>
            <a:endParaRPr altLang="fr-FR" sz="2000" dirty="0"/>
          </a:p>
        </p:txBody>
      </p:sp>
      <p:graphicFrame>
        <p:nvGraphicFramePr>
          <p:cNvPr id="739418" name="Group 90"/>
          <p:cNvGraphicFramePr>
            <a:graphicFrameLocks noGrp="1"/>
          </p:cNvGraphicFramePr>
          <p:nvPr>
            <p:extLst>
              <p:ext uri="{D42A27DB-BD31-4B8C-83A1-F6EECF244321}">
                <p14:modId xmlns:p14="http://schemas.microsoft.com/office/powerpoint/2010/main" val="3843957036"/>
              </p:ext>
            </p:extLst>
          </p:nvPr>
        </p:nvGraphicFramePr>
        <p:xfrm>
          <a:off x="508000" y="2042120"/>
          <a:ext cx="8128000" cy="4267200"/>
        </p:xfrm>
        <a:graphic>
          <a:graphicData uri="http://schemas.openxmlformats.org/drawingml/2006/table">
            <a:tbl>
              <a:tblPr/>
              <a:tblGrid>
                <a:gridCol w="1981200">
                  <a:extLst>
                    <a:ext uri="{9D8B030D-6E8A-4147-A177-3AD203B41FA5}">
                      <a16:colId xmlns:a16="http://schemas.microsoft.com/office/drawing/2014/main" val="20000"/>
                    </a:ext>
                  </a:extLst>
                </a:gridCol>
                <a:gridCol w="20828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609600">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ctr" defTabSz="914400" rtl="0" eaLnBrk="0" fontAlgn="base" latinLnBrk="0" hangingPunct="0">
                        <a:lnSpc>
                          <a:spcPct val="100000"/>
                        </a:lnSpc>
                        <a:spcBef>
                          <a:spcPct val="40000"/>
                        </a:spcBef>
                        <a:spcAft>
                          <a:spcPct val="0"/>
                        </a:spcAft>
                        <a:buClr>
                          <a:srgbClr val="A50021"/>
                        </a:buClr>
                        <a:buSzTx/>
                        <a:buFont typeface="Wingdings" pitchFamily="2" charset="2"/>
                        <a:buNone/>
                        <a:tabLst/>
                      </a:pPr>
                      <a:endParaRPr kumimoji="0" lang="en-GB" altLang="fr-FR" sz="20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txBody>
                  <a:tcPr marL="90000" marR="90000" marT="46800" marB="46800" horzOverflow="overflow">
                    <a:lnL cap="flat">
                      <a:noFill/>
                    </a:lnL>
                    <a:lnR w="28575"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ctr" defTabSz="914400" rtl="0" eaLnBrk="0" fontAlgn="base" latinLnBrk="0" hangingPunct="0">
                        <a:lnSpc>
                          <a:spcPct val="100000"/>
                        </a:lnSpc>
                        <a:spcBef>
                          <a:spcPct val="40000"/>
                        </a:spcBef>
                        <a:spcAft>
                          <a:spcPct val="0"/>
                        </a:spcAft>
                        <a:buClr>
                          <a:srgbClr val="A50021"/>
                        </a:buClr>
                        <a:buSzTx/>
                        <a:buFont typeface="Wingdings" pitchFamily="2" charset="2"/>
                        <a:buNone/>
                        <a:tabLst/>
                      </a:pP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1986 : </a:t>
                      </a:r>
                      <a:r>
                        <a:rPr kumimoji="0" lang="fr-FR" altLang="fr-FR" sz="2000" b="0" i="0" u="none" strike="noStrike" cap="none" normalizeH="0" baseline="0">
                          <a:ln>
                            <a:noFill/>
                          </a:ln>
                          <a:solidFill>
                            <a:srgbClr val="CC0000"/>
                          </a:solidFill>
                          <a:effectLst>
                            <a:outerShdw blurRad="38100" dist="38100" dir="2700000" algn="tl">
                              <a:srgbClr val="C0C0C0"/>
                            </a:outerShdw>
                          </a:effectLst>
                          <a:latin typeface="Verdana" pitchFamily="34" charset="0"/>
                        </a:rPr>
                        <a:t>SGML</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ctr" defTabSz="914400" rtl="0" eaLnBrk="0" fontAlgn="base" latinLnBrk="0" hangingPunct="0">
                        <a:lnSpc>
                          <a:spcPct val="100000"/>
                        </a:lnSpc>
                        <a:spcBef>
                          <a:spcPct val="40000"/>
                        </a:spcBef>
                        <a:spcAft>
                          <a:spcPct val="0"/>
                        </a:spcAft>
                        <a:buClr>
                          <a:srgbClr val="A50021"/>
                        </a:buClr>
                        <a:buSzTx/>
                        <a:buFont typeface="Wingdings" pitchFamily="2" charset="2"/>
                        <a:buNone/>
                        <a:tabLst/>
                      </a:pP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1991 : </a:t>
                      </a:r>
                      <a:r>
                        <a:rPr kumimoji="0" lang="fr-FR" altLang="fr-FR" sz="2000" b="0" i="0" u="none" strike="noStrike" cap="none" normalizeH="0" baseline="0">
                          <a:ln>
                            <a:noFill/>
                          </a:ln>
                          <a:solidFill>
                            <a:srgbClr val="CC0000"/>
                          </a:solidFill>
                          <a:effectLst>
                            <a:outerShdw blurRad="38100" dist="38100" dir="2700000" algn="tl">
                              <a:srgbClr val="C0C0C0"/>
                            </a:outerShdw>
                          </a:effectLst>
                          <a:latin typeface="Verdana" pitchFamily="34" charset="0"/>
                        </a:rPr>
                        <a:t>HTML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ctr" defTabSz="914400" rtl="0" eaLnBrk="0" fontAlgn="base" latinLnBrk="0" hangingPunct="0">
                        <a:lnSpc>
                          <a:spcPct val="100000"/>
                        </a:lnSpc>
                        <a:spcBef>
                          <a:spcPct val="40000"/>
                        </a:spcBef>
                        <a:spcAft>
                          <a:spcPct val="0"/>
                        </a:spcAft>
                        <a:buClr>
                          <a:srgbClr val="A50021"/>
                        </a:buClr>
                        <a:buSzTx/>
                        <a:buFont typeface="Wingdings" pitchFamily="2" charset="2"/>
                        <a:buNone/>
                        <a:tabLst/>
                      </a:pP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1998 : </a:t>
                      </a:r>
                      <a:r>
                        <a:rPr kumimoji="0" lang="fr-FR" altLang="fr-FR" sz="2000" b="0" i="0" u="none" strike="noStrike" cap="none" normalizeH="0" baseline="0">
                          <a:ln>
                            <a:noFill/>
                          </a:ln>
                          <a:solidFill>
                            <a:srgbClr val="CC0000"/>
                          </a:solidFill>
                          <a:effectLst>
                            <a:outerShdw blurRad="38100" dist="38100" dir="2700000" algn="tl">
                              <a:srgbClr val="C0C0C0"/>
                            </a:outerShdw>
                          </a:effectLst>
                          <a:latin typeface="Verdana" pitchFamily="34" charset="0"/>
                        </a:rPr>
                        <a:t>XML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52600">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None/>
                        <a:tabLst/>
                      </a:pPr>
                      <a:endPar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None/>
                        <a:tabLst/>
                      </a:pP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Objectifs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marL="190500">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adaptabilité,</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intelligence,</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gestion des liens</a:t>
                      </a: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 </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simple, </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portable,</a:t>
                      </a: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 </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gestion de liens</a:t>
                      </a:r>
                      <a:endPar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puissance de SGML,</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simplicité  du HTML</a:t>
                      </a: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 </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05000">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None/>
                        <a:tabLst/>
                      </a:pPr>
                      <a:endPar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None/>
                        <a:tabLst/>
                      </a:pP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Inconvénients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complexe,</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 difficilement portable</a:t>
                      </a:r>
                      <a:r>
                        <a:rPr kumimoji="0" lang="fr-FR" altLang="fr-FR" sz="2000" b="0" i="0" u="none" strike="noStrike" cap="none" normalizeH="0" baseline="0">
                          <a:ln>
                            <a:noFill/>
                          </a:ln>
                          <a:solidFill>
                            <a:schemeClr val="tx1"/>
                          </a:solidFill>
                          <a:effectLst>
                            <a:outerShdw blurRad="38100" dist="38100" dir="2700000" algn="tl">
                              <a:srgbClr val="C0C0C0"/>
                            </a:outerShdw>
                          </a:effectLst>
                          <a:latin typeface="Verdana" pitchFamily="34" charset="0"/>
                        </a:rPr>
                        <a:t> </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dirty="0">
                          <a:ln>
                            <a:noFill/>
                          </a:ln>
                          <a:solidFill>
                            <a:schemeClr val="tx1"/>
                          </a:solidFill>
                          <a:effectLst>
                            <a:outerShdw blurRad="38100" dist="38100" dir="2700000" algn="tl">
                              <a:srgbClr val="C0C0C0"/>
                            </a:outerShdw>
                          </a:effectLst>
                          <a:latin typeface="Arial" charset="0"/>
                          <a:cs typeface="Arial" charset="0"/>
                        </a:rPr>
                        <a:t> non adaptable, </a:t>
                      </a:r>
                    </a:p>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Blip>
                          <a:blip r:embed="rId3"/>
                        </a:buBlip>
                        <a:tabLst/>
                      </a:pPr>
                      <a:r>
                        <a:rPr kumimoji="0" lang="fr-FR" altLang="fr-FR" sz="2000" b="1" i="0" u="none" strike="noStrike" cap="none" normalizeH="0" baseline="0" dirty="0">
                          <a:ln>
                            <a:noFill/>
                          </a:ln>
                          <a:solidFill>
                            <a:schemeClr val="tx1"/>
                          </a:solidFill>
                          <a:effectLst>
                            <a:outerShdw blurRad="38100" dist="38100" dir="2700000" algn="tl">
                              <a:srgbClr val="C0C0C0"/>
                            </a:outerShdw>
                          </a:effectLst>
                          <a:latin typeface="Arial" charset="0"/>
                          <a:cs typeface="Arial" charset="0"/>
                        </a:rPr>
                        <a:t> non intelligent</a:t>
                      </a:r>
                      <a:r>
                        <a:rPr kumimoji="0" lang="fr-FR" altLang="fr-FR" sz="20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 </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40000"/>
                        </a:spcBef>
                        <a:spcAft>
                          <a:spcPct val="0"/>
                        </a:spcAft>
                        <a:buClr>
                          <a:srgbClr val="A50021"/>
                        </a:buClr>
                        <a:buSzTx/>
                        <a:buFont typeface="Wingdings" pitchFamily="2" charset="2"/>
                        <a:buNone/>
                        <a:tabLst/>
                      </a:pPr>
                      <a:endParaRPr kumimoji="0" lang="en-GB" altLang="fr-FR" sz="20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altLang="fr-FR"/>
              <a:t>DEFINITION </a:t>
            </a:r>
            <a:r>
              <a:rPr altLang="fr-FR" sz="2000"/>
              <a:t>1/2</a:t>
            </a:r>
          </a:p>
        </p:txBody>
      </p:sp>
      <p:sp>
        <p:nvSpPr>
          <p:cNvPr id="743427" name="Rectangle 3"/>
          <p:cNvSpPr>
            <a:spLocks noGrp="1" noChangeArrowheads="1"/>
          </p:cNvSpPr>
          <p:nvPr>
            <p:ph sz="half" idx="1"/>
          </p:nvPr>
        </p:nvSpPr>
        <p:spPr/>
        <p:txBody>
          <a:bodyPr>
            <a:normAutofit/>
          </a:bodyPr>
          <a:lstStyle/>
          <a:p>
            <a:pPr>
              <a:defRPr/>
            </a:pPr>
            <a:r>
              <a:rPr altLang="fr-FR"/>
              <a:t>eXtensible Markup Language</a:t>
            </a:r>
          </a:p>
          <a:p>
            <a:pPr lvl="1">
              <a:defRPr/>
            </a:pPr>
            <a:r>
              <a:rPr altLang="fr-FR"/>
              <a:t> Recommandation (norme) du W3C</a:t>
            </a:r>
          </a:p>
          <a:p>
            <a:pPr lvl="1">
              <a:defRPr/>
            </a:pPr>
            <a:r>
              <a:rPr altLang="fr-FR"/>
              <a:t> Spécifiant un langage</a:t>
            </a:r>
          </a:p>
          <a:p>
            <a:pPr lvl="1">
              <a:defRPr/>
            </a:pPr>
            <a:r>
              <a:rPr altLang="fr-FR"/>
              <a:t> </a:t>
            </a:r>
            <a:r>
              <a:rPr altLang="fr-FR">
                <a:cs typeface="Arial" charset="0"/>
              </a:rPr>
              <a:t>Constitué d’un ensemble d’éléments appelés balises</a:t>
            </a:r>
          </a:p>
          <a:p>
            <a:pPr lvl="1">
              <a:defRPr/>
            </a:pPr>
            <a:r>
              <a:rPr altLang="fr-FR">
                <a:cs typeface="Arial" charset="0"/>
              </a:rPr>
              <a:t> Utilisable pour créer d’autres langages</a:t>
            </a:r>
          </a:p>
          <a:p>
            <a:pPr>
              <a:defRPr/>
            </a:pPr>
            <a:r>
              <a:rPr altLang="fr-FR">
                <a:solidFill>
                  <a:srgbClr val="CC0000"/>
                </a:solidFill>
              </a:rPr>
              <a:t>2 concepts fondamentaux</a:t>
            </a:r>
          </a:p>
          <a:p>
            <a:pPr lvl="1">
              <a:defRPr/>
            </a:pPr>
            <a:r>
              <a:rPr altLang="fr-FR"/>
              <a:t> Structure, contenu et présentation sont séparés</a:t>
            </a:r>
          </a:p>
          <a:p>
            <a:pPr lvl="1">
              <a:defRPr/>
            </a:pPr>
            <a:r>
              <a:rPr altLang="fr-FR"/>
              <a:t> Les balises ne sont pas figées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altLang="fr-FR"/>
              <a:t>DEFINITION </a:t>
            </a:r>
            <a:r>
              <a:rPr altLang="fr-FR" sz="2000"/>
              <a:t>2/2</a:t>
            </a:r>
          </a:p>
        </p:txBody>
      </p:sp>
      <p:sp>
        <p:nvSpPr>
          <p:cNvPr id="81923" name="Rectangle 3"/>
          <p:cNvSpPr>
            <a:spLocks noGrp="1" noChangeArrowheads="1"/>
          </p:cNvSpPr>
          <p:nvPr>
            <p:ph sz="half" idx="1"/>
          </p:nvPr>
        </p:nvSpPr>
        <p:spPr>
          <a:xfrm>
            <a:off x="377472" y="2023616"/>
            <a:ext cx="8389056" cy="3709640"/>
          </a:xfrm>
        </p:spPr>
        <p:txBody>
          <a:bodyPr/>
          <a:lstStyle/>
          <a:p>
            <a:r>
              <a:rPr altLang="fr-FR" dirty="0" err="1"/>
              <a:t>Conséquences</a:t>
            </a:r>
            <a:r>
              <a:rPr altLang="fr-FR" dirty="0"/>
              <a:t> :</a:t>
            </a:r>
          </a:p>
          <a:p>
            <a:pPr lvl="1"/>
            <a:r>
              <a:rPr altLang="fr-FR" dirty="0"/>
              <a:t> XML </a:t>
            </a:r>
            <a:r>
              <a:rPr altLang="fr-FR" dirty="0" err="1"/>
              <a:t>est</a:t>
            </a:r>
            <a:r>
              <a:rPr altLang="fr-FR" dirty="0"/>
              <a:t> un format de document</a:t>
            </a:r>
          </a:p>
          <a:p>
            <a:pPr lvl="1"/>
            <a:r>
              <a:rPr altLang="fr-FR" dirty="0"/>
              <a:t> XML </a:t>
            </a:r>
            <a:r>
              <a:rPr altLang="fr-FR" dirty="0" err="1"/>
              <a:t>est</a:t>
            </a:r>
            <a:r>
              <a:rPr altLang="fr-FR" dirty="0"/>
              <a:t> un format de </a:t>
            </a:r>
            <a:r>
              <a:rPr altLang="fr-FR" dirty="0" err="1"/>
              <a:t>données</a:t>
            </a:r>
            <a:endParaRPr altLang="fr-FR" dirty="0"/>
          </a:p>
          <a:p>
            <a:pPr lvl="1"/>
            <a:r>
              <a:rPr altLang="fr-FR" dirty="0"/>
              <a:t> </a:t>
            </a:r>
            <a:r>
              <a:rPr altLang="fr-FR" dirty="0">
                <a:cs typeface="Arial" panose="020B0604020202020204" pitchFamily="34" charset="0"/>
              </a:rPr>
              <a:t>XML </a:t>
            </a:r>
            <a:r>
              <a:rPr altLang="fr-FR" dirty="0" err="1">
                <a:cs typeface="Arial" panose="020B0604020202020204" pitchFamily="34" charset="0"/>
              </a:rPr>
              <a:t>est</a:t>
            </a:r>
            <a:r>
              <a:rPr altLang="fr-FR" dirty="0">
                <a:cs typeface="Arial" panose="020B0604020202020204" pitchFamily="34" charset="0"/>
              </a:rPr>
              <a:t> un mode de structuration de </a:t>
            </a:r>
            <a:r>
              <a:rPr altLang="fr-FR" dirty="0" err="1">
                <a:cs typeface="Arial" panose="020B0604020202020204" pitchFamily="34" charset="0"/>
              </a:rPr>
              <a:t>l’information</a:t>
            </a:r>
            <a:endParaRPr altLang="fr-FR" dirty="0">
              <a:cs typeface="Arial" panose="020B0604020202020204" pitchFamily="34" charset="0"/>
            </a:endParaRPr>
          </a:p>
          <a:p>
            <a:pPr lvl="1"/>
            <a:r>
              <a:rPr altLang="fr-FR" dirty="0">
                <a:cs typeface="Arial" panose="020B0604020202020204" pitchFamily="34" charset="0"/>
              </a:rPr>
              <a:t> XML </a:t>
            </a:r>
            <a:r>
              <a:rPr altLang="fr-FR" dirty="0" err="1">
                <a:cs typeface="Arial" panose="020B0604020202020204" pitchFamily="34" charset="0"/>
              </a:rPr>
              <a:t>est</a:t>
            </a:r>
            <a:r>
              <a:rPr altLang="fr-FR" dirty="0">
                <a:cs typeface="Arial" panose="020B0604020202020204" pitchFamily="34" charset="0"/>
              </a:rPr>
              <a:t> un </a:t>
            </a:r>
            <a:r>
              <a:rPr altLang="fr-FR" dirty="0" err="1">
                <a:cs typeface="Arial" panose="020B0604020202020204" pitchFamily="34" charset="0"/>
              </a:rPr>
              <a:t>métalangage</a:t>
            </a:r>
            <a:endParaRPr altLang="fr-FR" dirty="0">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GB" altLang="fr-FR" dirty="0" err="1"/>
              <a:t>Exemple</a:t>
            </a:r>
            <a:r>
              <a:rPr lang="en-GB" altLang="fr-FR" dirty="0"/>
              <a:t> </a:t>
            </a:r>
          </a:p>
        </p:txBody>
      </p:sp>
      <p:sp>
        <p:nvSpPr>
          <p:cNvPr id="803843" name="Rectangle 3"/>
          <p:cNvSpPr>
            <a:spLocks noGrp="1" noChangeArrowheads="1"/>
          </p:cNvSpPr>
          <p:nvPr>
            <p:ph sz="half" idx="1"/>
          </p:nvPr>
        </p:nvSpPr>
        <p:spPr>
          <a:xfrm>
            <a:off x="388055" y="1916832"/>
            <a:ext cx="8389056" cy="5148000"/>
          </a:xfrm>
        </p:spPr>
        <p:txBody>
          <a:bodyPr/>
          <a:lstStyle/>
          <a:p>
            <a:pPr marL="0" indent="0">
              <a:lnSpc>
                <a:spcPct val="90000"/>
              </a:lnSpc>
              <a:buFont typeface="Arial" panose="020B0604020202020204" pitchFamily="34" charset="0"/>
              <a:buNone/>
              <a:defRPr/>
            </a:pPr>
            <a:r>
              <a:rPr lang="en-GB" altLang="fr-FR" sz="1200" b="1" dirty="0">
                <a:effectLst>
                  <a:outerShdw blurRad="38100" dist="38100" dir="2700000" algn="tl">
                    <a:srgbClr val="000000">
                      <a:alpha val="43137"/>
                    </a:srgbClr>
                  </a:outerShdw>
                </a:effectLst>
              </a:rPr>
              <a:t>XML</a:t>
            </a:r>
          </a:p>
          <a:p>
            <a:pPr marL="0" indent="0">
              <a:lnSpc>
                <a:spcPct val="90000"/>
              </a:lnSpc>
              <a:buFont typeface="Arial" panose="020B0604020202020204" pitchFamily="34" charset="0"/>
              <a:buNone/>
              <a:defRPr/>
            </a:pPr>
            <a:endParaRPr lang="en-GB" altLang="fr-FR" sz="1200" b="1" dirty="0">
              <a:effectLst>
                <a:outerShdw blurRad="38100" dist="38100" dir="2700000" algn="tl">
                  <a:srgbClr val="000000">
                    <a:alpha val="43137"/>
                  </a:srgbClr>
                </a:outerShdw>
              </a:effectLst>
            </a:endParaRPr>
          </a:p>
          <a:p>
            <a:pPr>
              <a:lnSpc>
                <a:spcPct val="90000"/>
              </a:lnSpc>
              <a:defRPr/>
            </a:pPr>
            <a:endParaRPr lang="en-GB" altLang="fr-FR" sz="2000" dirty="0"/>
          </a:p>
          <a:p>
            <a:pPr>
              <a:lnSpc>
                <a:spcPct val="90000"/>
              </a:lnSpc>
              <a:defRPr/>
            </a:pPr>
            <a:endParaRPr lang="en-GB" altLang="fr-FR" sz="2000" dirty="0"/>
          </a:p>
          <a:p>
            <a:pPr>
              <a:lnSpc>
                <a:spcPct val="90000"/>
              </a:lnSpc>
              <a:defRPr/>
            </a:pPr>
            <a:endParaRPr lang="en-GB" altLang="fr-FR" sz="2000" dirty="0"/>
          </a:p>
          <a:p>
            <a:pPr>
              <a:lnSpc>
                <a:spcPct val="90000"/>
              </a:lnSpc>
              <a:defRPr/>
            </a:pPr>
            <a:endParaRPr lang="en-GB" altLang="fr-FR" sz="2000" dirty="0"/>
          </a:p>
          <a:p>
            <a:pPr>
              <a:lnSpc>
                <a:spcPct val="90000"/>
              </a:lnSpc>
              <a:defRPr/>
            </a:pPr>
            <a:endParaRPr lang="en-GB" altLang="fr-FR" sz="2000" dirty="0"/>
          </a:p>
          <a:p>
            <a:pPr>
              <a:lnSpc>
                <a:spcPct val="90000"/>
              </a:lnSpc>
              <a:defRPr/>
            </a:pPr>
            <a:endParaRPr lang="en-GB" altLang="fr-FR" sz="2000" dirty="0"/>
          </a:p>
          <a:p>
            <a:pPr>
              <a:lnSpc>
                <a:spcPct val="90000"/>
              </a:lnSpc>
              <a:defRPr/>
            </a:pPr>
            <a:r>
              <a:rPr lang="fr-FR" altLang="fr-FR" sz="2000" dirty="0"/>
              <a:t>Balises “propriétaires” compréhensibles à la profession, dérivation des langages </a:t>
            </a:r>
            <a:r>
              <a:rPr lang="fr-FR" altLang="fr-FR" sz="2000" dirty="0" err="1"/>
              <a:t>proprétaires</a:t>
            </a:r>
            <a:r>
              <a:rPr lang="fr-FR" altLang="fr-FR" sz="2000" dirty="0"/>
              <a:t>.  </a:t>
            </a:r>
          </a:p>
          <a:p>
            <a:pPr>
              <a:lnSpc>
                <a:spcPct val="90000"/>
              </a:lnSpc>
              <a:defRPr/>
            </a:pPr>
            <a:r>
              <a:rPr lang="fr-FR" altLang="fr-FR" sz="2000" dirty="0"/>
              <a:t>XML sépare le contenu de son aspect ( à la différence de HTML ou tout peut être mélangé)</a:t>
            </a:r>
          </a:p>
          <a:p>
            <a:pPr>
              <a:lnSpc>
                <a:spcPct val="90000"/>
              </a:lnSpc>
              <a:defRPr/>
            </a:pPr>
            <a:endParaRPr lang="en-GB" altLang="fr-FR" sz="2000" dirty="0"/>
          </a:p>
          <a:p>
            <a:pPr>
              <a:lnSpc>
                <a:spcPct val="90000"/>
              </a:lnSpc>
              <a:defRPr/>
            </a:pPr>
            <a:endParaRPr lang="en-GB" altLang="fr-FR" sz="2000" dirty="0"/>
          </a:p>
        </p:txBody>
      </p:sp>
      <p:sp>
        <p:nvSpPr>
          <p:cNvPr id="4" name="Rectangle 3"/>
          <p:cNvSpPr txBox="1">
            <a:spLocks noChangeArrowheads="1"/>
          </p:cNvSpPr>
          <p:nvPr/>
        </p:nvSpPr>
        <p:spPr bwMode="auto">
          <a:xfrm>
            <a:off x="4210638" y="1844824"/>
            <a:ext cx="44640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1" fontAlgn="base" latinLnBrk="0" hangingPunct="1">
              <a:spcBef>
                <a:spcPct val="20000"/>
              </a:spcBef>
              <a:spcAft>
                <a:spcPct val="0"/>
              </a:spcAft>
              <a:buFont typeface="Arial" pitchFamily="34" charset="0"/>
              <a:buChar char="•"/>
              <a:defRPr kumimoji="0" lang="fr-FR" sz="3200" kern="1200">
                <a:solidFill>
                  <a:schemeClr val="tx1"/>
                </a:solidFill>
                <a:latin typeface="+mn-lt"/>
                <a:ea typeface="+mn-ea"/>
                <a:cs typeface="+mn-cs"/>
              </a:defRPr>
            </a:lvl1pPr>
            <a:lvl2pPr marL="742950" indent="-285750" algn="l" rtl="0" eaLnBrk="1" fontAlgn="base" latinLnBrk="0" hangingPunct="1">
              <a:spcBef>
                <a:spcPct val="20000"/>
              </a:spcBef>
              <a:spcAft>
                <a:spcPct val="0"/>
              </a:spcAft>
              <a:buFont typeface="Arial" pitchFamily="34" charset="0"/>
              <a:buChar char="–"/>
              <a:defRPr kumimoji="0" lang="fr-FR" sz="2800" kern="1200">
                <a:solidFill>
                  <a:schemeClr val="tx1"/>
                </a:solidFill>
                <a:latin typeface="+mn-lt"/>
                <a:ea typeface="+mn-ea"/>
                <a:cs typeface="+mn-cs"/>
              </a:defRPr>
            </a:lvl2pPr>
            <a:lvl3pPr marL="1143000" indent="-228600" algn="l" rtl="0" eaLnBrk="1" fontAlgn="base" latinLnBrk="0" hangingPunct="1">
              <a:spcBef>
                <a:spcPct val="20000"/>
              </a:spcBef>
              <a:spcAft>
                <a:spcPct val="0"/>
              </a:spcAft>
              <a:buFont typeface="Arial" pitchFamily="34" charset="0"/>
              <a:buChar char="•"/>
              <a:defRPr kumimoji="0" lang="fr-FR" sz="2400" kern="1200">
                <a:solidFill>
                  <a:schemeClr val="tx1"/>
                </a:solidFill>
                <a:latin typeface="+mn-lt"/>
                <a:ea typeface="+mn-ea"/>
                <a:cs typeface="+mn-cs"/>
              </a:defRPr>
            </a:lvl3pPr>
            <a:lvl4pPr marL="1600200" indent="-228600" algn="l" rtl="0" eaLnBrk="1" fontAlgn="base" latinLnBrk="0" hangingPunct="1">
              <a:spcBef>
                <a:spcPct val="20000"/>
              </a:spcBef>
              <a:spcAft>
                <a:spcPct val="0"/>
              </a:spcAft>
              <a:buFont typeface="Arial" pitchFamily="34" charset="0"/>
              <a:buChar char="–"/>
              <a:defRPr kumimoji="0" lang="fr-FR" sz="2400" kern="1200">
                <a:solidFill>
                  <a:schemeClr val="tx1"/>
                </a:solidFill>
                <a:latin typeface="+mn-lt"/>
                <a:ea typeface="+mn-ea"/>
                <a:cs typeface="+mn-cs"/>
              </a:defRPr>
            </a:lvl4pPr>
            <a:lvl5pPr marL="2057400" indent="-228600" algn="l" rtl="0" eaLnBrk="1" fontAlgn="base" latinLnBrk="0" hangingPunct="1">
              <a:spcBef>
                <a:spcPct val="20000"/>
              </a:spcBef>
              <a:spcAft>
                <a:spcPct val="0"/>
              </a:spcAft>
              <a:buFont typeface="Arial" pitchFamily="34" charset="0"/>
              <a:buChar char="»"/>
              <a:defRPr kumimoji="0" lang="fr-F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marL="0" indent="0">
              <a:buFont typeface="Arial" pitchFamily="34" charset="0"/>
              <a:buNone/>
              <a:defRPr/>
            </a:pPr>
            <a:r>
              <a:rPr lang="en-GB" altLang="fr-FR" sz="1200" b="1" dirty="0">
                <a:effectLst>
                  <a:outerShdw blurRad="38100" dist="38100" dir="2700000" algn="tl">
                    <a:srgbClr val="000000">
                      <a:alpha val="43137"/>
                    </a:srgbClr>
                  </a:outerShdw>
                </a:effectLst>
              </a:rPr>
              <a:t>HTML</a:t>
            </a:r>
          </a:p>
          <a:p>
            <a:pPr>
              <a:buClr>
                <a:schemeClr val="accent2"/>
              </a:buClr>
              <a:buFont typeface="Wingdings" panose="05000000000000000000" pitchFamily="2" charset="2"/>
              <a:buChar char="Ø"/>
              <a:defRPr/>
            </a:pPr>
            <a:endParaRPr lang="en-GB" altLang="fr-FR" sz="1200" dirty="0"/>
          </a:p>
        </p:txBody>
      </p:sp>
      <p:sp>
        <p:nvSpPr>
          <p:cNvPr id="2" name="Rectangle 1">
            <a:extLst>
              <a:ext uri="{FF2B5EF4-FFF2-40B4-BE49-F238E27FC236}">
                <a16:creationId xmlns:a16="http://schemas.microsoft.com/office/drawing/2014/main" id="{E8F3816D-CAA7-4B78-A539-1B9A509DFB3E}"/>
              </a:ext>
            </a:extLst>
          </p:cNvPr>
          <p:cNvSpPr/>
          <p:nvPr/>
        </p:nvSpPr>
        <p:spPr>
          <a:xfrm>
            <a:off x="179512" y="2428275"/>
            <a:ext cx="4172063" cy="23360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90000"/>
              </a:lnSpc>
              <a:defRPr/>
            </a:pPr>
            <a:r>
              <a:rPr lang="en-GB" altLang="fr-FR" dirty="0"/>
              <a:t>&lt;SONG&gt;</a:t>
            </a:r>
          </a:p>
          <a:p>
            <a:pPr>
              <a:lnSpc>
                <a:spcPct val="90000"/>
              </a:lnSpc>
              <a:defRPr/>
            </a:pPr>
            <a:r>
              <a:rPr lang="en-GB" altLang="fr-FR" dirty="0"/>
              <a:t>  &lt;TITLE&gt; Ma chanson &lt;/TITLE&gt;</a:t>
            </a:r>
          </a:p>
          <a:p>
            <a:pPr>
              <a:lnSpc>
                <a:spcPct val="90000"/>
              </a:lnSpc>
              <a:defRPr/>
            </a:pPr>
            <a:r>
              <a:rPr lang="en-GB" altLang="fr-FR" dirty="0"/>
              <a:t>  &lt;COMPOSER&gt; par </a:t>
            </a:r>
            <a:r>
              <a:rPr lang="en-GB" altLang="fr-FR" dirty="0" err="1"/>
              <a:t>l’auteur</a:t>
            </a:r>
            <a:r>
              <a:rPr lang="en-GB" altLang="fr-FR" dirty="0"/>
              <a:t>&lt;/COMPOSER&gt;</a:t>
            </a:r>
          </a:p>
          <a:p>
            <a:pPr>
              <a:lnSpc>
                <a:spcPct val="90000"/>
              </a:lnSpc>
              <a:defRPr/>
            </a:pPr>
            <a:r>
              <a:rPr lang="en-GB" altLang="fr-FR" dirty="0"/>
              <a:t>  &lt;PRODUCER&gt; </a:t>
            </a:r>
            <a:r>
              <a:rPr lang="en-GB" altLang="fr-FR" dirty="0" err="1"/>
              <a:t>Dupond</a:t>
            </a:r>
            <a:r>
              <a:rPr lang="en-GB" altLang="fr-FR" dirty="0"/>
              <a:t>&lt;/PRODUCER&gt;</a:t>
            </a:r>
          </a:p>
          <a:p>
            <a:pPr>
              <a:lnSpc>
                <a:spcPct val="90000"/>
              </a:lnSpc>
              <a:defRPr/>
            </a:pPr>
            <a:r>
              <a:rPr lang="en-GB" altLang="fr-FR" dirty="0"/>
              <a:t>  &lt;EDITOR&gt; Maison edition&lt;/EDITOR&gt;</a:t>
            </a:r>
          </a:p>
          <a:p>
            <a:pPr>
              <a:lnSpc>
                <a:spcPct val="90000"/>
              </a:lnSpc>
              <a:defRPr/>
            </a:pPr>
            <a:r>
              <a:rPr lang="en-GB" altLang="fr-FR" dirty="0"/>
              <a:t>  &lt;DURATION&gt; 6:20&lt;/DURATION&gt;</a:t>
            </a:r>
          </a:p>
          <a:p>
            <a:pPr>
              <a:lnSpc>
                <a:spcPct val="90000"/>
              </a:lnSpc>
              <a:defRPr/>
            </a:pPr>
            <a:r>
              <a:rPr lang="en-GB" altLang="fr-FR" dirty="0"/>
              <a:t>  &lt;DATE&gt; 1978&lt;/DATE&gt;</a:t>
            </a:r>
          </a:p>
          <a:p>
            <a:pPr>
              <a:lnSpc>
                <a:spcPct val="90000"/>
              </a:lnSpc>
              <a:defRPr/>
            </a:pPr>
            <a:r>
              <a:rPr lang="en-GB" altLang="fr-FR" dirty="0"/>
              <a:t>  &lt;ARTIST&gt;  Toto&lt;/ARTIST&gt;</a:t>
            </a:r>
          </a:p>
          <a:p>
            <a:pPr>
              <a:lnSpc>
                <a:spcPct val="90000"/>
              </a:lnSpc>
              <a:defRPr/>
            </a:pPr>
            <a:r>
              <a:rPr lang="en-GB" altLang="fr-FR" dirty="0"/>
              <a:t>&lt;/SONG&gt;</a:t>
            </a:r>
          </a:p>
        </p:txBody>
      </p:sp>
      <p:sp>
        <p:nvSpPr>
          <p:cNvPr id="5" name="Rectangle 4">
            <a:extLst>
              <a:ext uri="{FF2B5EF4-FFF2-40B4-BE49-F238E27FC236}">
                <a16:creationId xmlns:a16="http://schemas.microsoft.com/office/drawing/2014/main" id="{07E73197-12A2-498B-9D7C-A482CA4207B6}"/>
              </a:ext>
            </a:extLst>
          </p:cNvPr>
          <p:cNvSpPr/>
          <p:nvPr/>
        </p:nvSpPr>
        <p:spPr>
          <a:xfrm>
            <a:off x="4582583" y="2276872"/>
            <a:ext cx="4282206"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Clr>
                <a:schemeClr val="accent2"/>
              </a:buClr>
              <a:defRPr/>
            </a:pPr>
            <a:r>
              <a:rPr lang="en-GB" altLang="fr-FR" dirty="0"/>
              <a:t>&lt;h1&gt; Ma chanson (identification de la </a:t>
            </a:r>
            <a:r>
              <a:rPr lang="en-GB" altLang="fr-FR" dirty="0" err="1"/>
              <a:t>définition</a:t>
            </a:r>
            <a:r>
              <a:rPr lang="en-GB" altLang="fr-FR" dirty="0"/>
              <a:t> d'un </a:t>
            </a:r>
            <a:r>
              <a:rPr lang="en-GB" altLang="fr-FR" dirty="0" err="1"/>
              <a:t>terme</a:t>
            </a:r>
            <a:r>
              <a:rPr lang="en-GB" altLang="fr-FR" dirty="0"/>
              <a:t>)</a:t>
            </a:r>
          </a:p>
          <a:p>
            <a:pPr>
              <a:buClr>
                <a:schemeClr val="accent2"/>
              </a:buClr>
              <a:defRPr/>
            </a:pPr>
            <a:r>
              <a:rPr lang="en-GB" altLang="fr-FR" dirty="0"/>
              <a:t>&lt;</a:t>
            </a:r>
            <a:r>
              <a:rPr lang="en-GB" altLang="fr-FR" dirty="0" err="1"/>
              <a:t>ul</a:t>
            </a:r>
            <a:r>
              <a:rPr lang="en-GB" altLang="fr-FR" dirty="0"/>
              <a:t>&gt; </a:t>
            </a:r>
          </a:p>
          <a:p>
            <a:pPr>
              <a:buClr>
                <a:schemeClr val="accent2"/>
              </a:buClr>
              <a:defRPr/>
            </a:pPr>
            <a:r>
              <a:rPr lang="en-GB" altLang="fr-FR" dirty="0"/>
              <a:t>  &lt;li&gt; par </a:t>
            </a:r>
            <a:r>
              <a:rPr lang="en-GB" altLang="fr-FR" dirty="0" err="1"/>
              <a:t>l'auteur</a:t>
            </a:r>
            <a:r>
              <a:rPr lang="en-GB" altLang="fr-FR" dirty="0"/>
              <a:t>&lt;/li&gt;</a:t>
            </a:r>
          </a:p>
          <a:p>
            <a:pPr>
              <a:buClr>
                <a:schemeClr val="accent2"/>
              </a:buClr>
              <a:defRPr/>
            </a:pPr>
            <a:r>
              <a:rPr lang="en-GB" altLang="fr-FR" dirty="0"/>
              <a:t>  &lt;li&gt; </a:t>
            </a:r>
            <a:r>
              <a:rPr lang="en-GB" altLang="fr-FR" dirty="0" err="1"/>
              <a:t>Producteur</a:t>
            </a:r>
            <a:r>
              <a:rPr lang="en-GB" altLang="fr-FR" dirty="0"/>
              <a:t> : </a:t>
            </a:r>
            <a:r>
              <a:rPr lang="en-GB" altLang="fr-FR" dirty="0" err="1"/>
              <a:t>Dupond</a:t>
            </a:r>
            <a:r>
              <a:rPr lang="en-GB" altLang="fr-FR" dirty="0"/>
              <a:t>&lt;/li&gt;</a:t>
            </a:r>
          </a:p>
          <a:p>
            <a:pPr>
              <a:buClr>
                <a:schemeClr val="accent2"/>
              </a:buClr>
              <a:defRPr/>
            </a:pPr>
            <a:r>
              <a:rPr lang="en-GB" altLang="fr-FR" dirty="0"/>
              <a:t>  &lt;li&gt; </a:t>
            </a:r>
            <a:r>
              <a:rPr lang="en-GB" altLang="fr-FR" dirty="0" err="1"/>
              <a:t>Editeur</a:t>
            </a:r>
            <a:r>
              <a:rPr lang="en-GB" altLang="fr-FR" dirty="0"/>
              <a:t> : Maison edition&lt;/li&gt;</a:t>
            </a:r>
          </a:p>
          <a:p>
            <a:pPr>
              <a:buClr>
                <a:schemeClr val="accent2"/>
              </a:buClr>
              <a:defRPr/>
            </a:pPr>
            <a:r>
              <a:rPr lang="en-GB" altLang="fr-FR" dirty="0"/>
              <a:t>  &lt;li&gt; </a:t>
            </a:r>
            <a:r>
              <a:rPr lang="en-GB" altLang="fr-FR" dirty="0" err="1"/>
              <a:t>Duree</a:t>
            </a:r>
            <a:r>
              <a:rPr lang="en-GB" altLang="fr-FR" dirty="0"/>
              <a:t> : 6:20&lt;/li&gt;</a:t>
            </a:r>
          </a:p>
          <a:p>
            <a:pPr>
              <a:buClr>
                <a:schemeClr val="accent2"/>
              </a:buClr>
              <a:defRPr/>
            </a:pPr>
            <a:r>
              <a:rPr lang="en-GB" altLang="fr-FR" dirty="0"/>
              <a:t>  &lt;li&gt; Date : 1978&lt;/li&gt;</a:t>
            </a:r>
          </a:p>
          <a:p>
            <a:pPr>
              <a:buClr>
                <a:schemeClr val="accent2"/>
              </a:buClr>
              <a:defRPr/>
            </a:pPr>
            <a:r>
              <a:rPr lang="en-GB" altLang="fr-FR" dirty="0"/>
              <a:t>  &lt;li&gt; Artiste : Toto&lt;/li&gt;</a:t>
            </a:r>
          </a:p>
          <a:p>
            <a:pPr>
              <a:buClr>
                <a:schemeClr val="accent2"/>
              </a:buClr>
              <a:defRPr/>
            </a:pPr>
            <a:r>
              <a:rPr lang="en-GB" altLang="fr-FR" dirty="0"/>
              <a:t>&lt;/</a:t>
            </a:r>
            <a:r>
              <a:rPr lang="en-GB" altLang="fr-FR" dirty="0" err="1"/>
              <a:t>ul</a:t>
            </a:r>
            <a:r>
              <a:rPr lang="en-GB" altLang="fr-FR" dirty="0"/>
              <a:t>&gt;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94029" y="285750"/>
            <a:ext cx="8755943" cy="1320800"/>
          </a:xfrm>
        </p:spPr>
        <p:txBody>
          <a:bodyPr/>
          <a:lstStyle/>
          <a:p>
            <a:r>
              <a:rPr altLang="fr-FR" dirty="0"/>
              <a:t>S</a:t>
            </a:r>
            <a:r>
              <a:rPr lang="fr-FR" altLang="fr-FR" dirty="0" err="1"/>
              <a:t>tructure</a:t>
            </a:r>
            <a:r>
              <a:rPr lang="fr-FR" altLang="fr-FR" dirty="0"/>
              <a:t> d’un document </a:t>
            </a:r>
            <a:r>
              <a:rPr lang="fr-FR" altLang="fr-FR" dirty="0" err="1"/>
              <a:t>xml</a:t>
            </a:r>
            <a:endParaRPr altLang="fr-FR" sz="2000" dirty="0"/>
          </a:p>
        </p:txBody>
      </p:sp>
      <p:sp>
        <p:nvSpPr>
          <p:cNvPr id="83971" name="Rectangle 6"/>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2544"/>
            <a:ext cx="79248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44000" y="285750"/>
            <a:ext cx="8856000" cy="1320800"/>
          </a:xfrm>
        </p:spPr>
        <p:txBody>
          <a:bodyPr/>
          <a:lstStyle/>
          <a:p>
            <a:r>
              <a:rPr altLang="fr-FR" dirty="0"/>
              <a:t>S</a:t>
            </a:r>
            <a:r>
              <a:rPr lang="fr-FR" altLang="fr-FR" dirty="0" err="1"/>
              <a:t>pecifications</a:t>
            </a:r>
            <a:r>
              <a:rPr lang="fr-FR" altLang="fr-FR" dirty="0"/>
              <a:t> du langage </a:t>
            </a:r>
            <a:r>
              <a:rPr lang="fr-FR" altLang="fr-FR" dirty="0" err="1"/>
              <a:t>xml</a:t>
            </a:r>
            <a:endParaRPr altLang="fr-FR" sz="2000" dirty="0"/>
          </a:p>
        </p:txBody>
      </p:sp>
      <p:sp>
        <p:nvSpPr>
          <p:cNvPr id="84995" name="Rectangle 3"/>
          <p:cNvSpPr>
            <a:spLocks noGrp="1" noChangeArrowheads="1"/>
          </p:cNvSpPr>
          <p:nvPr>
            <p:ph sz="half" idx="1"/>
          </p:nvPr>
        </p:nvSpPr>
        <p:spPr>
          <a:xfrm>
            <a:off x="388055" y="2095624"/>
            <a:ext cx="8389056" cy="3997672"/>
          </a:xfrm>
        </p:spPr>
        <p:txBody>
          <a:bodyPr/>
          <a:lstStyle/>
          <a:p>
            <a:r>
              <a:rPr altLang="fr-FR" sz="1800" dirty="0"/>
              <a:t>Résumé des </a:t>
            </a:r>
            <a:r>
              <a:rPr altLang="fr-FR" sz="1800" dirty="0" err="1"/>
              <a:t>spécifications</a:t>
            </a:r>
            <a:r>
              <a:rPr altLang="fr-FR" sz="1800" dirty="0"/>
              <a:t> :</a:t>
            </a:r>
          </a:p>
          <a:p>
            <a:pPr lvl="1" algn="just"/>
            <a:r>
              <a:rPr altLang="fr-FR" sz="1800" dirty="0"/>
              <a:t>Un document </a:t>
            </a:r>
            <a:r>
              <a:rPr altLang="fr-FR" sz="1800" dirty="0" err="1"/>
              <a:t>doit</a:t>
            </a:r>
            <a:r>
              <a:rPr altLang="fr-FR" sz="1800" dirty="0"/>
              <a:t> commencer par </a:t>
            </a:r>
            <a:r>
              <a:rPr altLang="fr-FR" sz="1800" dirty="0" err="1"/>
              <a:t>une</a:t>
            </a:r>
            <a:r>
              <a:rPr altLang="fr-FR" sz="1800" dirty="0"/>
              <a:t> </a:t>
            </a:r>
            <a:r>
              <a:rPr altLang="fr-FR" sz="1800" dirty="0" err="1"/>
              <a:t>déclaration</a:t>
            </a:r>
            <a:r>
              <a:rPr altLang="fr-FR" sz="1800" dirty="0"/>
              <a:t> XML</a:t>
            </a:r>
          </a:p>
          <a:p>
            <a:pPr lvl="1" algn="just"/>
            <a:r>
              <a:rPr altLang="fr-FR" sz="1800" dirty="0" err="1"/>
              <a:t>Toutes</a:t>
            </a:r>
            <a:r>
              <a:rPr altLang="fr-FR" sz="1800" dirty="0"/>
              <a:t> les </a:t>
            </a:r>
            <a:r>
              <a:rPr altLang="fr-FR" sz="1800" dirty="0" err="1"/>
              <a:t>balises</a:t>
            </a:r>
            <a:r>
              <a:rPr altLang="fr-FR" sz="1800" dirty="0"/>
              <a:t> avec un </a:t>
            </a:r>
            <a:r>
              <a:rPr altLang="fr-FR" sz="1800" dirty="0" err="1"/>
              <a:t>contenu</a:t>
            </a:r>
            <a:r>
              <a:rPr altLang="fr-FR" sz="1800" dirty="0"/>
              <a:t> </a:t>
            </a:r>
            <a:r>
              <a:rPr altLang="fr-FR" sz="1800" dirty="0" err="1"/>
              <a:t>doivent</a:t>
            </a:r>
            <a:r>
              <a:rPr altLang="fr-FR" sz="1800" dirty="0"/>
              <a:t> </a:t>
            </a:r>
            <a:r>
              <a:rPr altLang="fr-FR" sz="1800" dirty="0" err="1"/>
              <a:t>être</a:t>
            </a:r>
            <a:r>
              <a:rPr altLang="fr-FR" sz="1800" dirty="0"/>
              <a:t> </a:t>
            </a:r>
            <a:r>
              <a:rPr altLang="fr-FR" sz="1800" dirty="0" err="1"/>
              <a:t>fermées</a:t>
            </a:r>
            <a:endParaRPr altLang="fr-FR" sz="1800" dirty="0"/>
          </a:p>
          <a:p>
            <a:pPr lvl="1" algn="just"/>
            <a:r>
              <a:rPr altLang="fr-FR" sz="1800" dirty="0" err="1"/>
              <a:t>Toutes</a:t>
            </a:r>
            <a:r>
              <a:rPr altLang="fr-FR" sz="1800" dirty="0"/>
              <a:t> les </a:t>
            </a:r>
            <a:r>
              <a:rPr altLang="fr-FR" sz="1800" dirty="0" err="1"/>
              <a:t>balises</a:t>
            </a:r>
            <a:r>
              <a:rPr altLang="fr-FR" sz="1800" dirty="0"/>
              <a:t> sans </a:t>
            </a:r>
            <a:r>
              <a:rPr altLang="fr-FR" sz="1800" dirty="0" err="1"/>
              <a:t>contenu</a:t>
            </a:r>
            <a:r>
              <a:rPr altLang="fr-FR" sz="1800" dirty="0"/>
              <a:t> </a:t>
            </a:r>
            <a:r>
              <a:rPr altLang="fr-FR" sz="1800" dirty="0" err="1"/>
              <a:t>doivent</a:t>
            </a:r>
            <a:r>
              <a:rPr altLang="fr-FR" sz="1800" dirty="0"/>
              <a:t> se </a:t>
            </a:r>
            <a:r>
              <a:rPr altLang="fr-FR" sz="1800" dirty="0" err="1"/>
              <a:t>terminer</a:t>
            </a:r>
            <a:r>
              <a:rPr altLang="fr-FR" sz="1800" dirty="0"/>
              <a:t> par les </a:t>
            </a:r>
            <a:r>
              <a:rPr altLang="fr-FR" sz="1800" dirty="0" err="1"/>
              <a:t>caractères</a:t>
            </a:r>
            <a:r>
              <a:rPr altLang="fr-FR" sz="1800" dirty="0"/>
              <a:t> /&gt;</a:t>
            </a:r>
          </a:p>
          <a:p>
            <a:pPr lvl="1" algn="just"/>
            <a:r>
              <a:rPr altLang="fr-FR" sz="1800" dirty="0"/>
              <a:t>Le document </a:t>
            </a:r>
            <a:r>
              <a:rPr altLang="fr-FR" sz="1800" dirty="0" err="1"/>
              <a:t>doit</a:t>
            </a:r>
            <a:r>
              <a:rPr altLang="fr-FR" sz="1800" dirty="0"/>
              <a:t> </a:t>
            </a:r>
            <a:r>
              <a:rPr altLang="fr-FR" sz="1800" dirty="0" err="1"/>
              <a:t>contenir</a:t>
            </a:r>
            <a:r>
              <a:rPr altLang="fr-FR" sz="1800" dirty="0"/>
              <a:t> un et un </a:t>
            </a:r>
            <a:r>
              <a:rPr altLang="fr-FR" sz="1800" dirty="0" err="1"/>
              <a:t>seul</a:t>
            </a:r>
            <a:r>
              <a:rPr altLang="fr-FR" sz="1800" dirty="0"/>
              <a:t> </a:t>
            </a:r>
            <a:r>
              <a:rPr altLang="fr-FR" sz="1800" dirty="0" err="1"/>
              <a:t>élément</a:t>
            </a:r>
            <a:r>
              <a:rPr altLang="fr-FR" sz="1800" dirty="0"/>
              <a:t> </a:t>
            </a:r>
            <a:r>
              <a:rPr altLang="fr-FR" sz="1800" dirty="0" err="1"/>
              <a:t>racine</a:t>
            </a:r>
            <a:endParaRPr altLang="fr-FR" sz="1800" dirty="0"/>
          </a:p>
          <a:p>
            <a:pPr lvl="1" algn="just"/>
            <a:r>
              <a:rPr altLang="fr-FR" sz="1800" dirty="0"/>
              <a:t>Les </a:t>
            </a:r>
            <a:r>
              <a:rPr altLang="fr-FR" sz="1800" dirty="0" err="1"/>
              <a:t>balises</a:t>
            </a:r>
            <a:r>
              <a:rPr altLang="fr-FR" sz="1800" dirty="0"/>
              <a:t> ne </a:t>
            </a:r>
            <a:r>
              <a:rPr altLang="fr-FR" sz="1800" dirty="0" err="1"/>
              <a:t>doivent</a:t>
            </a:r>
            <a:r>
              <a:rPr altLang="fr-FR" sz="1800" dirty="0"/>
              <a:t> pas se </a:t>
            </a:r>
            <a:r>
              <a:rPr altLang="fr-FR" sz="1800" dirty="0" err="1"/>
              <a:t>chevaucher</a:t>
            </a:r>
            <a:endParaRPr altLang="fr-FR" sz="1800" dirty="0"/>
          </a:p>
          <a:p>
            <a:pPr lvl="1" algn="just"/>
            <a:r>
              <a:rPr altLang="fr-FR" sz="1800" dirty="0"/>
              <a:t>Les </a:t>
            </a:r>
            <a:r>
              <a:rPr altLang="fr-FR" sz="1800" dirty="0" err="1"/>
              <a:t>valeurs</a:t>
            </a:r>
            <a:r>
              <a:rPr altLang="fr-FR" sz="1800" dirty="0"/>
              <a:t> </a:t>
            </a:r>
            <a:r>
              <a:rPr altLang="fr-FR" sz="1800" dirty="0" err="1"/>
              <a:t>d’attributs</a:t>
            </a:r>
            <a:r>
              <a:rPr altLang="fr-FR" sz="1800" dirty="0"/>
              <a:t> </a:t>
            </a:r>
            <a:r>
              <a:rPr altLang="fr-FR" sz="1800" dirty="0" err="1"/>
              <a:t>doivent</a:t>
            </a:r>
            <a:r>
              <a:rPr altLang="fr-FR" sz="1800" dirty="0"/>
              <a:t> </a:t>
            </a:r>
            <a:r>
              <a:rPr altLang="fr-FR" sz="1800" dirty="0" err="1"/>
              <a:t>être</a:t>
            </a:r>
            <a:r>
              <a:rPr altLang="fr-FR" sz="1800" dirty="0"/>
              <a:t> entre guillemets</a:t>
            </a:r>
          </a:p>
          <a:p>
            <a:pPr lvl="1" algn="just"/>
            <a:r>
              <a:rPr altLang="fr-FR" sz="1800" dirty="0"/>
              <a:t>La </a:t>
            </a:r>
            <a:r>
              <a:rPr altLang="fr-FR" sz="1800" dirty="0" err="1"/>
              <a:t>casse</a:t>
            </a:r>
            <a:r>
              <a:rPr altLang="fr-FR" sz="1800" dirty="0"/>
              <a:t> </a:t>
            </a:r>
            <a:r>
              <a:rPr altLang="fr-FR" sz="1800" dirty="0" err="1"/>
              <a:t>doit</a:t>
            </a:r>
            <a:r>
              <a:rPr altLang="fr-FR" sz="1800" dirty="0"/>
              <a:t> </a:t>
            </a:r>
            <a:r>
              <a:rPr altLang="fr-FR" sz="1800" dirty="0" err="1"/>
              <a:t>être</a:t>
            </a:r>
            <a:r>
              <a:rPr altLang="fr-FR" sz="1800" dirty="0"/>
              <a:t> </a:t>
            </a:r>
            <a:r>
              <a:rPr altLang="fr-FR" sz="1800" dirty="0" err="1"/>
              <a:t>respectée</a:t>
            </a:r>
            <a:r>
              <a:rPr altLang="fr-FR" sz="1800" dirty="0"/>
              <a:t> pour </a:t>
            </a:r>
            <a:r>
              <a:rPr altLang="fr-FR" sz="1800" dirty="0" err="1"/>
              <a:t>toutes</a:t>
            </a:r>
            <a:r>
              <a:rPr altLang="fr-FR" sz="1800" dirty="0"/>
              <a:t> les occurrences de </a:t>
            </a:r>
            <a:r>
              <a:rPr altLang="fr-FR" sz="1800" dirty="0" err="1"/>
              <a:t>noms</a:t>
            </a:r>
            <a:r>
              <a:rPr altLang="fr-FR" sz="1800" dirty="0"/>
              <a:t> de </a:t>
            </a:r>
            <a:r>
              <a:rPr altLang="fr-FR" sz="1800" dirty="0" err="1"/>
              <a:t>balise</a:t>
            </a:r>
            <a:r>
              <a:rPr altLang="fr-FR" sz="1800" dirty="0"/>
              <a:t> (MAJUSCULES </a:t>
            </a:r>
            <a:r>
              <a:rPr altLang="fr-FR" sz="1800" dirty="0" err="1"/>
              <a:t>ou</a:t>
            </a:r>
            <a:r>
              <a:rPr altLang="fr-FR" sz="1800" dirty="0"/>
              <a:t> </a:t>
            </a:r>
            <a:r>
              <a:rPr altLang="fr-FR" sz="1800" dirty="0" err="1"/>
              <a:t>minuscules</a:t>
            </a:r>
            <a:r>
              <a:rPr altLang="fr-FR" sz="1800" dirty="0"/>
              <a:t>).</a:t>
            </a:r>
          </a:p>
          <a:p>
            <a:pPr algn="just"/>
            <a:r>
              <a:rPr altLang="fr-FR" sz="1800" dirty="0"/>
              <a:t>Un document </a:t>
            </a:r>
            <a:r>
              <a:rPr altLang="fr-FR" sz="1800" dirty="0" err="1"/>
              <a:t>respectant</a:t>
            </a:r>
            <a:r>
              <a:rPr altLang="fr-FR" sz="1800" dirty="0"/>
              <a:t> </a:t>
            </a:r>
            <a:r>
              <a:rPr altLang="fr-FR" sz="1800" dirty="0" err="1"/>
              <a:t>ces</a:t>
            </a:r>
            <a:r>
              <a:rPr altLang="fr-FR" sz="1800" dirty="0"/>
              <a:t> </a:t>
            </a:r>
            <a:r>
              <a:rPr altLang="fr-FR" sz="1800" dirty="0" err="1"/>
              <a:t>critères</a:t>
            </a:r>
            <a:r>
              <a:rPr altLang="fr-FR" sz="1800" dirty="0"/>
              <a:t> </a:t>
            </a:r>
            <a:r>
              <a:rPr altLang="fr-FR" sz="1800" dirty="0" err="1"/>
              <a:t>est</a:t>
            </a:r>
            <a:r>
              <a:rPr altLang="fr-FR" sz="1800" dirty="0"/>
              <a:t> </a:t>
            </a:r>
            <a:r>
              <a:rPr altLang="fr-FR" sz="1800" dirty="0" err="1"/>
              <a:t>dit</a:t>
            </a:r>
            <a:r>
              <a:rPr altLang="fr-FR" sz="1800" dirty="0"/>
              <a:t> </a:t>
            </a:r>
            <a:r>
              <a:rPr altLang="fr-FR" sz="1800" dirty="0">
                <a:solidFill>
                  <a:srgbClr val="CC0000"/>
                </a:solidFill>
              </a:rPr>
              <a:t>“</a:t>
            </a:r>
            <a:r>
              <a:rPr altLang="fr-FR" sz="1800" dirty="0" err="1">
                <a:solidFill>
                  <a:srgbClr val="CC0000"/>
                </a:solidFill>
              </a:rPr>
              <a:t>bien</a:t>
            </a:r>
            <a:r>
              <a:rPr altLang="fr-FR" sz="1800" dirty="0">
                <a:solidFill>
                  <a:srgbClr val="CC0000"/>
                </a:solidFill>
              </a:rPr>
              <a:t> </a:t>
            </a:r>
            <a:r>
              <a:rPr altLang="fr-FR" sz="1800" dirty="0" err="1">
                <a:solidFill>
                  <a:srgbClr val="CC0000"/>
                </a:solidFill>
              </a:rPr>
              <a:t>formé</a:t>
            </a:r>
            <a:r>
              <a:rPr altLang="fr-FR" sz="1800" dirty="0">
                <a:solidFill>
                  <a:srgbClr val="CC0000"/>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6"/>
          <p:cNvSpPr>
            <a:spLocks noGrp="1" noChangeArrowheads="1"/>
          </p:cNvSpPr>
          <p:nvPr>
            <p:ph type="title"/>
          </p:nvPr>
        </p:nvSpPr>
        <p:spPr>
          <a:xfrm>
            <a:off x="388056" y="285750"/>
            <a:ext cx="8504423" cy="1320800"/>
          </a:xfrm>
        </p:spPr>
        <p:txBody>
          <a:bodyPr/>
          <a:lstStyle/>
          <a:p>
            <a:r>
              <a:rPr lang="fr-FR" altLang="fr-FR" dirty="0">
                <a:cs typeface="Arial" panose="020B0604020202020204" pitchFamily="34" charset="0"/>
              </a:rPr>
              <a:t>Définitions de types de document</a:t>
            </a:r>
            <a:r>
              <a:rPr altLang="fr-FR" dirty="0">
                <a:cs typeface="Arial" panose="020B0604020202020204" pitchFamily="34" charset="0"/>
              </a:rPr>
              <a:t> </a:t>
            </a:r>
            <a:r>
              <a:rPr altLang="fr-FR" sz="2000" dirty="0">
                <a:cs typeface="Arial" panose="020B0604020202020204" pitchFamily="34" charset="0"/>
              </a:rPr>
              <a:t>1/5</a:t>
            </a:r>
          </a:p>
        </p:txBody>
      </p:sp>
      <p:sp>
        <p:nvSpPr>
          <p:cNvPr id="805891" name="Rectangle 3"/>
          <p:cNvSpPr>
            <a:spLocks noGrp="1" noChangeArrowheads="1"/>
          </p:cNvSpPr>
          <p:nvPr>
            <p:ph sz="half" idx="1"/>
          </p:nvPr>
        </p:nvSpPr>
        <p:spPr>
          <a:xfrm>
            <a:off x="377472" y="2095624"/>
            <a:ext cx="8389056" cy="3781648"/>
          </a:xfrm>
        </p:spPr>
        <p:txBody>
          <a:bodyPr>
            <a:normAutofit/>
          </a:bodyPr>
          <a:lstStyle/>
          <a:p>
            <a:pPr>
              <a:defRPr/>
            </a:pPr>
            <a:r>
              <a:rPr lang="en-GB" altLang="fr-FR" dirty="0"/>
              <a:t>DTD = Document Type Definition </a:t>
            </a:r>
          </a:p>
          <a:p>
            <a:pPr>
              <a:defRPr/>
            </a:pPr>
            <a:r>
              <a:rPr lang="en-GB" altLang="fr-FR" dirty="0"/>
              <a:t>La DTD </a:t>
            </a:r>
            <a:r>
              <a:rPr lang="en-GB" altLang="fr-FR" dirty="0" err="1"/>
              <a:t>fournit</a:t>
            </a:r>
            <a:r>
              <a:rPr lang="en-GB" altLang="fr-FR" dirty="0"/>
              <a:t> : </a:t>
            </a:r>
          </a:p>
          <a:p>
            <a:pPr lvl="1">
              <a:defRPr/>
            </a:pPr>
            <a:r>
              <a:rPr lang="en-GB" altLang="fr-FR" dirty="0"/>
              <a:t>la </a:t>
            </a:r>
            <a:r>
              <a:rPr lang="en-GB" altLang="fr-FR" dirty="0" err="1"/>
              <a:t>liste</a:t>
            </a:r>
            <a:r>
              <a:rPr lang="en-GB" altLang="fr-FR" dirty="0"/>
              <a:t> des </a:t>
            </a:r>
            <a:r>
              <a:rPr lang="en-GB" altLang="fr-FR" dirty="0" err="1"/>
              <a:t>éléments</a:t>
            </a:r>
            <a:r>
              <a:rPr lang="en-GB" altLang="fr-FR" dirty="0"/>
              <a:t>, </a:t>
            </a:r>
          </a:p>
          <a:p>
            <a:pPr lvl="1">
              <a:defRPr/>
            </a:pPr>
            <a:r>
              <a:rPr lang="en-GB" altLang="fr-FR" dirty="0"/>
              <a:t>la </a:t>
            </a:r>
            <a:r>
              <a:rPr lang="en-GB" altLang="fr-FR" dirty="0" err="1"/>
              <a:t>liste</a:t>
            </a:r>
            <a:r>
              <a:rPr lang="en-GB" altLang="fr-FR" dirty="0"/>
              <a:t> des </a:t>
            </a:r>
            <a:r>
              <a:rPr lang="en-GB" altLang="fr-FR" dirty="0" err="1"/>
              <a:t>attributs</a:t>
            </a:r>
            <a:r>
              <a:rPr lang="en-GB" altLang="fr-FR" dirty="0"/>
              <a:t>, </a:t>
            </a:r>
          </a:p>
          <a:p>
            <a:pPr lvl="1">
              <a:defRPr/>
            </a:pPr>
            <a:r>
              <a:rPr lang="en-GB" altLang="fr-FR" dirty="0"/>
              <a:t>des notations et </a:t>
            </a:r>
          </a:p>
          <a:p>
            <a:pPr lvl="1">
              <a:defRPr/>
            </a:pPr>
            <a:r>
              <a:rPr lang="en-GB" altLang="fr-FR" dirty="0"/>
              <a:t>des </a:t>
            </a:r>
            <a:r>
              <a:rPr lang="en-GB" altLang="fr-FR" dirty="0" err="1"/>
              <a:t>entités</a:t>
            </a:r>
            <a:r>
              <a:rPr lang="en-GB" altLang="fr-FR" dirty="0"/>
              <a:t> du document XML </a:t>
            </a:r>
            <a:r>
              <a:rPr lang="en-GB" altLang="fr-FR" dirty="0" err="1"/>
              <a:t>associé</a:t>
            </a:r>
            <a:r>
              <a:rPr lang="en-GB" altLang="fr-FR" dirty="0"/>
              <a:t> </a:t>
            </a:r>
            <a:r>
              <a:rPr lang="en-GB" altLang="fr-FR" dirty="0" err="1"/>
              <a:t>ainsi</a:t>
            </a:r>
            <a:r>
              <a:rPr lang="en-GB" altLang="fr-FR" dirty="0"/>
              <a:t> que</a:t>
            </a:r>
          </a:p>
          <a:p>
            <a:pPr lvl="1">
              <a:defRPr/>
            </a:pPr>
            <a:r>
              <a:rPr lang="en-GB" altLang="fr-FR" dirty="0"/>
              <a:t>les </a:t>
            </a:r>
            <a:r>
              <a:rPr lang="en-GB" altLang="fr-FR" dirty="0" err="1"/>
              <a:t>règles</a:t>
            </a:r>
            <a:r>
              <a:rPr lang="en-GB" altLang="fr-FR" dirty="0"/>
              <a:t> des relations qui les </a:t>
            </a:r>
            <a:r>
              <a:rPr lang="en-GB" altLang="fr-FR" dirty="0" err="1"/>
              <a:t>régissent</a:t>
            </a:r>
            <a:r>
              <a:rPr lang="en-GB" altLang="fr-FR"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91796" y="285750"/>
            <a:ext cx="8360408" cy="1320800"/>
          </a:xfrm>
        </p:spPr>
        <p:txBody>
          <a:bodyPr/>
          <a:lstStyle/>
          <a:p>
            <a:r>
              <a:rPr lang="fr-FR" altLang="fr-FR" dirty="0">
                <a:cs typeface="Arial" panose="020B0604020202020204" pitchFamily="34" charset="0"/>
              </a:rPr>
              <a:t>Définitions de types de document </a:t>
            </a:r>
            <a:r>
              <a:rPr lang="fr-FR" altLang="fr-FR" sz="2000" dirty="0">
                <a:cs typeface="Arial" panose="020B0604020202020204" pitchFamily="34" charset="0"/>
              </a:rPr>
              <a:t>2/5</a:t>
            </a:r>
          </a:p>
        </p:txBody>
      </p:sp>
      <p:sp>
        <p:nvSpPr>
          <p:cNvPr id="87045" name="Rectangle 7"/>
          <p:cNvSpPr>
            <a:spLocks noGrp="1" noChangeArrowheads="1"/>
          </p:cNvSpPr>
          <p:nvPr>
            <p:ph sz="half" idx="1"/>
          </p:nvPr>
        </p:nvSpPr>
        <p:spPr/>
        <p:txBody>
          <a:bodyPr/>
          <a:lstStyle/>
          <a:p>
            <a:r>
              <a:rPr altLang="fr-FR"/>
              <a:t>La DTD est déclarée dans le document XML par la balise !DOCTYPE</a:t>
            </a:r>
          </a:p>
          <a:p>
            <a:r>
              <a:rPr altLang="fr-FR"/>
              <a:t>Elle peut être :</a:t>
            </a:r>
          </a:p>
          <a:p>
            <a:pPr lvl="1"/>
            <a:r>
              <a:rPr altLang="fr-FR"/>
              <a:t>incluse dans le code source du fichier XML, ou DTD </a:t>
            </a:r>
            <a:r>
              <a:rPr altLang="fr-FR" b="1"/>
              <a:t>interne</a:t>
            </a:r>
            <a:r>
              <a:rPr altLang="fr-FR"/>
              <a:t> :</a:t>
            </a:r>
          </a:p>
          <a:p>
            <a:pPr lvl="2">
              <a:buFont typeface="Wingdings" panose="05000000000000000000" pitchFamily="2" charset="2"/>
              <a:buNone/>
            </a:pPr>
            <a:r>
              <a:rPr altLang="fr-FR"/>
              <a:t>&lt;!DOCTYPE élément-racine [déclaration des éléments]&gt;</a:t>
            </a:r>
          </a:p>
          <a:p>
            <a:pPr lvl="1"/>
            <a:r>
              <a:rPr altLang="fr-FR"/>
              <a:t>décrite dans un fichier externe, ou DTD </a:t>
            </a:r>
            <a:r>
              <a:rPr altLang="fr-FR" b="1"/>
              <a:t>externe</a:t>
            </a:r>
            <a:r>
              <a:rPr altLang="fr-FR"/>
              <a:t> :</a:t>
            </a:r>
          </a:p>
          <a:p>
            <a:pPr lvl="2">
              <a:buFont typeface="Wingdings" panose="05000000000000000000" pitchFamily="2" charset="2"/>
              <a:buNone/>
            </a:pPr>
            <a:r>
              <a:rPr altLang="fr-FR"/>
              <a:t>&lt;!DOCTYPE élément-racine SYSTEM "nom_fichier.dtd"&gt;</a:t>
            </a:r>
          </a:p>
          <a:p>
            <a:endParaRPr altLang="fr-FR"/>
          </a:p>
          <a:p>
            <a:pPr lvl="1"/>
            <a:endParaRPr altLang="fr-FR"/>
          </a:p>
        </p:txBody>
      </p:sp>
      <p:sp>
        <p:nvSpPr>
          <p:cNvPr id="87043"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87044" name="Rectangle 6"/>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47781" y="285750"/>
            <a:ext cx="8648439" cy="1320800"/>
          </a:xfrm>
        </p:spPr>
        <p:txBody>
          <a:bodyPr/>
          <a:lstStyle/>
          <a:p>
            <a:pPr eaLnBrk="1" hangingPunct="1"/>
            <a:r>
              <a:rPr lang="fr-FR" altLang="fr-FR" dirty="0">
                <a:cs typeface="Arial" panose="020B0604020202020204" pitchFamily="34" charset="0"/>
              </a:rPr>
              <a:t>Définitions de types  de document </a:t>
            </a:r>
            <a:r>
              <a:rPr lang="fr-FR" altLang="fr-FR" sz="2000" dirty="0">
                <a:cs typeface="Arial" panose="020B0604020202020204" pitchFamily="34" charset="0"/>
              </a:rPr>
              <a:t>3/5</a:t>
            </a:r>
          </a:p>
        </p:txBody>
      </p:sp>
      <p:graphicFrame>
        <p:nvGraphicFramePr>
          <p:cNvPr id="881736" name="Group 72"/>
          <p:cNvGraphicFramePr>
            <a:graphicFrameLocks noGrp="1"/>
          </p:cNvGraphicFramePr>
          <p:nvPr>
            <p:ph sz="half" idx="1"/>
            <p:extLst>
              <p:ext uri="{D42A27DB-BD31-4B8C-83A1-F6EECF244321}">
                <p14:modId xmlns:p14="http://schemas.microsoft.com/office/powerpoint/2010/main" val="3048188351"/>
              </p:ext>
            </p:extLst>
          </p:nvPr>
        </p:nvGraphicFramePr>
        <p:xfrm>
          <a:off x="387350" y="2204740"/>
          <a:ext cx="8389938" cy="4392612"/>
        </p:xfrm>
        <a:graphic>
          <a:graphicData uri="http://schemas.openxmlformats.org/drawingml/2006/table">
            <a:tbl>
              <a:tblPr/>
              <a:tblGrid>
                <a:gridCol w="4041100">
                  <a:extLst>
                    <a:ext uri="{9D8B030D-6E8A-4147-A177-3AD203B41FA5}">
                      <a16:colId xmlns:a16="http://schemas.microsoft.com/office/drawing/2014/main" val="20000"/>
                    </a:ext>
                  </a:extLst>
                </a:gridCol>
                <a:gridCol w="4348838">
                  <a:extLst>
                    <a:ext uri="{9D8B030D-6E8A-4147-A177-3AD203B41FA5}">
                      <a16:colId xmlns:a16="http://schemas.microsoft.com/office/drawing/2014/main" val="20001"/>
                    </a:ext>
                  </a:extLst>
                </a:gridCol>
              </a:tblGrid>
              <a:tr h="4392612">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xml</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 version="1.0"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standalone</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yes</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&lt;!DOCTYPE parent [</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parent (garçon, fille)&gt;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garçon (#PCDATA)&gt;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fille (#PCDATA)&gt;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&lt;parent&gt;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&lt;garçon&gt;François&lt;/garçon&gt;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&lt;fille&gt;Elisabeth&lt;/fille&gt;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&lt;/parent&gt; </a:t>
                      </a:r>
                    </a:p>
                  </a:txBody>
                  <a:tcPr marL="91824" marR="91824"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Comme vous définissez une DTD interne,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votre fichier est indépendant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standalone</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Début de la DTD interne avec parent comme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élément de racine.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L’élément racine parent contiendra</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les sous-éléments garçon et fille.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#PCDATA indique au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Parser</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 XML que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l'élément garçon contient des données</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exprimées en chiffres ou en lettres.</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Idem pour l'élément fille.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Fin de la DTD</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Racine du document XML.</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Fin du document XML.</a:t>
                      </a:r>
                    </a:p>
                  </a:txBody>
                  <a:tcPr marL="91824" marR="91824"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8067" name="Rectangle 5"/>
          <p:cNvSpPr>
            <a:spLocks noGrp="1" noChangeArrowheads="1"/>
          </p:cNvSpPr>
          <p:nvPr>
            <p:ph type="body" sz="half" idx="4294967295"/>
          </p:nvPr>
        </p:nvSpPr>
        <p:spPr>
          <a:xfrm>
            <a:off x="1150938" y="1685181"/>
            <a:ext cx="7993062" cy="447675"/>
          </a:xfrm>
          <a:prstGeom prst="rect">
            <a:avLst/>
          </a:prstGeom>
        </p:spPr>
        <p:txBody>
          <a:bodyPr/>
          <a:lstStyle/>
          <a:p>
            <a:pPr eaLnBrk="1" hangingPunct="1"/>
            <a:r>
              <a:rPr altLang="fr-FR" dirty="0" err="1">
                <a:solidFill>
                  <a:srgbClr val="002060"/>
                </a:solidFill>
              </a:rPr>
              <a:t>Exemple</a:t>
            </a:r>
            <a:r>
              <a:rPr altLang="fr-FR" dirty="0">
                <a:solidFill>
                  <a:srgbClr val="002060"/>
                </a:solidFill>
              </a:rPr>
              <a:t> de DTD interne</a:t>
            </a:r>
          </a:p>
        </p:txBody>
      </p:sp>
      <p:sp>
        <p:nvSpPr>
          <p:cNvPr id="88068"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88069" name="Rectangle 4"/>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lstStyle/>
          <a:p>
            <a:r>
              <a:rPr altLang="fr-FR" b="1"/>
              <a:t>Vers une architecture SOA</a:t>
            </a:r>
            <a:r>
              <a:rPr altLang="fr-FR"/>
              <a:t> </a:t>
            </a:r>
          </a:p>
        </p:txBody>
      </p:sp>
      <p:grpSp>
        <p:nvGrpSpPr>
          <p:cNvPr id="4" name="Groupe 3"/>
          <p:cNvGrpSpPr/>
          <p:nvPr/>
        </p:nvGrpSpPr>
        <p:grpSpPr>
          <a:xfrm>
            <a:off x="500063" y="1934294"/>
            <a:ext cx="8143875" cy="4591050"/>
            <a:chOff x="827090" y="2060575"/>
            <a:chExt cx="8143875" cy="4591050"/>
          </a:xfrm>
        </p:grpSpPr>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90" y="2120900"/>
              <a:ext cx="2352675"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060575"/>
              <a:ext cx="2247900"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90" y="2203450"/>
              <a:ext cx="2886075"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6"/>
            <p:cNvCxnSpPr/>
            <p:nvPr/>
          </p:nvCxnSpPr>
          <p:spPr>
            <a:xfrm>
              <a:off x="3348038" y="2120900"/>
              <a:ext cx="0" cy="43322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5867400" y="2120900"/>
              <a:ext cx="0" cy="4332288"/>
            </a:xfrm>
            <a:prstGeom prst="line">
              <a:avLst/>
            </a:prstGeom>
            <a:ln w="5715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94029" y="285750"/>
            <a:ext cx="8755943" cy="1320800"/>
          </a:xfrm>
        </p:spPr>
        <p:txBody>
          <a:bodyPr/>
          <a:lstStyle/>
          <a:p>
            <a:pPr eaLnBrk="1" hangingPunct="1"/>
            <a:r>
              <a:rPr lang="fr-FR" altLang="fr-FR" dirty="0">
                <a:cs typeface="Arial" panose="020B0604020202020204" pitchFamily="34" charset="0"/>
              </a:rPr>
              <a:t>Définitions de types  de document </a:t>
            </a:r>
            <a:r>
              <a:rPr lang="fr-FR" altLang="fr-FR" sz="2000" dirty="0">
                <a:cs typeface="Arial" panose="020B0604020202020204" pitchFamily="34" charset="0"/>
              </a:rPr>
              <a:t>4/5</a:t>
            </a:r>
          </a:p>
        </p:txBody>
      </p:sp>
      <p:graphicFrame>
        <p:nvGraphicFramePr>
          <p:cNvPr id="887852" name="Group 44"/>
          <p:cNvGraphicFramePr>
            <a:graphicFrameLocks noGrp="1"/>
          </p:cNvGraphicFramePr>
          <p:nvPr>
            <p:ph sz="half" idx="1"/>
            <p:extLst>
              <p:ext uri="{D42A27DB-BD31-4B8C-83A1-F6EECF244321}">
                <p14:modId xmlns:p14="http://schemas.microsoft.com/office/powerpoint/2010/main" val="1614326631"/>
              </p:ext>
            </p:extLst>
          </p:nvPr>
        </p:nvGraphicFramePr>
        <p:xfrm>
          <a:off x="387350" y="2550234"/>
          <a:ext cx="8352000" cy="4047118"/>
        </p:xfrm>
        <a:graphic>
          <a:graphicData uri="http://schemas.openxmlformats.org/drawingml/2006/table">
            <a:tbl>
              <a:tblPr/>
              <a:tblGrid>
                <a:gridCol w="4242107">
                  <a:extLst>
                    <a:ext uri="{9D8B030D-6E8A-4147-A177-3AD203B41FA5}">
                      <a16:colId xmlns:a16="http://schemas.microsoft.com/office/drawing/2014/main" val="20000"/>
                    </a:ext>
                  </a:extLst>
                </a:gridCol>
                <a:gridCol w="4109893">
                  <a:extLst>
                    <a:ext uri="{9D8B030D-6E8A-4147-A177-3AD203B41FA5}">
                      <a16:colId xmlns:a16="http://schemas.microsoft.com/office/drawing/2014/main" val="20001"/>
                    </a:ext>
                  </a:extLst>
                </a:gridCol>
              </a:tblGrid>
              <a:tr h="2460042">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xml</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 version="1.0"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standalone</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="no"?&gt;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&lt;!DOCTYPE parent SYSTEM "parent.dtd"&gt;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&lt;parent&gt;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&lt;garçon&gt;François&lt;/garçon&gt;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&lt;fille&gt;Elisabeth&lt;/fille&gt;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&lt;/parent&gt;</a:t>
                      </a:r>
                    </a:p>
                  </a:txBody>
                  <a:tcPr marL="91824" marR="91824" marT="46778" marB="467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Fichier XML. Comme vous définissez une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DTD externe, votre fichier n’est plus</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indépendant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standalone</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Déclaration de la DTD externe dans le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Fichier parent.dtd.</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Racine du document XML.</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Fin du document XML.</a:t>
                      </a:r>
                    </a:p>
                  </a:txBody>
                  <a:tcPr marL="91824" marR="91824" marT="46778" marB="467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958">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parent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garçon,fille</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garçon (#PCDATA)&gt;</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endPar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endParaRP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&lt;!ELEMENT fille (#PCDATA)&gt;</a:t>
                      </a:r>
                    </a:p>
                  </a:txBody>
                  <a:tcPr marL="91824" marR="91824" marT="46778" marB="467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40000"/>
                        </a:spcBef>
                        <a:buClr>
                          <a:srgbClr val="A50021"/>
                        </a:buClr>
                        <a:buFont typeface="Wingdings" pitchFamily="2" charset="2"/>
                        <a:defRPr sz="2000">
                          <a:solidFill>
                            <a:schemeClr val="tx1"/>
                          </a:solidFill>
                          <a:effectLst>
                            <a:outerShdw blurRad="38100" dist="38100" dir="2700000" algn="tl">
                              <a:srgbClr val="C0C0C0"/>
                            </a:outerShdw>
                          </a:effectLst>
                          <a:latin typeface="Verdana" pitchFamily="34" charset="0"/>
                        </a:defRPr>
                      </a:lvl1pPr>
                      <a:lvl2pPr>
                        <a:spcBef>
                          <a:spcPct val="30000"/>
                        </a:spcBef>
                        <a:buClr>
                          <a:schemeClr val="accent2"/>
                        </a:buClr>
                        <a:defRPr sz="2000">
                          <a:solidFill>
                            <a:schemeClr val="tx1"/>
                          </a:solidFill>
                          <a:effectLst>
                            <a:outerShdw blurRad="38100" dist="38100" dir="2700000" algn="tl">
                              <a:srgbClr val="C0C0C0"/>
                            </a:outerShdw>
                          </a:effectLst>
                          <a:latin typeface="Verdana" pitchFamily="34" charset="0"/>
                        </a:defRPr>
                      </a:lvl2pPr>
                      <a:lvl3pPr>
                        <a:spcBef>
                          <a:spcPct val="20000"/>
                        </a:spcBef>
                        <a:buClr>
                          <a:schemeClr val="accent2"/>
                        </a:buClr>
                        <a:buFont typeface="Wingdings" pitchFamily="2" charset="2"/>
                        <a:defRPr sz="2000" i="1">
                          <a:solidFill>
                            <a:schemeClr val="tx1"/>
                          </a:solidFill>
                          <a:latin typeface="Verdana" pitchFamily="34" charset="0"/>
                        </a:defRPr>
                      </a:lvl3pPr>
                      <a:lvl4pPr>
                        <a:spcBef>
                          <a:spcPct val="20000"/>
                        </a:spcBef>
                        <a:buClr>
                          <a:schemeClr val="accent2"/>
                        </a:buClr>
                        <a:defRPr sz="1600">
                          <a:solidFill>
                            <a:schemeClr val="tx1"/>
                          </a:solidFill>
                          <a:latin typeface="Verdana" pitchFamily="34" charset="0"/>
                        </a:defRPr>
                      </a:lvl4pPr>
                      <a:lvl5pPr>
                        <a:spcBef>
                          <a:spcPct val="20000"/>
                        </a:spcBef>
                        <a:defRPr sz="2000">
                          <a:solidFill>
                            <a:schemeClr val="tx1"/>
                          </a:solidFill>
                          <a:latin typeface="Arial" charset="0"/>
                        </a:defRPr>
                      </a:lvl5pPr>
                      <a:lvl6pPr eaLnBrk="0" fontAlgn="base" hangingPunct="0">
                        <a:spcBef>
                          <a:spcPct val="20000"/>
                        </a:spcBef>
                        <a:spcAft>
                          <a:spcPct val="0"/>
                        </a:spcAft>
                        <a:defRPr sz="2000">
                          <a:solidFill>
                            <a:schemeClr val="tx1"/>
                          </a:solidFill>
                          <a:latin typeface="Arial" charset="0"/>
                        </a:defRPr>
                      </a:lvl6pPr>
                      <a:lvl7pPr eaLnBrk="0" fontAlgn="base" hangingPunct="0">
                        <a:spcBef>
                          <a:spcPct val="20000"/>
                        </a:spcBef>
                        <a:spcAft>
                          <a:spcPct val="0"/>
                        </a:spcAft>
                        <a:defRPr sz="2000">
                          <a:solidFill>
                            <a:schemeClr val="tx1"/>
                          </a:solidFill>
                          <a:latin typeface="Arial" charset="0"/>
                        </a:defRPr>
                      </a:lvl7pPr>
                      <a:lvl8pPr eaLnBrk="0" fontAlgn="base" hangingPunct="0">
                        <a:spcBef>
                          <a:spcPct val="20000"/>
                        </a:spcBef>
                        <a:spcAft>
                          <a:spcPct val="0"/>
                        </a:spcAft>
                        <a:defRPr sz="2000">
                          <a:solidFill>
                            <a:schemeClr val="tx1"/>
                          </a:solidFill>
                          <a:latin typeface="Arial" charset="0"/>
                        </a:defRPr>
                      </a:lvl8pPr>
                      <a:lvl9pPr eaLnBrk="0" fontAlgn="base" hangingPunct="0">
                        <a:spcBef>
                          <a:spcPct val="20000"/>
                        </a:spcBef>
                        <a:spcAft>
                          <a:spcPct val="0"/>
                        </a:spcAft>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Fichier parent.dtd</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L’élément racine parent contiendra</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les sous-éléments garçon et fille.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#PCDATA indique au </a:t>
                      </a:r>
                      <a:r>
                        <a:rPr kumimoji="0" lang="fr-FR" altLang="fr-FR" sz="1400" b="0" i="0" u="none" strike="noStrike" cap="none" normalizeH="0" baseline="0" dirty="0" err="1">
                          <a:ln>
                            <a:noFill/>
                          </a:ln>
                          <a:solidFill>
                            <a:schemeClr val="tx1"/>
                          </a:solidFill>
                          <a:effectLst>
                            <a:outerShdw blurRad="38100" dist="38100" dir="2700000" algn="tl">
                              <a:srgbClr val="C0C0C0"/>
                            </a:outerShdw>
                          </a:effectLst>
                          <a:latin typeface="Verdana" pitchFamily="34" charset="0"/>
                        </a:rPr>
                        <a:t>Parser</a:t>
                      </a: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 XML que</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l'élément garçon contient des données</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exprimées en chiffres ou en lettres.</a:t>
                      </a:r>
                    </a:p>
                    <a:p>
                      <a:pPr marL="0" marR="0" lvl="0" indent="0" algn="l" defTabSz="914400" rtl="0" eaLnBrk="0" fontAlgn="base" latinLnBrk="0" hangingPunct="0">
                        <a:lnSpc>
                          <a:spcPct val="100000"/>
                        </a:lnSpc>
                        <a:spcBef>
                          <a:spcPct val="0"/>
                        </a:spcBef>
                        <a:spcAft>
                          <a:spcPct val="0"/>
                        </a:spcAft>
                        <a:buClr>
                          <a:srgbClr val="A50021"/>
                        </a:buClr>
                        <a:buSzTx/>
                        <a:buFont typeface="Wingdings" pitchFamily="2" charset="2"/>
                        <a:buNone/>
                        <a:tabLst/>
                      </a:pPr>
                      <a:r>
                        <a:rPr kumimoji="0" lang="fr-FR" altLang="fr-FR" sz="1400" b="0" i="0" u="none" strike="noStrike" cap="none" normalizeH="0" baseline="0" dirty="0">
                          <a:ln>
                            <a:noFill/>
                          </a:ln>
                          <a:solidFill>
                            <a:schemeClr val="tx1"/>
                          </a:solidFill>
                          <a:effectLst>
                            <a:outerShdw blurRad="38100" dist="38100" dir="2700000" algn="tl">
                              <a:srgbClr val="C0C0C0"/>
                            </a:outerShdw>
                          </a:effectLst>
                          <a:latin typeface="Verdana" pitchFamily="34" charset="0"/>
                        </a:rPr>
                        <a:t>Idem pour l'élément fille.</a:t>
                      </a:r>
                    </a:p>
                  </a:txBody>
                  <a:tcPr marL="91824" marR="91824" marT="46778" marB="467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9091" name="Rectangle 3"/>
          <p:cNvSpPr>
            <a:spLocks noGrp="1" noChangeArrowheads="1"/>
          </p:cNvSpPr>
          <p:nvPr>
            <p:ph type="body" sz="half" idx="4294967295"/>
          </p:nvPr>
        </p:nvSpPr>
        <p:spPr>
          <a:xfrm>
            <a:off x="575469" y="1700163"/>
            <a:ext cx="7993062" cy="720725"/>
          </a:xfrm>
          <a:prstGeom prst="rect">
            <a:avLst/>
          </a:prstGeom>
        </p:spPr>
        <p:txBody>
          <a:bodyPr/>
          <a:lstStyle/>
          <a:p>
            <a:pPr eaLnBrk="1" hangingPunct="1"/>
            <a:r>
              <a:rPr altLang="fr-FR" dirty="0" err="1">
                <a:solidFill>
                  <a:srgbClr val="002060"/>
                </a:solidFill>
              </a:rPr>
              <a:t>Exemple</a:t>
            </a:r>
            <a:r>
              <a:rPr altLang="fr-FR" dirty="0">
                <a:solidFill>
                  <a:srgbClr val="002060"/>
                </a:solidFill>
              </a:rPr>
              <a:t> de DTD </a:t>
            </a:r>
            <a:r>
              <a:rPr altLang="fr-FR" dirty="0" err="1">
                <a:solidFill>
                  <a:srgbClr val="002060"/>
                </a:solidFill>
              </a:rPr>
              <a:t>externe</a:t>
            </a:r>
            <a:r>
              <a:rPr altLang="fr-FR" dirty="0">
                <a:solidFill>
                  <a:srgbClr val="002060"/>
                </a:solidFill>
              </a:rPr>
              <a:t> : reprise de </a:t>
            </a:r>
            <a:r>
              <a:rPr altLang="fr-FR" dirty="0" err="1">
                <a:solidFill>
                  <a:srgbClr val="002060"/>
                </a:solidFill>
              </a:rPr>
              <a:t>l’exemple</a:t>
            </a:r>
            <a:r>
              <a:rPr altLang="fr-FR" dirty="0">
                <a:solidFill>
                  <a:srgbClr val="002060"/>
                </a:solidFill>
              </a:rPr>
              <a:t> </a:t>
            </a:r>
            <a:r>
              <a:rPr altLang="fr-FR" dirty="0" err="1">
                <a:solidFill>
                  <a:srgbClr val="002060"/>
                </a:solidFill>
              </a:rPr>
              <a:t>précédent</a:t>
            </a:r>
            <a:r>
              <a:rPr altLang="fr-FR" dirty="0">
                <a:solidFill>
                  <a:srgbClr val="002060"/>
                </a:solidFill>
              </a:rPr>
              <a:t>, </a:t>
            </a:r>
            <a:r>
              <a:rPr altLang="fr-FR" dirty="0" err="1">
                <a:solidFill>
                  <a:srgbClr val="002060"/>
                </a:solidFill>
              </a:rPr>
              <a:t>en</a:t>
            </a:r>
            <a:r>
              <a:rPr altLang="fr-FR" dirty="0">
                <a:solidFill>
                  <a:srgbClr val="002060"/>
                </a:solidFill>
              </a:rPr>
              <a:t> version DTD </a:t>
            </a:r>
            <a:r>
              <a:rPr altLang="fr-FR" dirty="0" err="1">
                <a:solidFill>
                  <a:srgbClr val="002060"/>
                </a:solidFill>
              </a:rPr>
              <a:t>externe</a:t>
            </a:r>
            <a:endParaRPr altLang="fr-FR" dirty="0">
              <a:solidFill>
                <a:srgbClr val="002060"/>
              </a:solidFill>
            </a:endParaRPr>
          </a:p>
        </p:txBody>
      </p:sp>
      <p:sp>
        <p:nvSpPr>
          <p:cNvPr id="89092" name="Rectangle 4"/>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89093" name="Rectangle 5"/>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11777" y="285750"/>
            <a:ext cx="8720447" cy="1320800"/>
          </a:xfrm>
        </p:spPr>
        <p:txBody>
          <a:bodyPr/>
          <a:lstStyle/>
          <a:p>
            <a:r>
              <a:rPr lang="fr-FR" altLang="fr-FR" dirty="0">
                <a:cs typeface="Arial" panose="020B0604020202020204" pitchFamily="34" charset="0"/>
              </a:rPr>
              <a:t>Définitions de types  de document </a:t>
            </a:r>
            <a:r>
              <a:rPr lang="fr-FR" altLang="fr-FR" sz="2000" dirty="0">
                <a:cs typeface="Arial" panose="020B0604020202020204" pitchFamily="34" charset="0"/>
              </a:rPr>
              <a:t>5/5</a:t>
            </a:r>
          </a:p>
        </p:txBody>
      </p:sp>
      <p:sp>
        <p:nvSpPr>
          <p:cNvPr id="90117" name="Rectangle 5"/>
          <p:cNvSpPr>
            <a:spLocks noGrp="1" noChangeArrowheads="1"/>
          </p:cNvSpPr>
          <p:nvPr>
            <p:ph sz="half" idx="1"/>
          </p:nvPr>
        </p:nvSpPr>
        <p:spPr>
          <a:xfrm>
            <a:off x="377472" y="2023616"/>
            <a:ext cx="8389056" cy="4357712"/>
          </a:xfrm>
        </p:spPr>
        <p:txBody>
          <a:bodyPr/>
          <a:lstStyle/>
          <a:p>
            <a:r>
              <a:rPr altLang="fr-FR" sz="2000" dirty="0"/>
              <a:t>La DTD </a:t>
            </a:r>
            <a:r>
              <a:rPr altLang="fr-FR" sz="2000" dirty="0" err="1"/>
              <a:t>contient</a:t>
            </a:r>
            <a:r>
              <a:rPr altLang="fr-FR" sz="2000" dirty="0"/>
              <a:t> :</a:t>
            </a:r>
          </a:p>
          <a:p>
            <a:pPr lvl="1"/>
            <a:r>
              <a:rPr altLang="fr-FR" sz="2000" dirty="0" err="1"/>
              <a:t>Une</a:t>
            </a:r>
            <a:r>
              <a:rPr altLang="fr-FR" sz="2000" dirty="0"/>
              <a:t> </a:t>
            </a:r>
            <a:r>
              <a:rPr altLang="fr-FR" sz="2000" dirty="0" err="1"/>
              <a:t>ou</a:t>
            </a:r>
            <a:r>
              <a:rPr altLang="fr-FR" sz="2000" dirty="0"/>
              <a:t> </a:t>
            </a:r>
            <a:r>
              <a:rPr altLang="fr-FR" sz="2000" dirty="0" err="1"/>
              <a:t>plusieurs</a:t>
            </a:r>
            <a:r>
              <a:rPr altLang="fr-FR" sz="2000" dirty="0"/>
              <a:t> </a:t>
            </a:r>
            <a:r>
              <a:rPr altLang="fr-FR" sz="2000" dirty="0" err="1"/>
              <a:t>définitions</a:t>
            </a:r>
            <a:r>
              <a:rPr altLang="fr-FR" sz="2000" dirty="0"/>
              <a:t> </a:t>
            </a:r>
            <a:r>
              <a:rPr altLang="fr-FR" sz="2000" dirty="0" err="1"/>
              <a:t>d’éléments</a:t>
            </a:r>
            <a:r>
              <a:rPr altLang="fr-FR" sz="2000" dirty="0"/>
              <a:t> </a:t>
            </a:r>
            <a:r>
              <a:rPr altLang="fr-FR" sz="2000" dirty="0" err="1"/>
              <a:t>introduites</a:t>
            </a:r>
            <a:r>
              <a:rPr altLang="fr-FR" sz="2000" dirty="0"/>
              <a:t> par la </a:t>
            </a:r>
            <a:r>
              <a:rPr altLang="fr-FR" sz="2000" dirty="0" err="1"/>
              <a:t>balise</a:t>
            </a:r>
            <a:r>
              <a:rPr altLang="fr-FR" sz="2000" dirty="0"/>
              <a:t> !ELEMENT :</a:t>
            </a:r>
          </a:p>
          <a:p>
            <a:pPr lvl="2">
              <a:buFont typeface="Wingdings" panose="05000000000000000000" pitchFamily="2" charset="2"/>
              <a:buNone/>
            </a:pPr>
            <a:r>
              <a:rPr altLang="fr-FR" sz="2000" dirty="0"/>
              <a:t>&lt;!ELEMENT nom-</a:t>
            </a:r>
            <a:r>
              <a:rPr altLang="fr-FR" sz="2000" dirty="0" err="1"/>
              <a:t>élément</a:t>
            </a:r>
            <a:r>
              <a:rPr altLang="fr-FR" sz="2000" dirty="0"/>
              <a:t> </a:t>
            </a:r>
            <a:r>
              <a:rPr altLang="fr-FR" sz="2000" dirty="0" err="1"/>
              <a:t>valeur</a:t>
            </a:r>
            <a:r>
              <a:rPr altLang="fr-FR" sz="2000" dirty="0"/>
              <a:t>&gt;</a:t>
            </a:r>
          </a:p>
          <a:p>
            <a:pPr lvl="1"/>
            <a:r>
              <a:rPr altLang="fr-FR" sz="2000" dirty="0" err="1"/>
              <a:t>Une</a:t>
            </a:r>
            <a:r>
              <a:rPr altLang="fr-FR" sz="2000" dirty="0"/>
              <a:t> </a:t>
            </a:r>
            <a:r>
              <a:rPr altLang="fr-FR" sz="2000" dirty="0" err="1"/>
              <a:t>ou</a:t>
            </a:r>
            <a:r>
              <a:rPr altLang="fr-FR" sz="2000" dirty="0"/>
              <a:t> </a:t>
            </a:r>
            <a:r>
              <a:rPr altLang="fr-FR" sz="2000" dirty="0" err="1"/>
              <a:t>plusieurs</a:t>
            </a:r>
            <a:r>
              <a:rPr altLang="fr-FR" sz="2000" dirty="0"/>
              <a:t> </a:t>
            </a:r>
            <a:r>
              <a:rPr altLang="fr-FR" sz="2000" dirty="0" err="1"/>
              <a:t>listes</a:t>
            </a:r>
            <a:r>
              <a:rPr altLang="fr-FR" sz="2000" dirty="0"/>
              <a:t> </a:t>
            </a:r>
            <a:r>
              <a:rPr altLang="fr-FR" sz="2000" dirty="0" err="1"/>
              <a:t>d’attributs</a:t>
            </a:r>
            <a:r>
              <a:rPr altLang="fr-FR" sz="2000" dirty="0"/>
              <a:t> </a:t>
            </a:r>
            <a:r>
              <a:rPr altLang="fr-FR" sz="2000" dirty="0" err="1"/>
              <a:t>introduites</a:t>
            </a:r>
            <a:r>
              <a:rPr altLang="fr-FR" sz="2000" dirty="0"/>
              <a:t> par la </a:t>
            </a:r>
            <a:r>
              <a:rPr altLang="fr-FR" sz="2000" dirty="0" err="1"/>
              <a:t>balise</a:t>
            </a:r>
            <a:r>
              <a:rPr altLang="fr-FR" sz="2000" dirty="0"/>
              <a:t> !ATTLIST :</a:t>
            </a:r>
          </a:p>
          <a:p>
            <a:pPr lvl="2">
              <a:buFont typeface="Wingdings" panose="05000000000000000000" pitchFamily="2" charset="2"/>
              <a:buNone/>
            </a:pPr>
            <a:r>
              <a:rPr altLang="fr-FR" sz="2000" dirty="0"/>
              <a:t>&lt;!ATTLIST nom-</a:t>
            </a:r>
            <a:r>
              <a:rPr altLang="fr-FR" sz="2000" dirty="0" err="1"/>
              <a:t>élément</a:t>
            </a:r>
            <a:r>
              <a:rPr altLang="fr-FR" sz="2000" dirty="0"/>
              <a:t> </a:t>
            </a:r>
            <a:r>
              <a:rPr altLang="fr-FR" sz="2000" dirty="0" err="1"/>
              <a:t>attribut</a:t>
            </a:r>
            <a:r>
              <a:rPr altLang="fr-FR" sz="2000" dirty="0"/>
              <a:t> type </a:t>
            </a:r>
            <a:r>
              <a:rPr altLang="fr-FR" sz="2000" dirty="0" err="1"/>
              <a:t>défaut</a:t>
            </a:r>
            <a:r>
              <a:rPr altLang="fr-FR" sz="2000" dirty="0"/>
              <a:t>&gt;</a:t>
            </a:r>
          </a:p>
          <a:p>
            <a:pPr lvl="1"/>
            <a:r>
              <a:rPr altLang="fr-FR" sz="2000" dirty="0" err="1"/>
              <a:t>Une</a:t>
            </a:r>
            <a:r>
              <a:rPr altLang="fr-FR" sz="2000" dirty="0"/>
              <a:t> </a:t>
            </a:r>
            <a:r>
              <a:rPr altLang="fr-FR" sz="2000" dirty="0" err="1"/>
              <a:t>ou</a:t>
            </a:r>
            <a:r>
              <a:rPr altLang="fr-FR" sz="2000" dirty="0"/>
              <a:t> </a:t>
            </a:r>
            <a:r>
              <a:rPr altLang="fr-FR" sz="2000" dirty="0" err="1"/>
              <a:t>plusieurs</a:t>
            </a:r>
            <a:r>
              <a:rPr altLang="fr-FR" sz="2000" dirty="0"/>
              <a:t> </a:t>
            </a:r>
            <a:r>
              <a:rPr altLang="fr-FR" sz="2000" dirty="0" err="1"/>
              <a:t>définitions</a:t>
            </a:r>
            <a:r>
              <a:rPr altLang="fr-FR" sz="2000" dirty="0"/>
              <a:t> </a:t>
            </a:r>
            <a:r>
              <a:rPr altLang="fr-FR" sz="2000" dirty="0" err="1"/>
              <a:t>d’entité</a:t>
            </a:r>
            <a:r>
              <a:rPr altLang="fr-FR" sz="2000" dirty="0"/>
              <a:t> </a:t>
            </a:r>
            <a:r>
              <a:rPr altLang="fr-FR" sz="2000" dirty="0" err="1"/>
              <a:t>introduites</a:t>
            </a:r>
            <a:r>
              <a:rPr altLang="fr-FR" sz="2000" dirty="0"/>
              <a:t> par la </a:t>
            </a:r>
            <a:r>
              <a:rPr altLang="fr-FR" sz="2000" dirty="0" err="1"/>
              <a:t>balise</a:t>
            </a:r>
            <a:r>
              <a:rPr altLang="fr-FR" sz="2000" dirty="0"/>
              <a:t> !ENTITY :</a:t>
            </a:r>
          </a:p>
          <a:p>
            <a:pPr lvl="2">
              <a:buFont typeface="Wingdings" panose="05000000000000000000" pitchFamily="2" charset="2"/>
              <a:buNone/>
            </a:pPr>
            <a:r>
              <a:rPr altLang="fr-FR" sz="2000" dirty="0"/>
              <a:t>&lt;!ENTITY nom-</a:t>
            </a:r>
            <a:r>
              <a:rPr altLang="fr-FR" sz="2000" dirty="0" err="1"/>
              <a:t>entité</a:t>
            </a:r>
            <a:r>
              <a:rPr altLang="fr-FR" sz="2000" dirty="0"/>
              <a:t> </a:t>
            </a:r>
            <a:r>
              <a:rPr lang="en-US" altLang="fr-FR" sz="2000" dirty="0"/>
              <a:t>"</a:t>
            </a:r>
            <a:r>
              <a:rPr altLang="fr-FR" sz="2000" dirty="0" err="1"/>
              <a:t>valeur</a:t>
            </a:r>
            <a:r>
              <a:rPr lang="en-US" altLang="fr-FR" sz="2000" dirty="0"/>
              <a:t>"</a:t>
            </a:r>
            <a:r>
              <a:rPr altLang="fr-FR" sz="2000" dirty="0"/>
              <a:t>&gt;</a:t>
            </a:r>
          </a:p>
          <a:p>
            <a:pPr lvl="2">
              <a:buFont typeface="Wingdings" panose="05000000000000000000" pitchFamily="2" charset="2"/>
              <a:buNone/>
            </a:pPr>
            <a:r>
              <a:rPr altLang="fr-FR" sz="2000" dirty="0" err="1"/>
              <a:t>ou</a:t>
            </a:r>
            <a:endParaRPr altLang="fr-FR" sz="2000" dirty="0"/>
          </a:p>
          <a:p>
            <a:pPr lvl="2">
              <a:buFont typeface="Wingdings" panose="05000000000000000000" pitchFamily="2" charset="2"/>
              <a:buNone/>
            </a:pPr>
            <a:r>
              <a:rPr altLang="fr-FR" sz="2000" dirty="0"/>
              <a:t>&lt;!ENTITY nom-</a:t>
            </a:r>
            <a:r>
              <a:rPr altLang="fr-FR" sz="2000" dirty="0" err="1"/>
              <a:t>entité</a:t>
            </a:r>
            <a:r>
              <a:rPr altLang="fr-FR" sz="2000" dirty="0"/>
              <a:t> SYSTEM </a:t>
            </a:r>
            <a:r>
              <a:rPr lang="en-US" altLang="fr-FR" sz="2000" dirty="0"/>
              <a:t>"</a:t>
            </a:r>
            <a:r>
              <a:rPr altLang="fr-FR" sz="2000" dirty="0" err="1"/>
              <a:t>nom_fichier</a:t>
            </a:r>
            <a:r>
              <a:rPr lang="en-US" altLang="fr-FR" sz="2000" dirty="0"/>
              <a:t>"&gt;</a:t>
            </a:r>
            <a:endParaRPr altLang="fr-FR" sz="2000" dirty="0"/>
          </a:p>
          <a:p>
            <a:endParaRPr altLang="fr-FR" sz="2000" dirty="0"/>
          </a:p>
          <a:p>
            <a:pPr lvl="1"/>
            <a:endParaRPr altLang="fr-FR" sz="2000" dirty="0"/>
          </a:p>
        </p:txBody>
      </p:sp>
      <p:sp>
        <p:nvSpPr>
          <p:cNvPr id="90115"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90116" name="Rectangle 4"/>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altLang="fr-FR">
                <a:cs typeface="Arial" panose="020B0604020202020204" pitchFamily="34" charset="0"/>
              </a:rPr>
              <a:t>DTD : ELEMENTS </a:t>
            </a:r>
            <a:r>
              <a:rPr altLang="fr-FR" sz="2000">
                <a:cs typeface="Arial" panose="020B0604020202020204" pitchFamily="34" charset="0"/>
              </a:rPr>
              <a:t>1/2</a:t>
            </a:r>
          </a:p>
        </p:txBody>
      </p:sp>
      <p:sp>
        <p:nvSpPr>
          <p:cNvPr id="91141" name="Rectangle 5"/>
          <p:cNvSpPr>
            <a:spLocks noGrp="1" noChangeArrowheads="1"/>
          </p:cNvSpPr>
          <p:nvPr>
            <p:ph sz="half" idx="1"/>
          </p:nvPr>
        </p:nvSpPr>
        <p:spPr>
          <a:xfrm>
            <a:off x="332888" y="1844824"/>
            <a:ext cx="8784000" cy="4739630"/>
          </a:xfrm>
        </p:spPr>
        <p:txBody>
          <a:bodyPr>
            <a:normAutofit fontScale="92500" lnSpcReduction="10000"/>
          </a:bodyPr>
          <a:lstStyle/>
          <a:p>
            <a:pPr>
              <a:lnSpc>
                <a:spcPct val="90000"/>
              </a:lnSpc>
            </a:pPr>
            <a:r>
              <a:rPr lang="en-GB" altLang="fr-FR" sz="1800" dirty="0" err="1"/>
              <a:t>Chaque</a:t>
            </a:r>
            <a:r>
              <a:rPr lang="en-GB" altLang="fr-FR" sz="1800" dirty="0"/>
              <a:t> </a:t>
            </a:r>
            <a:r>
              <a:rPr lang="en-GB" altLang="fr-FR" sz="1800" dirty="0" err="1"/>
              <a:t>balise</a:t>
            </a:r>
            <a:r>
              <a:rPr lang="en-GB" altLang="fr-FR" sz="1800" dirty="0"/>
              <a:t> d’un document XML </a:t>
            </a:r>
            <a:r>
              <a:rPr lang="en-GB" altLang="fr-FR" sz="1800" dirty="0" err="1"/>
              <a:t>valide</a:t>
            </a:r>
            <a:r>
              <a:rPr lang="en-GB" altLang="fr-FR" sz="1800" dirty="0"/>
              <a:t> </a:t>
            </a:r>
            <a:r>
              <a:rPr lang="en-GB" altLang="fr-FR" sz="1800" dirty="0" err="1"/>
              <a:t>doit</a:t>
            </a:r>
            <a:r>
              <a:rPr lang="en-GB" altLang="fr-FR" sz="1800" dirty="0"/>
              <a:t> </a:t>
            </a:r>
            <a:r>
              <a:rPr lang="en-GB" altLang="fr-FR" sz="1800" dirty="0" err="1"/>
              <a:t>être</a:t>
            </a:r>
            <a:r>
              <a:rPr lang="en-GB" altLang="fr-FR" sz="1800" dirty="0"/>
              <a:t> </a:t>
            </a:r>
            <a:r>
              <a:rPr lang="en-GB" altLang="fr-FR" sz="1800" dirty="0" err="1"/>
              <a:t>déclarée</a:t>
            </a:r>
            <a:r>
              <a:rPr lang="en-GB" altLang="fr-FR" sz="1800" dirty="0"/>
              <a:t> à </a:t>
            </a:r>
            <a:r>
              <a:rPr lang="en-GB" altLang="fr-FR" sz="1800" dirty="0" err="1"/>
              <a:t>l’aide</a:t>
            </a:r>
            <a:r>
              <a:rPr lang="en-GB" altLang="fr-FR" sz="1800" dirty="0"/>
              <a:t> d’un </a:t>
            </a:r>
            <a:r>
              <a:rPr lang="en-GB" altLang="fr-FR" sz="1800" dirty="0" err="1"/>
              <a:t>élément</a:t>
            </a:r>
            <a:r>
              <a:rPr lang="en-GB" altLang="fr-FR" sz="1800" dirty="0"/>
              <a:t> </a:t>
            </a:r>
            <a:r>
              <a:rPr lang="en-GB" altLang="fr-FR" sz="1800" dirty="0" err="1"/>
              <a:t>dans</a:t>
            </a:r>
            <a:r>
              <a:rPr lang="en-GB" altLang="fr-FR" sz="1800" dirty="0"/>
              <a:t> la DTD </a:t>
            </a:r>
            <a:r>
              <a:rPr lang="en-GB" altLang="fr-FR" sz="1800" dirty="0" err="1"/>
              <a:t>associée</a:t>
            </a:r>
            <a:r>
              <a:rPr lang="en-GB" altLang="fr-FR" sz="1800" dirty="0"/>
              <a:t>.</a:t>
            </a:r>
            <a:endParaRPr altLang="fr-FR" sz="1800" dirty="0"/>
          </a:p>
          <a:p>
            <a:pPr>
              <a:lnSpc>
                <a:spcPct val="90000"/>
              </a:lnSpc>
            </a:pPr>
            <a:r>
              <a:rPr altLang="fr-FR" sz="1800" dirty="0"/>
              <a:t>Un </a:t>
            </a:r>
            <a:r>
              <a:rPr altLang="fr-FR" sz="1800" dirty="0" err="1"/>
              <a:t>élément</a:t>
            </a:r>
            <a:r>
              <a:rPr altLang="fr-FR" sz="1800" dirty="0"/>
              <a:t> </a:t>
            </a:r>
            <a:r>
              <a:rPr altLang="fr-FR" sz="1800" dirty="0" err="1"/>
              <a:t>est</a:t>
            </a:r>
            <a:r>
              <a:rPr altLang="fr-FR" sz="1800" dirty="0"/>
              <a:t> </a:t>
            </a:r>
            <a:r>
              <a:rPr altLang="fr-FR" sz="1800" dirty="0" err="1"/>
              <a:t>défini</a:t>
            </a:r>
            <a:r>
              <a:rPr altLang="fr-FR" sz="1800" dirty="0"/>
              <a:t> par la </a:t>
            </a:r>
            <a:r>
              <a:rPr altLang="fr-FR" sz="1800" dirty="0" err="1"/>
              <a:t>balise</a:t>
            </a:r>
            <a:r>
              <a:rPr altLang="fr-FR" sz="1800" dirty="0"/>
              <a:t> !ELEMENT :</a:t>
            </a:r>
          </a:p>
          <a:p>
            <a:pPr lvl="2">
              <a:lnSpc>
                <a:spcPct val="90000"/>
              </a:lnSpc>
              <a:buFont typeface="Wingdings" panose="05000000000000000000" pitchFamily="2" charset="2"/>
              <a:buNone/>
            </a:pPr>
            <a:r>
              <a:rPr altLang="fr-FR" sz="1800" dirty="0"/>
              <a:t>&lt;!ELEMENT nom-</a:t>
            </a:r>
            <a:r>
              <a:rPr altLang="fr-FR" sz="1800" dirty="0" err="1"/>
              <a:t>élément</a:t>
            </a:r>
            <a:r>
              <a:rPr altLang="fr-FR" sz="1800" dirty="0"/>
              <a:t> </a:t>
            </a:r>
            <a:r>
              <a:rPr altLang="fr-FR" sz="1800" dirty="0" err="1"/>
              <a:t>valeur-élément</a:t>
            </a:r>
            <a:r>
              <a:rPr altLang="fr-FR" sz="1800" dirty="0"/>
              <a:t>&gt;</a:t>
            </a:r>
          </a:p>
          <a:p>
            <a:pPr>
              <a:lnSpc>
                <a:spcPct val="90000"/>
              </a:lnSpc>
            </a:pPr>
            <a:r>
              <a:rPr altLang="fr-FR" sz="1800" dirty="0" err="1"/>
              <a:t>Où</a:t>
            </a:r>
            <a:r>
              <a:rPr altLang="fr-FR" sz="1800" dirty="0"/>
              <a:t> :</a:t>
            </a:r>
          </a:p>
          <a:p>
            <a:pPr lvl="1">
              <a:lnSpc>
                <a:spcPct val="90000"/>
              </a:lnSpc>
            </a:pPr>
            <a:r>
              <a:rPr altLang="fr-FR" sz="1800" dirty="0"/>
              <a:t>nom-</a:t>
            </a:r>
            <a:r>
              <a:rPr altLang="fr-FR" sz="1800" dirty="0" err="1"/>
              <a:t>élément</a:t>
            </a:r>
            <a:r>
              <a:rPr altLang="fr-FR" sz="1800" dirty="0"/>
              <a:t> </a:t>
            </a:r>
            <a:r>
              <a:rPr altLang="fr-FR" sz="1800" dirty="0" err="1"/>
              <a:t>est</a:t>
            </a:r>
            <a:r>
              <a:rPr altLang="fr-FR" sz="1800" dirty="0"/>
              <a:t> </a:t>
            </a:r>
            <a:r>
              <a:rPr altLang="fr-FR" sz="1800" dirty="0" err="1"/>
              <a:t>une</a:t>
            </a:r>
            <a:r>
              <a:rPr altLang="fr-FR" sz="1800" dirty="0"/>
              <a:t> </a:t>
            </a:r>
            <a:r>
              <a:rPr altLang="fr-FR" sz="1800" dirty="0" err="1"/>
              <a:t>balise</a:t>
            </a:r>
            <a:r>
              <a:rPr altLang="fr-FR" sz="1800" dirty="0"/>
              <a:t> du document XML</a:t>
            </a:r>
          </a:p>
          <a:p>
            <a:pPr lvl="1">
              <a:lnSpc>
                <a:spcPct val="90000"/>
              </a:lnSpc>
            </a:pPr>
            <a:r>
              <a:rPr altLang="fr-FR" sz="1800" dirty="0" err="1"/>
              <a:t>valeur-élément</a:t>
            </a:r>
            <a:r>
              <a:rPr altLang="fr-FR" sz="1800" dirty="0"/>
              <a:t> </a:t>
            </a:r>
            <a:r>
              <a:rPr altLang="fr-FR" sz="1800" dirty="0" err="1"/>
              <a:t>prend</a:t>
            </a:r>
            <a:r>
              <a:rPr altLang="fr-FR" sz="1800" dirty="0"/>
              <a:t> </a:t>
            </a:r>
            <a:r>
              <a:rPr altLang="fr-FR" sz="1800" dirty="0" err="1"/>
              <a:t>l’une</a:t>
            </a:r>
            <a:r>
              <a:rPr altLang="fr-FR" sz="1800" dirty="0"/>
              <a:t> des trois </a:t>
            </a:r>
            <a:r>
              <a:rPr altLang="fr-FR" sz="1800" dirty="0" err="1"/>
              <a:t>formes</a:t>
            </a:r>
            <a:r>
              <a:rPr altLang="fr-FR" sz="1800" dirty="0"/>
              <a:t>:</a:t>
            </a:r>
          </a:p>
          <a:p>
            <a:pPr lvl="2">
              <a:lnSpc>
                <a:spcPct val="90000"/>
              </a:lnSpc>
            </a:pPr>
            <a:r>
              <a:rPr altLang="fr-FR" sz="1800" dirty="0"/>
              <a:t>(</a:t>
            </a:r>
            <a:r>
              <a:rPr altLang="fr-FR" sz="1800" dirty="0" err="1"/>
              <a:t>contenu</a:t>
            </a:r>
            <a:r>
              <a:rPr altLang="fr-FR" sz="1800" dirty="0"/>
              <a:t>)</a:t>
            </a:r>
          </a:p>
          <a:p>
            <a:pPr lvl="3">
              <a:lnSpc>
                <a:spcPct val="90000"/>
              </a:lnSpc>
              <a:buFontTx/>
              <a:buNone/>
            </a:pPr>
            <a:r>
              <a:rPr altLang="fr-FR" sz="1400" dirty="0" err="1"/>
              <a:t>Déclaration</a:t>
            </a:r>
            <a:r>
              <a:rPr altLang="fr-FR" sz="1400" dirty="0"/>
              <a:t> d’un </a:t>
            </a:r>
            <a:r>
              <a:rPr altLang="fr-FR" sz="1400" dirty="0" err="1"/>
              <a:t>élément</a:t>
            </a:r>
            <a:r>
              <a:rPr altLang="fr-FR" sz="1400" dirty="0"/>
              <a:t> à </a:t>
            </a:r>
            <a:r>
              <a:rPr altLang="fr-FR" sz="1400" dirty="0" err="1"/>
              <a:t>contenu</a:t>
            </a:r>
            <a:r>
              <a:rPr altLang="fr-FR" sz="1400" dirty="0"/>
              <a:t> </a:t>
            </a:r>
            <a:r>
              <a:rPr altLang="fr-FR" sz="1400" dirty="0" err="1"/>
              <a:t>explicite</a:t>
            </a:r>
            <a:r>
              <a:rPr altLang="fr-FR" sz="1400" dirty="0"/>
              <a:t>. </a:t>
            </a:r>
            <a:r>
              <a:rPr altLang="fr-FR" sz="1400" dirty="0" err="1"/>
              <a:t>Exemple</a:t>
            </a:r>
            <a:r>
              <a:rPr altLang="fr-FR" sz="1400" dirty="0"/>
              <a:t> :</a:t>
            </a:r>
          </a:p>
          <a:p>
            <a:pPr lvl="3">
              <a:lnSpc>
                <a:spcPct val="90000"/>
              </a:lnSpc>
              <a:buFontTx/>
              <a:buNone/>
            </a:pPr>
            <a:r>
              <a:rPr altLang="fr-FR" sz="1400" dirty="0"/>
              <a:t>&lt;!ELEMENT </a:t>
            </a:r>
            <a:r>
              <a:rPr altLang="fr-FR" sz="1400" dirty="0" err="1"/>
              <a:t>sujet</a:t>
            </a:r>
            <a:r>
              <a:rPr altLang="fr-FR" sz="1400" dirty="0"/>
              <a:t> (#PCDATA)&gt;</a:t>
            </a:r>
          </a:p>
          <a:p>
            <a:pPr lvl="2">
              <a:lnSpc>
                <a:spcPct val="90000"/>
              </a:lnSpc>
            </a:pPr>
            <a:r>
              <a:rPr altLang="fr-FR" sz="1800" dirty="0"/>
              <a:t>EMPTY</a:t>
            </a:r>
          </a:p>
          <a:p>
            <a:pPr lvl="3">
              <a:lnSpc>
                <a:spcPct val="90000"/>
              </a:lnSpc>
              <a:buFontTx/>
              <a:buNone/>
            </a:pPr>
            <a:r>
              <a:rPr altLang="fr-FR" sz="1400" dirty="0" err="1"/>
              <a:t>Déclaration</a:t>
            </a:r>
            <a:r>
              <a:rPr altLang="fr-FR" sz="1400" dirty="0"/>
              <a:t> d’un </a:t>
            </a:r>
            <a:r>
              <a:rPr altLang="fr-FR" sz="1400" dirty="0" err="1"/>
              <a:t>élément</a:t>
            </a:r>
            <a:r>
              <a:rPr altLang="fr-FR" sz="1400" dirty="0"/>
              <a:t> vide. </a:t>
            </a:r>
            <a:r>
              <a:rPr altLang="fr-FR" sz="1400" dirty="0" err="1"/>
              <a:t>Utilisé</a:t>
            </a:r>
            <a:r>
              <a:rPr altLang="fr-FR" sz="1400" dirty="0"/>
              <a:t> </a:t>
            </a:r>
            <a:r>
              <a:rPr lang="en-GB" altLang="fr-FR" sz="1400" dirty="0" err="1"/>
              <a:t>en</a:t>
            </a:r>
            <a:r>
              <a:rPr lang="en-GB" altLang="fr-FR" sz="1400" dirty="0"/>
              <a:t> HTML pour les </a:t>
            </a:r>
            <a:r>
              <a:rPr lang="en-GB" altLang="fr-FR" sz="1400" dirty="0" err="1"/>
              <a:t>sauts</a:t>
            </a:r>
            <a:endParaRPr lang="en-GB" altLang="fr-FR" sz="1400" dirty="0"/>
          </a:p>
          <a:p>
            <a:pPr lvl="3">
              <a:lnSpc>
                <a:spcPct val="90000"/>
              </a:lnSpc>
              <a:buFontTx/>
              <a:buNone/>
            </a:pPr>
            <a:r>
              <a:rPr lang="en-GB" altLang="fr-FR" sz="1400" dirty="0"/>
              <a:t>de </a:t>
            </a:r>
            <a:r>
              <a:rPr lang="en-GB" altLang="fr-FR" sz="1400" dirty="0" err="1"/>
              <a:t>ligne</a:t>
            </a:r>
            <a:r>
              <a:rPr lang="en-GB" altLang="fr-FR" sz="1400" dirty="0"/>
              <a:t> (BR), image, filet horizontal (HR) etc.</a:t>
            </a:r>
            <a:r>
              <a:rPr altLang="fr-FR" sz="1400" dirty="0"/>
              <a:t> </a:t>
            </a:r>
            <a:r>
              <a:rPr altLang="fr-FR" sz="1400" dirty="0" err="1"/>
              <a:t>Exemple</a:t>
            </a:r>
            <a:r>
              <a:rPr altLang="fr-FR" sz="1400" dirty="0"/>
              <a:t> :</a:t>
            </a:r>
          </a:p>
          <a:p>
            <a:pPr lvl="3">
              <a:lnSpc>
                <a:spcPct val="90000"/>
              </a:lnSpc>
              <a:buFontTx/>
              <a:buNone/>
            </a:pPr>
            <a:r>
              <a:rPr altLang="fr-FR" sz="1400" dirty="0"/>
              <a:t>&lt;!ELEMENT </a:t>
            </a:r>
            <a:r>
              <a:rPr altLang="fr-FR" sz="1400" dirty="0" err="1"/>
              <a:t>br</a:t>
            </a:r>
            <a:r>
              <a:rPr altLang="fr-FR" sz="1400" dirty="0"/>
              <a:t> EMPTY&gt;</a:t>
            </a:r>
          </a:p>
          <a:p>
            <a:pPr lvl="2">
              <a:lnSpc>
                <a:spcPct val="90000"/>
              </a:lnSpc>
            </a:pPr>
            <a:r>
              <a:rPr altLang="fr-FR" sz="1800" dirty="0"/>
              <a:t>ANY</a:t>
            </a:r>
          </a:p>
          <a:p>
            <a:pPr lvl="3">
              <a:lnSpc>
                <a:spcPct val="90000"/>
              </a:lnSpc>
              <a:buFontTx/>
              <a:buNone/>
            </a:pPr>
            <a:r>
              <a:rPr altLang="fr-FR" sz="1400" dirty="0" err="1"/>
              <a:t>Déclaration</a:t>
            </a:r>
            <a:r>
              <a:rPr altLang="fr-FR" sz="1400" dirty="0"/>
              <a:t> d’un </a:t>
            </a:r>
            <a:r>
              <a:rPr altLang="fr-FR" sz="1400" dirty="0" err="1"/>
              <a:t>élément</a:t>
            </a:r>
            <a:r>
              <a:rPr altLang="fr-FR" sz="1400" dirty="0"/>
              <a:t> </a:t>
            </a:r>
            <a:r>
              <a:rPr altLang="fr-FR" sz="1400" dirty="0" err="1"/>
              <a:t>pouvant</a:t>
            </a:r>
            <a:r>
              <a:rPr altLang="fr-FR" sz="1400" dirty="0"/>
              <a:t> </a:t>
            </a:r>
            <a:r>
              <a:rPr altLang="fr-FR" sz="1400" dirty="0" err="1"/>
              <a:t>contenir</a:t>
            </a:r>
            <a:r>
              <a:rPr altLang="fr-FR" sz="1400" dirty="0"/>
              <a:t> tout type</a:t>
            </a:r>
          </a:p>
          <a:p>
            <a:pPr lvl="3">
              <a:lnSpc>
                <a:spcPct val="90000"/>
              </a:lnSpc>
              <a:buFontTx/>
              <a:buNone/>
            </a:pPr>
            <a:r>
              <a:rPr altLang="fr-FR" sz="1400" dirty="0"/>
              <a:t>de </a:t>
            </a:r>
            <a:r>
              <a:rPr altLang="fr-FR" sz="1400" dirty="0" err="1"/>
              <a:t>donnée</a:t>
            </a:r>
            <a:r>
              <a:rPr altLang="fr-FR" sz="1400" dirty="0"/>
              <a:t>. </a:t>
            </a:r>
            <a:r>
              <a:rPr altLang="fr-FR" sz="1400" dirty="0" err="1"/>
              <a:t>Exemple</a:t>
            </a:r>
            <a:r>
              <a:rPr altLang="fr-FR" sz="1400" dirty="0"/>
              <a:t> : </a:t>
            </a:r>
          </a:p>
          <a:p>
            <a:pPr lvl="3">
              <a:lnSpc>
                <a:spcPct val="90000"/>
              </a:lnSpc>
              <a:buFontTx/>
              <a:buNone/>
            </a:pPr>
            <a:r>
              <a:rPr altLang="fr-FR" sz="1400" dirty="0"/>
              <a:t>&lt;!ELEMENT note ANY&gt;</a:t>
            </a:r>
          </a:p>
        </p:txBody>
      </p:sp>
      <p:sp>
        <p:nvSpPr>
          <p:cNvPr id="91139"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91140" name="Rectangle 4"/>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altLang="fr-FR">
                <a:cs typeface="Arial" panose="020B0604020202020204" pitchFamily="34" charset="0"/>
              </a:rPr>
              <a:t>DTD : ELEMENTS </a:t>
            </a:r>
            <a:r>
              <a:rPr altLang="fr-FR" sz="2000">
                <a:cs typeface="Arial" panose="020B0604020202020204" pitchFamily="34" charset="0"/>
              </a:rPr>
              <a:t>2/2</a:t>
            </a:r>
          </a:p>
        </p:txBody>
      </p:sp>
      <p:sp>
        <p:nvSpPr>
          <p:cNvPr id="900102" name="Rectangle 6"/>
          <p:cNvSpPr>
            <a:spLocks noGrp="1" noChangeArrowheads="1"/>
          </p:cNvSpPr>
          <p:nvPr>
            <p:ph sz="half" idx="1"/>
          </p:nvPr>
        </p:nvSpPr>
        <p:spPr/>
        <p:txBody>
          <a:bodyPr>
            <a:normAutofit/>
          </a:bodyPr>
          <a:lstStyle/>
          <a:p>
            <a:pPr>
              <a:defRPr/>
            </a:pPr>
            <a:r>
              <a:rPr altLang="fr-FR"/>
              <a:t>Exemples</a:t>
            </a:r>
          </a:p>
        </p:txBody>
      </p:sp>
      <p:sp>
        <p:nvSpPr>
          <p:cNvPr id="92163"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92164" name="Rectangle 4"/>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pic>
        <p:nvPicPr>
          <p:cNvPr id="921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708920"/>
            <a:ext cx="8305800"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altLang="fr-FR">
                <a:cs typeface="Arial" panose="020B0604020202020204" pitchFamily="34" charset="0"/>
              </a:rPr>
              <a:t>DTD : ATTRIBUTS </a:t>
            </a:r>
            <a:r>
              <a:rPr altLang="fr-FR" sz="2000">
                <a:cs typeface="Arial" panose="020B0604020202020204" pitchFamily="34" charset="0"/>
              </a:rPr>
              <a:t>1/2</a:t>
            </a:r>
            <a:endParaRPr lang="en-GB" altLang="fr-FR" sz="2000">
              <a:cs typeface="Arial" panose="020B0604020202020204" pitchFamily="34" charset="0"/>
            </a:endParaRPr>
          </a:p>
        </p:txBody>
      </p:sp>
      <p:sp>
        <p:nvSpPr>
          <p:cNvPr id="809987" name="Rectangle 3"/>
          <p:cNvSpPr>
            <a:spLocks noGrp="1" noChangeArrowheads="1"/>
          </p:cNvSpPr>
          <p:nvPr>
            <p:ph sz="half" idx="1"/>
          </p:nvPr>
        </p:nvSpPr>
        <p:spPr>
          <a:xfrm>
            <a:off x="388055" y="2095624"/>
            <a:ext cx="8389056" cy="4069680"/>
          </a:xfrm>
        </p:spPr>
        <p:txBody>
          <a:bodyPr>
            <a:normAutofit/>
          </a:bodyPr>
          <a:lstStyle/>
          <a:p>
            <a:pPr>
              <a:defRPr/>
            </a:pPr>
            <a:r>
              <a:rPr lang="fr-FR" altLang="fr-FR" dirty="0"/>
              <a:t>Les balises ouvrantes et les balises vides peuvent contenir des couples </a:t>
            </a:r>
            <a:r>
              <a:rPr lang="fr-FR" altLang="fr-FR" dirty="0" err="1"/>
              <a:t>nom-valeur</a:t>
            </a:r>
            <a:r>
              <a:rPr lang="fr-FR" altLang="fr-FR" dirty="0"/>
              <a:t> des attributs</a:t>
            </a:r>
          </a:p>
          <a:p>
            <a:pPr>
              <a:defRPr/>
            </a:pPr>
            <a:r>
              <a:rPr lang="en-GB" altLang="fr-FR" dirty="0"/>
              <a:t>XML : </a:t>
            </a:r>
          </a:p>
          <a:p>
            <a:pPr>
              <a:buFont typeface="Wingdings" pitchFamily="2" charset="2"/>
              <a:buNone/>
              <a:defRPr/>
            </a:pPr>
            <a:r>
              <a:rPr lang="en-GB" altLang="fr-FR" dirty="0"/>
              <a:t>  &lt;GREETING LANGUAGE </a:t>
            </a:r>
            <a:r>
              <a:rPr lang="en-GB" altLang="fr-FR" b="1" dirty="0">
                <a:solidFill>
                  <a:srgbClr val="CC0000"/>
                </a:solidFill>
              </a:rPr>
              <a:t>=</a:t>
            </a:r>
            <a:r>
              <a:rPr lang="en-GB" altLang="fr-FR" dirty="0"/>
              <a:t> “English”&gt;</a:t>
            </a:r>
          </a:p>
          <a:p>
            <a:pPr lvl="1">
              <a:buFontTx/>
              <a:buNone/>
              <a:defRPr/>
            </a:pPr>
            <a:r>
              <a:rPr lang="en-GB" altLang="fr-FR" dirty="0"/>
              <a:t>  Hello everybody</a:t>
            </a:r>
          </a:p>
          <a:p>
            <a:pPr lvl="1">
              <a:buFontTx/>
              <a:buNone/>
              <a:defRPr/>
            </a:pPr>
            <a:r>
              <a:rPr lang="en-GB" altLang="fr-FR" dirty="0"/>
              <a:t>&lt;/GREETING&gt;</a:t>
            </a:r>
          </a:p>
          <a:p>
            <a:pPr>
              <a:defRPr/>
            </a:pPr>
            <a:r>
              <a:rPr lang="fr-FR" altLang="fr-FR" dirty="0"/>
              <a:t>Les attributs possibles d’un élément du document XML sont déclarés dans la DTD associée.</a:t>
            </a:r>
          </a:p>
        </p:txBody>
      </p:sp>
      <p:sp>
        <p:nvSpPr>
          <p:cNvPr id="93188" name="Oval 4"/>
          <p:cNvSpPr>
            <a:spLocks noChangeArrowheads="1"/>
          </p:cNvSpPr>
          <p:nvPr/>
        </p:nvSpPr>
        <p:spPr bwMode="auto">
          <a:xfrm>
            <a:off x="2482880" y="3212976"/>
            <a:ext cx="2089145" cy="865188"/>
          </a:xfrm>
          <a:prstGeom prst="ellipse">
            <a:avLst/>
          </a:prstGeom>
          <a:noFill/>
          <a:ln w="9525">
            <a:solidFill>
              <a:srgbClr val="A50021"/>
            </a:solidFill>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93189" name="Oval 5"/>
          <p:cNvSpPr>
            <a:spLocks noChangeArrowheads="1"/>
          </p:cNvSpPr>
          <p:nvPr/>
        </p:nvSpPr>
        <p:spPr bwMode="auto">
          <a:xfrm>
            <a:off x="4787930" y="3212976"/>
            <a:ext cx="1584325" cy="865188"/>
          </a:xfrm>
          <a:prstGeom prst="ellipse">
            <a:avLst/>
          </a:prstGeom>
          <a:noFill/>
          <a:ln w="9525">
            <a:solidFill>
              <a:srgbClr val="A50021"/>
            </a:solidFill>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fr-FR" altLang="fr-FR" sz="1800"/>
          </a:p>
        </p:txBody>
      </p:sp>
      <p:sp>
        <p:nvSpPr>
          <p:cNvPr id="93190" name="Text Box 6"/>
          <p:cNvSpPr txBox="1">
            <a:spLocks noChangeArrowheads="1"/>
          </p:cNvSpPr>
          <p:nvPr/>
        </p:nvSpPr>
        <p:spPr bwMode="auto">
          <a:xfrm>
            <a:off x="4354536" y="4365503"/>
            <a:ext cx="1512888"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FontTx/>
              <a:buNone/>
            </a:pPr>
            <a:r>
              <a:rPr lang="en-GB" altLang="fr-FR" sz="1800" dirty="0"/>
              <a:t>nom</a:t>
            </a:r>
          </a:p>
        </p:txBody>
      </p:sp>
      <p:sp>
        <p:nvSpPr>
          <p:cNvPr id="93191" name="Line 7"/>
          <p:cNvSpPr>
            <a:spLocks noChangeShapeType="1"/>
          </p:cNvSpPr>
          <p:nvPr/>
        </p:nvSpPr>
        <p:spPr bwMode="auto">
          <a:xfrm>
            <a:off x="4283105" y="3933705"/>
            <a:ext cx="288925" cy="504825"/>
          </a:xfrm>
          <a:prstGeom prst="line">
            <a:avLst/>
          </a:prstGeom>
          <a:noFill/>
          <a:ln w="9525">
            <a:solidFill>
              <a:srgbClr val="A5002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93192" name="Text Box 8"/>
          <p:cNvSpPr txBox="1">
            <a:spLocks noChangeArrowheads="1"/>
          </p:cNvSpPr>
          <p:nvPr/>
        </p:nvSpPr>
        <p:spPr bwMode="auto">
          <a:xfrm>
            <a:off x="6372255" y="4365503"/>
            <a:ext cx="1512887"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FontTx/>
              <a:buNone/>
            </a:pPr>
            <a:r>
              <a:rPr lang="en-GB" altLang="fr-FR" sz="1800"/>
              <a:t>valeur</a:t>
            </a:r>
          </a:p>
        </p:txBody>
      </p:sp>
      <p:sp>
        <p:nvSpPr>
          <p:cNvPr id="93193" name="Line 9"/>
          <p:cNvSpPr>
            <a:spLocks noChangeShapeType="1"/>
          </p:cNvSpPr>
          <p:nvPr/>
        </p:nvSpPr>
        <p:spPr bwMode="auto">
          <a:xfrm flipH="1" flipV="1">
            <a:off x="6443692" y="3932121"/>
            <a:ext cx="144463" cy="504825"/>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altLang="fr-FR">
                <a:cs typeface="Arial" panose="020B0604020202020204" pitchFamily="34" charset="0"/>
              </a:rPr>
              <a:t>DTD : ATTRIBUTS </a:t>
            </a:r>
            <a:r>
              <a:rPr altLang="fr-FR" sz="2000">
                <a:cs typeface="Arial" panose="020B0604020202020204" pitchFamily="34" charset="0"/>
              </a:rPr>
              <a:t>2/2</a:t>
            </a:r>
          </a:p>
        </p:txBody>
      </p:sp>
      <p:sp>
        <p:nvSpPr>
          <p:cNvPr id="94211" name="Rectangle 3"/>
          <p:cNvSpPr>
            <a:spLocks noGrp="1" noChangeArrowheads="1"/>
          </p:cNvSpPr>
          <p:nvPr>
            <p:ph sz="half" idx="1"/>
          </p:nvPr>
        </p:nvSpPr>
        <p:spPr>
          <a:xfrm>
            <a:off x="377472" y="1850416"/>
            <a:ext cx="8389056" cy="4749800"/>
          </a:xfrm>
        </p:spPr>
        <p:txBody>
          <a:bodyPr/>
          <a:lstStyle/>
          <a:p>
            <a:pPr>
              <a:lnSpc>
                <a:spcPct val="80000"/>
              </a:lnSpc>
            </a:pPr>
            <a:r>
              <a:rPr lang="en-GB" altLang="fr-FR" sz="1800" dirty="0" err="1"/>
              <a:t>Exemples</a:t>
            </a:r>
            <a:r>
              <a:rPr lang="en-GB" altLang="fr-FR" sz="1800" dirty="0"/>
              <a:t> :</a:t>
            </a:r>
          </a:p>
          <a:p>
            <a:pPr lvl="1">
              <a:lnSpc>
                <a:spcPct val="80000"/>
              </a:lnSpc>
              <a:buFontTx/>
              <a:buNone/>
            </a:pPr>
            <a:r>
              <a:rPr lang="en-GB" altLang="fr-FR" sz="1800" dirty="0"/>
              <a:t>&lt;!ELEMENT GREETING (#PCDATA)&gt;</a:t>
            </a:r>
          </a:p>
          <a:p>
            <a:pPr lvl="1">
              <a:lnSpc>
                <a:spcPct val="80000"/>
              </a:lnSpc>
              <a:buFontTx/>
              <a:buNone/>
            </a:pPr>
            <a:r>
              <a:rPr lang="en-GB" altLang="fr-FR" sz="1800" dirty="0"/>
              <a:t>&lt;!ATTLIST GREETING LANGUAGE CDATA “English”&gt;</a:t>
            </a:r>
          </a:p>
          <a:p>
            <a:pPr>
              <a:lnSpc>
                <a:spcPct val="80000"/>
              </a:lnSpc>
            </a:pPr>
            <a:r>
              <a:rPr lang="en-GB" altLang="fr-FR" sz="2000" dirty="0" err="1"/>
              <a:t>Définition</a:t>
            </a:r>
            <a:r>
              <a:rPr lang="en-GB" altLang="fr-FR" sz="2000" dirty="0"/>
              <a:t> d’un </a:t>
            </a:r>
            <a:r>
              <a:rPr lang="en-GB" altLang="fr-FR" sz="2000" dirty="0" err="1"/>
              <a:t>carré</a:t>
            </a:r>
            <a:r>
              <a:rPr lang="en-GB" altLang="fr-FR" sz="2000" dirty="0"/>
              <a:t> et de son </a:t>
            </a:r>
            <a:r>
              <a:rPr lang="en-GB" altLang="fr-FR" sz="2000" dirty="0" err="1"/>
              <a:t>attribut</a:t>
            </a:r>
            <a:r>
              <a:rPr lang="en-GB" altLang="fr-FR" sz="2000" dirty="0"/>
              <a:t> </a:t>
            </a:r>
            <a:r>
              <a:rPr lang="en-GB" altLang="fr-FR" sz="2000" dirty="0" err="1"/>
              <a:t>largeur</a:t>
            </a:r>
            <a:r>
              <a:rPr lang="en-GB" altLang="fr-FR" sz="2000" dirty="0"/>
              <a:t> :</a:t>
            </a:r>
          </a:p>
          <a:p>
            <a:pPr lvl="1">
              <a:lnSpc>
                <a:spcPct val="80000"/>
              </a:lnSpc>
            </a:pPr>
            <a:r>
              <a:rPr lang="en-GB" altLang="fr-FR" sz="2000" dirty="0"/>
              <a:t>DTD :</a:t>
            </a:r>
          </a:p>
          <a:p>
            <a:pPr lvl="3">
              <a:lnSpc>
                <a:spcPct val="80000"/>
              </a:lnSpc>
              <a:buFontTx/>
              <a:buNone/>
            </a:pPr>
            <a:r>
              <a:rPr lang="en-GB" altLang="fr-FR" sz="1600" dirty="0"/>
              <a:t>&lt;!ELEMENT </a:t>
            </a:r>
            <a:r>
              <a:rPr lang="en-GB" altLang="fr-FR" sz="1600" dirty="0" err="1"/>
              <a:t>carre</a:t>
            </a:r>
            <a:r>
              <a:rPr lang="en-GB" altLang="fr-FR" sz="1600" dirty="0"/>
              <a:t> EMPTY&gt;</a:t>
            </a:r>
          </a:p>
          <a:p>
            <a:pPr lvl="3">
              <a:lnSpc>
                <a:spcPct val="80000"/>
              </a:lnSpc>
              <a:buFontTx/>
              <a:buNone/>
            </a:pPr>
            <a:r>
              <a:rPr lang="en-GB" altLang="fr-FR" sz="1600" dirty="0"/>
              <a:t>&lt;!ATTLIST </a:t>
            </a:r>
            <a:r>
              <a:rPr lang="en-GB" altLang="fr-FR" sz="1600" dirty="0" err="1"/>
              <a:t>carre</a:t>
            </a:r>
            <a:r>
              <a:rPr lang="en-GB" altLang="fr-FR" sz="1600" dirty="0"/>
              <a:t> </a:t>
            </a:r>
            <a:r>
              <a:rPr lang="en-GB" altLang="fr-FR" sz="1600" dirty="0" err="1"/>
              <a:t>largeur</a:t>
            </a:r>
            <a:r>
              <a:rPr lang="en-GB" altLang="fr-FR" sz="1600" dirty="0"/>
              <a:t> CDATA “0”&gt;</a:t>
            </a:r>
          </a:p>
          <a:p>
            <a:pPr lvl="1">
              <a:lnSpc>
                <a:spcPct val="80000"/>
              </a:lnSpc>
            </a:pPr>
            <a:r>
              <a:rPr lang="en-GB" altLang="fr-FR" sz="2000" dirty="0"/>
              <a:t>	XML :</a:t>
            </a:r>
          </a:p>
          <a:p>
            <a:pPr lvl="3">
              <a:lnSpc>
                <a:spcPct val="80000"/>
              </a:lnSpc>
              <a:buFontTx/>
              <a:buNone/>
            </a:pPr>
            <a:r>
              <a:rPr lang="en-GB" altLang="fr-FR" sz="1600" dirty="0"/>
              <a:t>&lt;</a:t>
            </a:r>
            <a:r>
              <a:rPr lang="en-GB" altLang="fr-FR" sz="1600" dirty="0" err="1"/>
              <a:t>carre</a:t>
            </a:r>
            <a:r>
              <a:rPr lang="en-GB" altLang="fr-FR" sz="1600" dirty="0"/>
              <a:t> </a:t>
            </a:r>
            <a:r>
              <a:rPr lang="en-GB" altLang="fr-FR" sz="1600" dirty="0" err="1"/>
              <a:t>largeur</a:t>
            </a:r>
            <a:r>
              <a:rPr lang="en-GB" altLang="fr-FR" sz="1600" dirty="0"/>
              <a:t>=“100”/&gt; </a:t>
            </a:r>
            <a:r>
              <a:rPr lang="en-GB" altLang="fr-FR" sz="1600" dirty="0" err="1"/>
              <a:t>ou</a:t>
            </a:r>
            <a:r>
              <a:rPr lang="en-GB" altLang="fr-FR" sz="1600" dirty="0"/>
              <a:t> &lt;</a:t>
            </a:r>
            <a:r>
              <a:rPr lang="en-GB" altLang="fr-FR" sz="1600" dirty="0" err="1"/>
              <a:t>carre</a:t>
            </a:r>
            <a:r>
              <a:rPr lang="en-GB" altLang="fr-FR" sz="1600" dirty="0"/>
              <a:t> </a:t>
            </a:r>
            <a:r>
              <a:rPr lang="en-GB" altLang="fr-FR" sz="1600" dirty="0" err="1"/>
              <a:t>largeur</a:t>
            </a:r>
            <a:r>
              <a:rPr lang="en-GB" altLang="fr-FR" sz="1600" dirty="0"/>
              <a:t>=“100”&gt;&lt;/</a:t>
            </a:r>
            <a:r>
              <a:rPr lang="en-GB" altLang="fr-FR" sz="1600" dirty="0" err="1"/>
              <a:t>carre</a:t>
            </a:r>
            <a:r>
              <a:rPr lang="en-GB" altLang="fr-FR" sz="1600" dirty="0"/>
              <a:t>&gt; </a:t>
            </a:r>
          </a:p>
          <a:p>
            <a:pPr>
              <a:lnSpc>
                <a:spcPct val="80000"/>
              </a:lnSpc>
            </a:pPr>
            <a:r>
              <a:rPr lang="en-GB" altLang="fr-FR" sz="2000" dirty="0" err="1"/>
              <a:t>Liste</a:t>
            </a:r>
            <a:r>
              <a:rPr lang="en-GB" altLang="fr-FR" sz="2000" dirty="0"/>
              <a:t> de </a:t>
            </a:r>
            <a:r>
              <a:rPr lang="en-GB" altLang="fr-FR" sz="2000" dirty="0" err="1"/>
              <a:t>moyens</a:t>
            </a:r>
            <a:r>
              <a:rPr lang="en-GB" altLang="fr-FR" sz="2000" dirty="0"/>
              <a:t> de </a:t>
            </a:r>
            <a:r>
              <a:rPr lang="en-GB" altLang="fr-FR" sz="2000" dirty="0" err="1"/>
              <a:t>paiement</a:t>
            </a:r>
            <a:r>
              <a:rPr lang="en-GB" altLang="fr-FR" sz="2000" dirty="0"/>
              <a:t>:</a:t>
            </a:r>
          </a:p>
          <a:p>
            <a:pPr lvl="1">
              <a:lnSpc>
                <a:spcPct val="80000"/>
              </a:lnSpc>
            </a:pPr>
            <a:r>
              <a:rPr lang="en-GB" altLang="fr-FR" sz="2000" dirty="0"/>
              <a:t>DTD</a:t>
            </a:r>
          </a:p>
          <a:p>
            <a:pPr lvl="3">
              <a:lnSpc>
                <a:spcPct val="80000"/>
              </a:lnSpc>
              <a:buFontTx/>
              <a:buNone/>
            </a:pPr>
            <a:r>
              <a:rPr lang="en-GB" altLang="fr-FR" sz="1600" dirty="0"/>
              <a:t>&lt;!ATTLIST </a:t>
            </a:r>
            <a:r>
              <a:rPr lang="en-GB" altLang="fr-FR" sz="1600" dirty="0" err="1"/>
              <a:t>paiement</a:t>
            </a:r>
            <a:r>
              <a:rPr lang="en-GB" altLang="fr-FR" sz="1600" dirty="0"/>
              <a:t> </a:t>
            </a:r>
            <a:r>
              <a:rPr lang="en-GB" altLang="fr-FR" sz="1600" dirty="0" err="1"/>
              <a:t>moyen</a:t>
            </a:r>
            <a:r>
              <a:rPr lang="en-GB" altLang="fr-FR" sz="1600" dirty="0"/>
              <a:t> (</a:t>
            </a:r>
            <a:r>
              <a:rPr lang="en-GB" altLang="fr-FR" sz="1600" dirty="0" err="1"/>
              <a:t>especes|cheque|CB</a:t>
            </a:r>
            <a:r>
              <a:rPr lang="en-GB" altLang="fr-FR" sz="1600" dirty="0"/>
              <a:t>) “CB”&gt;</a:t>
            </a:r>
          </a:p>
          <a:p>
            <a:pPr lvl="1">
              <a:lnSpc>
                <a:spcPct val="80000"/>
              </a:lnSpc>
            </a:pPr>
            <a:r>
              <a:rPr lang="en-GB" altLang="fr-FR" sz="2000" dirty="0"/>
              <a:t>XML</a:t>
            </a:r>
          </a:p>
          <a:p>
            <a:pPr lvl="3">
              <a:lnSpc>
                <a:spcPct val="80000"/>
              </a:lnSpc>
              <a:buFontTx/>
              <a:buNone/>
            </a:pPr>
            <a:r>
              <a:rPr lang="en-GB" altLang="fr-FR" sz="1600" dirty="0"/>
              <a:t>&lt;</a:t>
            </a:r>
            <a:r>
              <a:rPr lang="en-GB" altLang="fr-FR" sz="1600" dirty="0" err="1"/>
              <a:t>paiement</a:t>
            </a:r>
            <a:r>
              <a:rPr lang="en-GB" altLang="fr-FR" sz="1600" dirty="0"/>
              <a:t> </a:t>
            </a:r>
            <a:r>
              <a:rPr lang="en-GB" altLang="fr-FR" sz="1600" dirty="0" err="1"/>
              <a:t>moyen</a:t>
            </a:r>
            <a:r>
              <a:rPr lang="en-GB" altLang="fr-FR" sz="1600" dirty="0"/>
              <a:t>=“cheque”&gt;</a:t>
            </a:r>
          </a:p>
          <a:p>
            <a:pPr lvl="3">
              <a:lnSpc>
                <a:spcPct val="80000"/>
              </a:lnSpc>
              <a:buFontTx/>
              <a:buNone/>
            </a:pPr>
            <a:r>
              <a:rPr lang="en-GB" altLang="fr-FR" sz="1600" dirty="0"/>
              <a:t>&lt;!-- ... --&gt;</a:t>
            </a:r>
          </a:p>
          <a:p>
            <a:pPr lvl="3">
              <a:lnSpc>
                <a:spcPct val="80000"/>
              </a:lnSpc>
              <a:buFontTx/>
              <a:buNone/>
            </a:pPr>
            <a:r>
              <a:rPr lang="en-GB" altLang="fr-FR" sz="1600" dirty="0"/>
              <a:t>&lt;</a:t>
            </a:r>
            <a:r>
              <a:rPr lang="en-GB" altLang="fr-FR" sz="1600" dirty="0" err="1"/>
              <a:t>paiement</a:t>
            </a:r>
            <a:r>
              <a:rPr lang="en-GB" altLang="fr-FR" sz="1600" dirty="0"/>
              <a:t> </a:t>
            </a:r>
            <a:r>
              <a:rPr lang="en-GB" altLang="fr-FR" sz="1600" dirty="0" err="1"/>
              <a:t>moyen</a:t>
            </a:r>
            <a:r>
              <a:rPr lang="en-GB" altLang="fr-FR" sz="1600" dirty="0"/>
              <a:t>=“CB”&gt;</a:t>
            </a:r>
          </a:p>
          <a:p>
            <a:pPr>
              <a:lnSpc>
                <a:spcPct val="80000"/>
              </a:lnSpc>
            </a:pPr>
            <a:endParaRPr altLang="fr-FR"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altLang="fr-FR">
                <a:cs typeface="Arial" panose="020B0604020202020204" pitchFamily="34" charset="0"/>
              </a:rPr>
              <a:t>DTD : ENTITES </a:t>
            </a:r>
            <a:r>
              <a:rPr altLang="fr-FR" sz="2000">
                <a:cs typeface="Arial" panose="020B0604020202020204" pitchFamily="34" charset="0"/>
              </a:rPr>
              <a:t>1/2</a:t>
            </a:r>
            <a:endParaRPr lang="en-GB" altLang="fr-FR" sz="2000">
              <a:cs typeface="Arial" panose="020B0604020202020204" pitchFamily="34" charset="0"/>
            </a:endParaRPr>
          </a:p>
        </p:txBody>
      </p:sp>
      <p:sp>
        <p:nvSpPr>
          <p:cNvPr id="95235" name="Rectangle 3"/>
          <p:cNvSpPr>
            <a:spLocks noGrp="1" noChangeArrowheads="1"/>
          </p:cNvSpPr>
          <p:nvPr>
            <p:ph sz="half" idx="1"/>
          </p:nvPr>
        </p:nvSpPr>
        <p:spPr/>
        <p:txBody>
          <a:bodyPr/>
          <a:lstStyle/>
          <a:p>
            <a:pPr>
              <a:lnSpc>
                <a:spcPct val="80000"/>
              </a:lnSpc>
            </a:pPr>
            <a:r>
              <a:rPr altLang="fr-FR" sz="2000"/>
              <a:t>Définition et rappel d’une entité XML</a:t>
            </a:r>
          </a:p>
          <a:p>
            <a:pPr lvl="1">
              <a:lnSpc>
                <a:spcPct val="80000"/>
              </a:lnSpc>
            </a:pPr>
            <a:r>
              <a:rPr altLang="fr-FR" sz="2000"/>
              <a:t>Une entité est une variable utilisée pour définir du texte.</a:t>
            </a:r>
          </a:p>
          <a:p>
            <a:pPr lvl="1">
              <a:lnSpc>
                <a:spcPct val="80000"/>
              </a:lnSpc>
            </a:pPr>
            <a:r>
              <a:rPr altLang="fr-FR" sz="2000"/>
              <a:t>L'intérêt d'une entité consiste à pouvoir remplacer autant de fois que nécessaire dans le document XML l'entité par le texte qui lui est associé.</a:t>
            </a:r>
          </a:p>
          <a:p>
            <a:pPr lvl="1">
              <a:lnSpc>
                <a:spcPct val="80000"/>
              </a:lnSpc>
            </a:pPr>
            <a:r>
              <a:rPr altLang="fr-FR" sz="2000"/>
              <a:t>Dans le document XML, la référence à une entité est introduite par le caractère "&amp;" suivi du nom de l’entité, et terminée par le caractère ";". Il existe 5 entités prédéfinies en XML : lt, gt, amp, apos et quot (caractères &lt; &gt; &amp; ' ")</a:t>
            </a:r>
          </a:p>
          <a:p>
            <a:pPr>
              <a:lnSpc>
                <a:spcPct val="80000"/>
              </a:lnSpc>
            </a:pPr>
            <a:r>
              <a:rPr lang="en-GB" altLang="fr-FR" sz="2000"/>
              <a:t>Une entité est définie avec la balise !ENTITY, et dite:</a:t>
            </a:r>
          </a:p>
          <a:p>
            <a:pPr lvl="1">
              <a:lnSpc>
                <a:spcPct val="80000"/>
              </a:lnSpc>
            </a:pPr>
            <a:r>
              <a:rPr lang="en-GB" altLang="fr-FR" sz="2000"/>
              <a:t>Interne si sa valeur est donnée dans la DTD</a:t>
            </a:r>
          </a:p>
          <a:p>
            <a:pPr lvl="2">
              <a:lnSpc>
                <a:spcPct val="80000"/>
              </a:lnSpc>
              <a:buFont typeface="Wingdings" panose="05000000000000000000" pitchFamily="2" charset="2"/>
              <a:buNone/>
            </a:pPr>
            <a:r>
              <a:rPr altLang="fr-FR" sz="1800"/>
              <a:t>&lt;!ENTITY nom-entité </a:t>
            </a:r>
            <a:r>
              <a:rPr lang="en-US" altLang="fr-FR" sz="1800"/>
              <a:t>"</a:t>
            </a:r>
            <a:r>
              <a:rPr altLang="fr-FR" sz="1800"/>
              <a:t>valeur</a:t>
            </a:r>
            <a:r>
              <a:rPr lang="en-US" altLang="fr-FR" sz="1800"/>
              <a:t>"</a:t>
            </a:r>
            <a:r>
              <a:rPr altLang="fr-FR" sz="1800"/>
              <a:t>&gt;</a:t>
            </a:r>
          </a:p>
          <a:p>
            <a:pPr lvl="1">
              <a:lnSpc>
                <a:spcPct val="80000"/>
              </a:lnSpc>
            </a:pPr>
            <a:r>
              <a:rPr lang="en-GB" altLang="fr-FR" sz="2000"/>
              <a:t>Externe si sa valeur est fournie dans un fichier externe à la DTD</a:t>
            </a:r>
          </a:p>
          <a:p>
            <a:pPr lvl="2">
              <a:lnSpc>
                <a:spcPct val="80000"/>
              </a:lnSpc>
              <a:buFont typeface="Wingdings" panose="05000000000000000000" pitchFamily="2" charset="2"/>
              <a:buNone/>
            </a:pPr>
            <a:r>
              <a:rPr altLang="fr-FR" sz="1800"/>
              <a:t>&lt;!ENTITY nom-entité SYSTEM </a:t>
            </a:r>
            <a:r>
              <a:rPr lang="en-US" altLang="fr-FR" sz="1800"/>
              <a:t>"</a:t>
            </a:r>
            <a:r>
              <a:rPr altLang="fr-FR" sz="1800"/>
              <a:t>nom_fichier</a:t>
            </a:r>
            <a:r>
              <a:rPr lang="en-US" altLang="fr-FR" sz="1800"/>
              <a:t>"&gt;</a:t>
            </a:r>
            <a:endParaRPr lang="en-GB" altLang="fr-FR" sz="1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altLang="fr-FR">
                <a:cs typeface="Arial" panose="020B0604020202020204" pitchFamily="34" charset="0"/>
              </a:rPr>
              <a:t>DTD : ENTITES </a:t>
            </a:r>
            <a:r>
              <a:rPr altLang="fr-FR" sz="2000">
                <a:cs typeface="Arial" panose="020B0604020202020204" pitchFamily="34" charset="0"/>
              </a:rPr>
              <a:t>2/2</a:t>
            </a:r>
            <a:endParaRPr lang="en-GB" altLang="fr-FR" sz="2000">
              <a:cs typeface="Arial" panose="020B0604020202020204" pitchFamily="34" charset="0"/>
            </a:endParaRPr>
          </a:p>
        </p:txBody>
      </p:sp>
      <p:sp>
        <p:nvSpPr>
          <p:cNvPr id="96259" name="Rectangle 3"/>
          <p:cNvSpPr>
            <a:spLocks noGrp="1" noChangeArrowheads="1"/>
          </p:cNvSpPr>
          <p:nvPr>
            <p:ph sz="half" idx="1"/>
          </p:nvPr>
        </p:nvSpPr>
        <p:spPr>
          <a:xfrm>
            <a:off x="377472" y="1844824"/>
            <a:ext cx="8389056" cy="4749800"/>
          </a:xfrm>
        </p:spPr>
        <p:txBody>
          <a:bodyPr/>
          <a:lstStyle/>
          <a:p>
            <a:pPr>
              <a:lnSpc>
                <a:spcPct val="80000"/>
              </a:lnSpc>
            </a:pPr>
            <a:r>
              <a:rPr lang="en-GB" altLang="fr-FR" sz="1600" dirty="0" err="1"/>
              <a:t>Exemple</a:t>
            </a:r>
            <a:r>
              <a:rPr lang="en-GB" altLang="fr-FR" sz="1600" dirty="0"/>
              <a:t> de document XML avec DTD interne et </a:t>
            </a:r>
            <a:r>
              <a:rPr lang="en-GB" altLang="fr-FR" sz="1600" dirty="0" err="1"/>
              <a:t>entité</a:t>
            </a:r>
            <a:r>
              <a:rPr lang="en-GB" altLang="fr-FR" sz="1600" dirty="0"/>
              <a:t> </a:t>
            </a:r>
            <a:r>
              <a:rPr lang="en-GB" altLang="fr-FR" sz="1600" dirty="0" err="1"/>
              <a:t>externe</a:t>
            </a:r>
            <a:r>
              <a:rPr lang="en-GB" altLang="fr-FR" sz="1600" dirty="0"/>
              <a:t> "chapitre1" :</a:t>
            </a:r>
          </a:p>
          <a:p>
            <a:pPr>
              <a:lnSpc>
                <a:spcPct val="80000"/>
              </a:lnSpc>
            </a:pPr>
            <a:endParaRPr lang="en-GB" altLang="fr-FR" sz="1600" dirty="0"/>
          </a:p>
          <a:p>
            <a:pPr>
              <a:lnSpc>
                <a:spcPct val="80000"/>
              </a:lnSpc>
            </a:pPr>
            <a:endParaRPr lang="en-GB" altLang="fr-FR" sz="1600" dirty="0"/>
          </a:p>
          <a:p>
            <a:pPr>
              <a:lnSpc>
                <a:spcPct val="80000"/>
              </a:lnSpc>
            </a:pPr>
            <a:endParaRPr lang="en-GB" altLang="fr-FR" sz="1600" dirty="0"/>
          </a:p>
          <a:p>
            <a:pPr>
              <a:lnSpc>
                <a:spcPct val="80000"/>
              </a:lnSpc>
            </a:pPr>
            <a:endParaRPr lang="en-GB" altLang="fr-FR" sz="1600" dirty="0"/>
          </a:p>
          <a:p>
            <a:pPr>
              <a:lnSpc>
                <a:spcPct val="80000"/>
              </a:lnSpc>
            </a:pPr>
            <a:endParaRPr lang="en-GB" altLang="fr-FR" sz="1600" dirty="0"/>
          </a:p>
          <a:p>
            <a:pPr>
              <a:lnSpc>
                <a:spcPct val="80000"/>
              </a:lnSpc>
            </a:pPr>
            <a:endParaRPr lang="en-GB" altLang="fr-FR" sz="1600" dirty="0"/>
          </a:p>
          <a:p>
            <a:pPr>
              <a:lnSpc>
                <a:spcPct val="80000"/>
              </a:lnSpc>
            </a:pPr>
            <a:endParaRPr lang="en-GB" altLang="fr-FR" sz="1600" dirty="0"/>
          </a:p>
          <a:p>
            <a:pPr>
              <a:lnSpc>
                <a:spcPct val="80000"/>
              </a:lnSpc>
            </a:pPr>
            <a:r>
              <a:rPr lang="en-GB" altLang="fr-FR" sz="1600" dirty="0" err="1"/>
              <a:t>Contenu</a:t>
            </a:r>
            <a:r>
              <a:rPr lang="en-GB" altLang="fr-FR" sz="1600" dirty="0"/>
              <a:t> du </a:t>
            </a:r>
            <a:r>
              <a:rPr lang="en-GB" altLang="fr-FR" sz="1600" dirty="0" err="1"/>
              <a:t>fichier</a:t>
            </a:r>
            <a:r>
              <a:rPr lang="en-GB" altLang="fr-FR" sz="1600" dirty="0"/>
              <a:t> "chapitre1.xml" :</a:t>
            </a:r>
          </a:p>
        </p:txBody>
      </p:sp>
      <p:sp>
        <p:nvSpPr>
          <p:cNvPr id="2" name="Rectangle 1">
            <a:extLst>
              <a:ext uri="{FF2B5EF4-FFF2-40B4-BE49-F238E27FC236}">
                <a16:creationId xmlns:a16="http://schemas.microsoft.com/office/drawing/2014/main" id="{0EB8A2A9-3542-4513-B330-46ACFE1AB979}"/>
              </a:ext>
            </a:extLst>
          </p:cNvPr>
          <p:cNvSpPr/>
          <p:nvPr/>
        </p:nvSpPr>
        <p:spPr>
          <a:xfrm>
            <a:off x="827584" y="2132856"/>
            <a:ext cx="5328592" cy="233910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2">
              <a:lnSpc>
                <a:spcPct val="80000"/>
              </a:lnSpc>
              <a:buFont typeface="Wingdings" panose="05000000000000000000" pitchFamily="2" charset="2"/>
              <a:buNone/>
            </a:pPr>
            <a:r>
              <a:rPr lang="en-GB" altLang="fr-FR" sz="1600" dirty="0"/>
              <a:t>&lt;?xml version="1.0" ?&gt;</a:t>
            </a:r>
          </a:p>
          <a:p>
            <a:pPr lvl="2">
              <a:lnSpc>
                <a:spcPct val="80000"/>
              </a:lnSpc>
              <a:buFont typeface="Wingdings" panose="05000000000000000000" pitchFamily="2" charset="2"/>
              <a:buNone/>
            </a:pPr>
            <a:endParaRPr lang="en-GB" altLang="fr-FR" sz="1600" dirty="0"/>
          </a:p>
          <a:p>
            <a:pPr lvl="2">
              <a:lnSpc>
                <a:spcPct val="80000"/>
              </a:lnSpc>
              <a:buFont typeface="Wingdings" panose="05000000000000000000" pitchFamily="2" charset="2"/>
              <a:buNone/>
            </a:pPr>
            <a:r>
              <a:rPr lang="en-GB" altLang="fr-FR" sz="1600" dirty="0"/>
              <a:t>&lt;!DOCTYPE livre [</a:t>
            </a:r>
          </a:p>
          <a:p>
            <a:pPr lvl="2">
              <a:lnSpc>
                <a:spcPct val="80000"/>
              </a:lnSpc>
              <a:buFont typeface="Wingdings" panose="05000000000000000000" pitchFamily="2" charset="2"/>
              <a:buNone/>
            </a:pPr>
            <a:r>
              <a:rPr lang="en-GB" altLang="fr-FR" sz="1600" dirty="0"/>
              <a:t>    &lt;!ENTITY chapitre1 SYSTEM "chapitre1.xml"&gt;</a:t>
            </a:r>
          </a:p>
          <a:p>
            <a:pPr lvl="2">
              <a:lnSpc>
                <a:spcPct val="80000"/>
              </a:lnSpc>
              <a:buFont typeface="Wingdings" panose="05000000000000000000" pitchFamily="2" charset="2"/>
              <a:buNone/>
            </a:pPr>
            <a:r>
              <a:rPr lang="en-GB" altLang="fr-FR" sz="1600" dirty="0"/>
              <a:t>]&gt;</a:t>
            </a:r>
          </a:p>
          <a:p>
            <a:pPr lvl="2">
              <a:lnSpc>
                <a:spcPct val="80000"/>
              </a:lnSpc>
              <a:buFont typeface="Wingdings" panose="05000000000000000000" pitchFamily="2" charset="2"/>
              <a:buNone/>
            </a:pPr>
            <a:endParaRPr lang="en-GB" altLang="fr-FR" sz="1600" dirty="0"/>
          </a:p>
          <a:p>
            <a:pPr lvl="2">
              <a:lnSpc>
                <a:spcPct val="80000"/>
              </a:lnSpc>
              <a:buFont typeface="Wingdings" panose="05000000000000000000" pitchFamily="2" charset="2"/>
              <a:buNone/>
            </a:pPr>
            <a:r>
              <a:rPr lang="en-GB" altLang="fr-FR" sz="1600" dirty="0"/>
              <a:t>&lt;livre&gt;</a:t>
            </a:r>
          </a:p>
          <a:p>
            <a:pPr lvl="2">
              <a:lnSpc>
                <a:spcPct val="80000"/>
              </a:lnSpc>
              <a:buFont typeface="Wingdings" panose="05000000000000000000" pitchFamily="2" charset="2"/>
              <a:buNone/>
            </a:pPr>
            <a:r>
              <a:rPr lang="en-GB" altLang="fr-FR" sz="1600" dirty="0"/>
              <a:t>    &lt;titre&gt;Titre du livre&lt;/titre&gt;</a:t>
            </a:r>
          </a:p>
          <a:p>
            <a:pPr lvl="2">
              <a:lnSpc>
                <a:spcPct val="80000"/>
              </a:lnSpc>
              <a:buFont typeface="Wingdings" panose="05000000000000000000" pitchFamily="2" charset="2"/>
              <a:buNone/>
            </a:pPr>
            <a:r>
              <a:rPr lang="en-GB" altLang="fr-FR" sz="1600" dirty="0"/>
              <a:t>    &amp;chapitre1;</a:t>
            </a:r>
          </a:p>
          <a:p>
            <a:pPr lvl="2">
              <a:lnSpc>
                <a:spcPct val="80000"/>
              </a:lnSpc>
              <a:buFont typeface="Wingdings" panose="05000000000000000000" pitchFamily="2" charset="2"/>
              <a:buNone/>
            </a:pPr>
            <a:r>
              <a:rPr lang="en-GB" altLang="fr-FR" sz="1600" dirty="0"/>
              <a:t>&lt;/livre&gt;</a:t>
            </a:r>
          </a:p>
          <a:p>
            <a:endParaRPr lang="en-GB" dirty="0"/>
          </a:p>
        </p:txBody>
      </p:sp>
      <p:sp>
        <p:nvSpPr>
          <p:cNvPr id="3" name="Rectangle 2">
            <a:extLst>
              <a:ext uri="{FF2B5EF4-FFF2-40B4-BE49-F238E27FC236}">
                <a16:creationId xmlns:a16="http://schemas.microsoft.com/office/drawing/2014/main" id="{592A5E8F-F95E-45D6-ADD3-8A82EF778B22}"/>
              </a:ext>
            </a:extLst>
          </p:cNvPr>
          <p:cNvSpPr/>
          <p:nvPr/>
        </p:nvSpPr>
        <p:spPr>
          <a:xfrm>
            <a:off x="827584" y="5281704"/>
            <a:ext cx="5328592" cy="155119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2">
              <a:lnSpc>
                <a:spcPct val="80000"/>
              </a:lnSpc>
              <a:buFont typeface="Wingdings" panose="05000000000000000000" pitchFamily="2" charset="2"/>
              <a:buNone/>
            </a:pPr>
            <a:r>
              <a:rPr lang="en-GB" altLang="fr-FR" sz="1600" dirty="0"/>
              <a:t>&lt;?xml version="1.0" ?&gt;</a:t>
            </a:r>
          </a:p>
          <a:p>
            <a:pPr lvl="2">
              <a:lnSpc>
                <a:spcPct val="80000"/>
              </a:lnSpc>
              <a:buFont typeface="Wingdings" panose="05000000000000000000" pitchFamily="2" charset="2"/>
              <a:buNone/>
            </a:pPr>
            <a:r>
              <a:rPr lang="en-GB" altLang="fr-FR" sz="1600" dirty="0"/>
              <a:t>&lt;</a:t>
            </a:r>
            <a:r>
              <a:rPr lang="en-GB" altLang="fr-FR" sz="1600" dirty="0" err="1"/>
              <a:t>chapitre</a:t>
            </a:r>
            <a:r>
              <a:rPr lang="en-GB" altLang="fr-FR" sz="1600" dirty="0"/>
              <a:t>&gt;</a:t>
            </a:r>
          </a:p>
          <a:p>
            <a:pPr lvl="2">
              <a:lnSpc>
                <a:spcPct val="80000"/>
              </a:lnSpc>
              <a:buFont typeface="Wingdings" panose="05000000000000000000" pitchFamily="2" charset="2"/>
              <a:buNone/>
            </a:pPr>
            <a:r>
              <a:rPr lang="en-GB" altLang="fr-FR" sz="1600" dirty="0"/>
              <a:t>    &lt;titre&gt;titre du </a:t>
            </a:r>
            <a:r>
              <a:rPr lang="en-GB" altLang="fr-FR" sz="1600" dirty="0" err="1"/>
              <a:t>chapitre</a:t>
            </a:r>
            <a:r>
              <a:rPr lang="en-GB" altLang="fr-FR" sz="1600" dirty="0"/>
              <a:t> 1&lt;/titre&gt;</a:t>
            </a:r>
          </a:p>
          <a:p>
            <a:pPr lvl="2">
              <a:lnSpc>
                <a:spcPct val="80000"/>
              </a:lnSpc>
              <a:buFont typeface="Wingdings" panose="05000000000000000000" pitchFamily="2" charset="2"/>
              <a:buNone/>
            </a:pPr>
            <a:r>
              <a:rPr lang="en-GB" altLang="fr-FR" sz="1600" dirty="0"/>
              <a:t>    &lt;section&gt;1ère section&lt;/section&gt;</a:t>
            </a:r>
          </a:p>
          <a:p>
            <a:pPr lvl="2">
              <a:lnSpc>
                <a:spcPct val="80000"/>
              </a:lnSpc>
              <a:buFont typeface="Wingdings" panose="05000000000000000000" pitchFamily="2" charset="2"/>
              <a:buNone/>
            </a:pPr>
            <a:r>
              <a:rPr lang="en-GB" altLang="fr-FR" sz="1600" dirty="0"/>
              <a:t>    &lt;section&gt;2ème section&lt;/section&gt;</a:t>
            </a:r>
          </a:p>
          <a:p>
            <a:pPr lvl="2">
              <a:lnSpc>
                <a:spcPct val="80000"/>
              </a:lnSpc>
              <a:buFont typeface="Wingdings" panose="05000000000000000000" pitchFamily="2" charset="2"/>
              <a:buNone/>
            </a:pPr>
            <a:r>
              <a:rPr lang="en-GB" altLang="fr-FR" sz="1600" dirty="0"/>
              <a:t>&lt;/</a:t>
            </a:r>
            <a:r>
              <a:rPr lang="en-GB" altLang="fr-FR" sz="1600" dirty="0" err="1"/>
              <a:t>chapitre</a:t>
            </a:r>
            <a:r>
              <a:rPr lang="en-GB" altLang="fr-FR" sz="1600" dirty="0"/>
              <a:t>&gt;</a:t>
            </a:r>
          </a:p>
          <a:p>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388056" y="285750"/>
            <a:ext cx="8504423" cy="1320800"/>
          </a:xfrm>
        </p:spPr>
        <p:txBody>
          <a:bodyPr/>
          <a:lstStyle/>
          <a:p>
            <a:r>
              <a:rPr lang="fr-FR" altLang="fr-FR" dirty="0">
                <a:cs typeface="Arial" panose="020B0604020202020204" pitchFamily="34" charset="0"/>
              </a:rPr>
              <a:t>Définitions de types  de document </a:t>
            </a:r>
            <a:r>
              <a:rPr lang="fr-FR" altLang="fr-FR" sz="2000" dirty="0">
                <a:cs typeface="Arial" panose="020B0604020202020204" pitchFamily="34" charset="0"/>
              </a:rPr>
              <a:t>1/2</a:t>
            </a:r>
          </a:p>
        </p:txBody>
      </p:sp>
      <p:sp>
        <p:nvSpPr>
          <p:cNvPr id="97283" name="Rectangle 3"/>
          <p:cNvSpPr>
            <a:spLocks noGrp="1" noChangeArrowheads="1"/>
          </p:cNvSpPr>
          <p:nvPr>
            <p:ph sz="half" idx="1"/>
          </p:nvPr>
        </p:nvSpPr>
        <p:spPr>
          <a:xfrm>
            <a:off x="377472" y="2023616"/>
            <a:ext cx="8389056" cy="4285704"/>
          </a:xfrm>
        </p:spPr>
        <p:txBody>
          <a:bodyPr/>
          <a:lstStyle/>
          <a:p>
            <a:r>
              <a:rPr altLang="fr-FR" sz="2000" dirty="0"/>
              <a:t>Résumé des </a:t>
            </a:r>
            <a:r>
              <a:rPr altLang="fr-FR" sz="2000" dirty="0" err="1"/>
              <a:t>spécifications</a:t>
            </a:r>
            <a:r>
              <a:rPr altLang="fr-FR" sz="2000" dirty="0"/>
              <a:t> :</a:t>
            </a:r>
          </a:p>
          <a:p>
            <a:pPr lvl="1"/>
            <a:r>
              <a:rPr altLang="fr-FR" dirty="0"/>
              <a:t> </a:t>
            </a:r>
            <a:r>
              <a:rPr altLang="fr-FR" dirty="0" err="1"/>
              <a:t>Une</a:t>
            </a:r>
            <a:r>
              <a:rPr altLang="fr-FR" dirty="0"/>
              <a:t> DTD (</a:t>
            </a:r>
            <a:r>
              <a:rPr altLang="fr-FR" dirty="0" err="1"/>
              <a:t>grammaire</a:t>
            </a:r>
            <a:r>
              <a:rPr altLang="fr-FR" dirty="0"/>
              <a:t>) </a:t>
            </a:r>
            <a:r>
              <a:rPr altLang="fr-FR" dirty="0" err="1"/>
              <a:t>permet</a:t>
            </a:r>
            <a:r>
              <a:rPr altLang="fr-FR" dirty="0"/>
              <a:t> de </a:t>
            </a:r>
            <a:r>
              <a:rPr altLang="fr-FR" dirty="0" err="1"/>
              <a:t>déclarer</a:t>
            </a:r>
            <a:r>
              <a:rPr altLang="fr-FR" dirty="0"/>
              <a:t> :</a:t>
            </a:r>
          </a:p>
          <a:p>
            <a:pPr lvl="2"/>
            <a:r>
              <a:rPr altLang="fr-FR" sz="2000" dirty="0"/>
              <a:t> un type </a:t>
            </a:r>
            <a:r>
              <a:rPr altLang="fr-FR" sz="2000" dirty="0" err="1"/>
              <a:t>d’élément</a:t>
            </a:r>
            <a:r>
              <a:rPr altLang="fr-FR" sz="2000" dirty="0"/>
              <a:t>,</a:t>
            </a:r>
          </a:p>
          <a:p>
            <a:pPr lvl="2"/>
            <a:r>
              <a:rPr altLang="fr-FR" sz="2000" dirty="0"/>
              <a:t> </a:t>
            </a:r>
            <a:r>
              <a:rPr altLang="fr-FR" sz="2000" dirty="0" err="1"/>
              <a:t>une</a:t>
            </a:r>
            <a:r>
              <a:rPr altLang="fr-FR" sz="2000" dirty="0"/>
              <a:t> </a:t>
            </a:r>
            <a:r>
              <a:rPr altLang="fr-FR" sz="2000" dirty="0" err="1"/>
              <a:t>liste</a:t>
            </a:r>
            <a:r>
              <a:rPr altLang="fr-FR" sz="2000" dirty="0"/>
              <a:t> </a:t>
            </a:r>
            <a:r>
              <a:rPr altLang="fr-FR" sz="2000" dirty="0" err="1"/>
              <a:t>d’attribut</a:t>
            </a:r>
            <a:r>
              <a:rPr altLang="fr-FR" sz="2000" dirty="0"/>
              <a:t> d’un </a:t>
            </a:r>
            <a:r>
              <a:rPr altLang="fr-FR" sz="2000" dirty="0" err="1"/>
              <a:t>élément</a:t>
            </a:r>
            <a:r>
              <a:rPr altLang="fr-FR" sz="2000" dirty="0"/>
              <a:t>,</a:t>
            </a:r>
          </a:p>
          <a:p>
            <a:pPr lvl="2"/>
            <a:r>
              <a:rPr altLang="fr-FR" sz="2000" dirty="0"/>
              <a:t> </a:t>
            </a:r>
            <a:r>
              <a:rPr altLang="fr-FR" sz="2000" dirty="0" err="1"/>
              <a:t>une</a:t>
            </a:r>
            <a:r>
              <a:rPr altLang="fr-FR" sz="2000" dirty="0"/>
              <a:t> </a:t>
            </a:r>
            <a:r>
              <a:rPr altLang="fr-FR" sz="2000" dirty="0" err="1"/>
              <a:t>entité</a:t>
            </a:r>
            <a:endParaRPr altLang="fr-FR" sz="2000" dirty="0"/>
          </a:p>
          <a:p>
            <a:pPr lvl="1" algn="just"/>
            <a:r>
              <a:rPr altLang="fr-FR" dirty="0"/>
              <a:t> </a:t>
            </a:r>
            <a:r>
              <a:rPr altLang="fr-FR" dirty="0" err="1"/>
              <a:t>Chaque</a:t>
            </a:r>
            <a:r>
              <a:rPr altLang="fr-FR" dirty="0"/>
              <a:t> </a:t>
            </a:r>
            <a:r>
              <a:rPr altLang="fr-FR" dirty="0" err="1"/>
              <a:t>balise</a:t>
            </a:r>
            <a:r>
              <a:rPr altLang="fr-FR" dirty="0"/>
              <a:t> du </a:t>
            </a:r>
            <a:r>
              <a:rPr altLang="fr-FR" dirty="0" err="1"/>
              <a:t>langage</a:t>
            </a:r>
            <a:r>
              <a:rPr altLang="fr-FR" dirty="0"/>
              <a:t> </a:t>
            </a:r>
            <a:r>
              <a:rPr altLang="fr-FR" dirty="0" err="1"/>
              <a:t>doit</a:t>
            </a:r>
            <a:r>
              <a:rPr altLang="fr-FR" dirty="0"/>
              <a:t> faire </a:t>
            </a:r>
            <a:r>
              <a:rPr altLang="fr-FR" dirty="0" err="1"/>
              <a:t>l’objet</a:t>
            </a:r>
            <a:r>
              <a:rPr altLang="fr-FR" dirty="0"/>
              <a:t> </a:t>
            </a:r>
            <a:r>
              <a:rPr altLang="fr-FR" dirty="0" err="1"/>
              <a:t>d’une</a:t>
            </a:r>
            <a:r>
              <a:rPr altLang="fr-FR" dirty="0"/>
              <a:t> et </a:t>
            </a:r>
            <a:r>
              <a:rPr altLang="fr-FR" dirty="0" err="1"/>
              <a:t>d’une</a:t>
            </a:r>
            <a:r>
              <a:rPr altLang="fr-FR" dirty="0"/>
              <a:t> </a:t>
            </a:r>
            <a:r>
              <a:rPr altLang="fr-FR" dirty="0" err="1"/>
              <a:t>seule</a:t>
            </a:r>
            <a:r>
              <a:rPr altLang="fr-FR" dirty="0"/>
              <a:t> </a:t>
            </a:r>
            <a:r>
              <a:rPr altLang="fr-FR" dirty="0" err="1"/>
              <a:t>déclaration</a:t>
            </a:r>
            <a:endParaRPr altLang="fr-FR" dirty="0"/>
          </a:p>
          <a:p>
            <a:pPr algn="just"/>
            <a:r>
              <a:rPr altLang="fr-FR" sz="2000" dirty="0"/>
              <a:t>Un document XML </a:t>
            </a:r>
            <a:r>
              <a:rPr altLang="fr-FR" sz="2000" dirty="0" err="1"/>
              <a:t>est</a:t>
            </a:r>
            <a:r>
              <a:rPr altLang="fr-FR" sz="2000" dirty="0"/>
              <a:t> </a:t>
            </a:r>
            <a:r>
              <a:rPr altLang="fr-FR" sz="2000" dirty="0" err="1"/>
              <a:t>dit</a:t>
            </a:r>
            <a:r>
              <a:rPr altLang="fr-FR" sz="2000" dirty="0"/>
              <a:t> “</a:t>
            </a:r>
            <a:r>
              <a:rPr altLang="fr-FR" sz="2000" dirty="0" err="1"/>
              <a:t>valide</a:t>
            </a:r>
            <a:r>
              <a:rPr altLang="fr-FR" sz="2000" dirty="0"/>
              <a:t>” </a:t>
            </a:r>
            <a:r>
              <a:rPr altLang="fr-FR" sz="2000" dirty="0" err="1"/>
              <a:t>s’il</a:t>
            </a:r>
            <a:r>
              <a:rPr altLang="fr-FR" sz="2000" dirty="0"/>
              <a:t> </a:t>
            </a:r>
            <a:r>
              <a:rPr altLang="fr-FR" sz="2000" dirty="0" err="1"/>
              <a:t>possède</a:t>
            </a:r>
            <a:r>
              <a:rPr altLang="fr-FR" sz="2000" dirty="0"/>
              <a:t> </a:t>
            </a:r>
            <a:r>
              <a:rPr altLang="fr-FR" sz="2000" dirty="0" err="1"/>
              <a:t>une</a:t>
            </a:r>
            <a:r>
              <a:rPr altLang="fr-FR" sz="2000" dirty="0"/>
              <a:t> DTD et </a:t>
            </a:r>
            <a:r>
              <a:rPr altLang="fr-FR" sz="2000" dirty="0" err="1"/>
              <a:t>si</a:t>
            </a:r>
            <a:r>
              <a:rPr altLang="fr-FR" sz="2000" dirty="0"/>
              <a:t> </a:t>
            </a:r>
            <a:r>
              <a:rPr altLang="fr-FR" sz="2000" dirty="0" err="1"/>
              <a:t>sa</a:t>
            </a:r>
            <a:r>
              <a:rPr altLang="fr-FR" sz="2000" dirty="0"/>
              <a:t> </a:t>
            </a:r>
            <a:r>
              <a:rPr altLang="fr-FR" sz="2000" dirty="0" err="1"/>
              <a:t>syntaxe</a:t>
            </a:r>
            <a:r>
              <a:rPr altLang="fr-FR" sz="2000" dirty="0"/>
              <a:t> </a:t>
            </a:r>
            <a:r>
              <a:rPr altLang="fr-FR" sz="2000" dirty="0" err="1"/>
              <a:t>est</a:t>
            </a:r>
            <a:r>
              <a:rPr altLang="fr-FR" sz="2000" dirty="0"/>
              <a:t> </a:t>
            </a:r>
            <a:r>
              <a:rPr altLang="fr-FR" sz="2000" dirty="0" err="1"/>
              <a:t>conforme</a:t>
            </a:r>
            <a:r>
              <a:rPr altLang="fr-FR" sz="2000" dirty="0"/>
              <a:t> aux </a:t>
            </a:r>
            <a:r>
              <a:rPr altLang="fr-FR" sz="2000" dirty="0" err="1"/>
              <a:t>règles</a:t>
            </a:r>
            <a:r>
              <a:rPr altLang="fr-FR" sz="2000" dirty="0"/>
              <a:t> de la DTD</a:t>
            </a:r>
          </a:p>
          <a:p>
            <a:r>
              <a:rPr altLang="fr-FR" sz="2000" dirty="0"/>
              <a:t>Un document “</a:t>
            </a:r>
            <a:r>
              <a:rPr altLang="fr-FR" sz="2000" dirty="0" err="1"/>
              <a:t>valide</a:t>
            </a:r>
            <a:r>
              <a:rPr altLang="fr-FR" sz="2000" dirty="0"/>
              <a:t>” </a:t>
            </a:r>
            <a:r>
              <a:rPr altLang="fr-FR" sz="2000" dirty="0" err="1"/>
              <a:t>est</a:t>
            </a:r>
            <a:r>
              <a:rPr altLang="fr-FR" sz="2000" dirty="0"/>
              <a:t> </a:t>
            </a:r>
            <a:r>
              <a:rPr altLang="fr-FR" sz="2000" dirty="0" err="1"/>
              <a:t>obligatoirement</a:t>
            </a:r>
            <a:r>
              <a:rPr altLang="fr-FR" sz="2000" dirty="0"/>
              <a:t> “</a:t>
            </a:r>
            <a:r>
              <a:rPr altLang="fr-FR" sz="2000" dirty="0" err="1"/>
              <a:t>bien</a:t>
            </a:r>
            <a:r>
              <a:rPr altLang="fr-FR" sz="2000" dirty="0"/>
              <a:t> </a:t>
            </a:r>
            <a:r>
              <a:rPr altLang="fr-FR" sz="2000" dirty="0" err="1"/>
              <a:t>formé</a:t>
            </a:r>
            <a:r>
              <a:rPr altLang="fr-FR" sz="2000" dirty="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88056" y="285750"/>
            <a:ext cx="8648439" cy="1320800"/>
          </a:xfrm>
        </p:spPr>
        <p:txBody>
          <a:bodyPr/>
          <a:lstStyle/>
          <a:p>
            <a:r>
              <a:rPr lang="fr-FR" altLang="fr-FR" dirty="0">
                <a:cs typeface="Arial" panose="020B0604020202020204" pitchFamily="34" charset="0"/>
              </a:rPr>
              <a:t>Définitions de types  de document </a:t>
            </a:r>
            <a:r>
              <a:rPr lang="fr-FR" altLang="fr-FR" sz="2000" dirty="0">
                <a:cs typeface="Arial" panose="020B0604020202020204" pitchFamily="34" charset="0"/>
              </a:rPr>
              <a:t>2/2</a:t>
            </a:r>
          </a:p>
        </p:txBody>
      </p:sp>
      <p:sp>
        <p:nvSpPr>
          <p:cNvPr id="768003" name="Rectangle 3"/>
          <p:cNvSpPr>
            <a:spLocks noGrp="1" noChangeArrowheads="1"/>
          </p:cNvSpPr>
          <p:nvPr>
            <p:ph sz="half" idx="1"/>
          </p:nvPr>
        </p:nvSpPr>
        <p:spPr>
          <a:xfrm>
            <a:off x="388055" y="1951608"/>
            <a:ext cx="8389056" cy="4501728"/>
          </a:xfrm>
        </p:spPr>
        <p:txBody>
          <a:bodyPr>
            <a:normAutofit/>
          </a:bodyPr>
          <a:lstStyle/>
          <a:p>
            <a:pPr>
              <a:lnSpc>
                <a:spcPct val="90000"/>
              </a:lnSpc>
              <a:defRPr/>
            </a:pPr>
            <a:r>
              <a:rPr altLang="fr-FR" dirty="0" err="1"/>
              <a:t>Espaces</a:t>
            </a:r>
            <a:r>
              <a:rPr altLang="fr-FR" dirty="0"/>
              <a:t> de nom</a:t>
            </a:r>
          </a:p>
          <a:p>
            <a:pPr lvl="1" algn="just">
              <a:lnSpc>
                <a:spcPct val="90000"/>
              </a:lnSpc>
              <a:defRPr/>
            </a:pPr>
            <a:r>
              <a:rPr altLang="fr-FR" dirty="0"/>
              <a:t> XML Namespaces </a:t>
            </a:r>
            <a:r>
              <a:rPr altLang="fr-FR" dirty="0" err="1"/>
              <a:t>est</a:t>
            </a:r>
            <a:r>
              <a:rPr altLang="fr-FR" dirty="0"/>
              <a:t> </a:t>
            </a:r>
            <a:r>
              <a:rPr altLang="fr-FR" dirty="0" err="1"/>
              <a:t>une</a:t>
            </a:r>
            <a:r>
              <a:rPr altLang="fr-FR" dirty="0"/>
              <a:t> </a:t>
            </a:r>
            <a:r>
              <a:rPr altLang="fr-FR" dirty="0" err="1"/>
              <a:t>recommandation</a:t>
            </a:r>
            <a:r>
              <a:rPr altLang="fr-FR" dirty="0"/>
              <a:t> </a:t>
            </a:r>
            <a:r>
              <a:rPr altLang="fr-FR" dirty="0" err="1"/>
              <a:t>permettant</a:t>
            </a:r>
            <a:r>
              <a:rPr altLang="fr-FR" dirty="0"/>
              <a:t> </a:t>
            </a:r>
            <a:r>
              <a:rPr altLang="fr-FR" dirty="0" err="1"/>
              <a:t>d’utiliser</a:t>
            </a:r>
            <a:r>
              <a:rPr altLang="fr-FR" dirty="0"/>
              <a:t> le </a:t>
            </a:r>
            <a:r>
              <a:rPr altLang="fr-FR" dirty="0" err="1"/>
              <a:t>vocabulaire</a:t>
            </a:r>
            <a:r>
              <a:rPr altLang="fr-FR" dirty="0"/>
              <a:t> (les </a:t>
            </a:r>
            <a:r>
              <a:rPr altLang="fr-FR" dirty="0" err="1"/>
              <a:t>balises</a:t>
            </a:r>
            <a:r>
              <a:rPr altLang="fr-FR" dirty="0"/>
              <a:t>) de 2 DTD </a:t>
            </a:r>
            <a:r>
              <a:rPr altLang="fr-FR" dirty="0" err="1"/>
              <a:t>distinctes</a:t>
            </a:r>
            <a:r>
              <a:rPr altLang="fr-FR" dirty="0"/>
              <a:t> sans </a:t>
            </a:r>
            <a:r>
              <a:rPr altLang="fr-FR" dirty="0" err="1"/>
              <a:t>risque</a:t>
            </a:r>
            <a:r>
              <a:rPr altLang="fr-FR" dirty="0"/>
              <a:t> </a:t>
            </a:r>
            <a:r>
              <a:rPr altLang="fr-FR" dirty="0" err="1"/>
              <a:t>d’ambigüité</a:t>
            </a:r>
            <a:r>
              <a:rPr altLang="fr-FR" dirty="0"/>
              <a:t>.</a:t>
            </a:r>
          </a:p>
          <a:p>
            <a:pPr>
              <a:lnSpc>
                <a:spcPct val="90000"/>
              </a:lnSpc>
              <a:defRPr/>
            </a:pPr>
            <a:r>
              <a:rPr altLang="fr-FR" dirty="0" err="1"/>
              <a:t>Inconvénients</a:t>
            </a:r>
            <a:r>
              <a:rPr altLang="fr-FR" dirty="0"/>
              <a:t> des DTD :</a:t>
            </a:r>
          </a:p>
          <a:p>
            <a:pPr lvl="1">
              <a:lnSpc>
                <a:spcPct val="90000"/>
              </a:lnSpc>
              <a:defRPr/>
            </a:pPr>
            <a:r>
              <a:rPr altLang="fr-FR" dirty="0"/>
              <a:t> </a:t>
            </a:r>
            <a:r>
              <a:rPr altLang="fr-FR" dirty="0" err="1"/>
              <a:t>Une</a:t>
            </a:r>
            <a:r>
              <a:rPr altLang="fr-FR" dirty="0"/>
              <a:t> DTD </a:t>
            </a:r>
            <a:r>
              <a:rPr altLang="fr-FR" dirty="0" err="1"/>
              <a:t>est</a:t>
            </a:r>
            <a:r>
              <a:rPr altLang="fr-FR" dirty="0"/>
              <a:t> difficile à lire</a:t>
            </a:r>
          </a:p>
          <a:p>
            <a:pPr lvl="1">
              <a:lnSpc>
                <a:spcPct val="90000"/>
              </a:lnSpc>
              <a:defRPr/>
            </a:pPr>
            <a:r>
              <a:rPr altLang="fr-FR" dirty="0"/>
              <a:t> </a:t>
            </a:r>
            <a:r>
              <a:rPr altLang="fr-FR" dirty="0" err="1"/>
              <a:t>Une</a:t>
            </a:r>
            <a:r>
              <a:rPr altLang="fr-FR" dirty="0"/>
              <a:t> DTD </a:t>
            </a:r>
            <a:r>
              <a:rPr altLang="fr-FR" dirty="0" err="1"/>
              <a:t>est</a:t>
            </a:r>
            <a:r>
              <a:rPr altLang="fr-FR" dirty="0"/>
              <a:t> non extensible (</a:t>
            </a:r>
            <a:r>
              <a:rPr altLang="fr-FR" dirty="0" err="1"/>
              <a:t>ce</a:t>
            </a:r>
            <a:r>
              <a:rPr altLang="fr-FR" dirty="0"/>
              <a:t> </a:t>
            </a:r>
            <a:r>
              <a:rPr altLang="fr-FR" dirty="0" err="1"/>
              <a:t>n’est</a:t>
            </a:r>
            <a:r>
              <a:rPr altLang="fr-FR" dirty="0"/>
              <a:t> pas un document XML).</a:t>
            </a:r>
          </a:p>
          <a:p>
            <a:pPr lvl="1">
              <a:lnSpc>
                <a:spcPct val="90000"/>
              </a:lnSpc>
              <a:defRPr/>
            </a:pPr>
            <a:r>
              <a:rPr altLang="fr-FR" dirty="0"/>
              <a:t> </a:t>
            </a:r>
            <a:r>
              <a:rPr altLang="fr-FR" dirty="0" err="1"/>
              <a:t>Une</a:t>
            </a:r>
            <a:r>
              <a:rPr altLang="fr-FR" dirty="0"/>
              <a:t> DTD ne </a:t>
            </a:r>
            <a:r>
              <a:rPr altLang="fr-FR" dirty="0" err="1"/>
              <a:t>permet</a:t>
            </a:r>
            <a:r>
              <a:rPr altLang="fr-FR" dirty="0"/>
              <a:t> pas de </a:t>
            </a:r>
            <a:r>
              <a:rPr altLang="fr-FR" dirty="0" err="1"/>
              <a:t>typer</a:t>
            </a:r>
            <a:r>
              <a:rPr altLang="fr-FR" dirty="0"/>
              <a:t> les </a:t>
            </a:r>
            <a:r>
              <a:rPr altLang="fr-FR" dirty="0" err="1"/>
              <a:t>données</a:t>
            </a:r>
            <a:endParaRPr altLang="fr-FR" dirty="0"/>
          </a:p>
          <a:p>
            <a:pPr lvl="1">
              <a:lnSpc>
                <a:spcPct val="90000"/>
              </a:lnSpc>
              <a:defRPr/>
            </a:pPr>
            <a:r>
              <a:rPr altLang="fr-FR" dirty="0"/>
              <a:t> </a:t>
            </a:r>
            <a:r>
              <a:rPr altLang="fr-FR" dirty="0" err="1"/>
              <a:t>Une</a:t>
            </a:r>
            <a:r>
              <a:rPr altLang="fr-FR" dirty="0"/>
              <a:t> DTD ne </a:t>
            </a:r>
            <a:r>
              <a:rPr altLang="fr-FR" dirty="0" err="1"/>
              <a:t>peut</a:t>
            </a:r>
            <a:r>
              <a:rPr altLang="fr-FR" dirty="0"/>
              <a:t> </a:t>
            </a:r>
            <a:r>
              <a:rPr altLang="fr-FR" dirty="0" err="1"/>
              <a:t>prendre</a:t>
            </a:r>
            <a:r>
              <a:rPr altLang="fr-FR" dirty="0"/>
              <a:t> </a:t>
            </a:r>
            <a:r>
              <a:rPr altLang="fr-FR" dirty="0" err="1"/>
              <a:t>en</a:t>
            </a:r>
            <a:r>
              <a:rPr altLang="fr-FR" dirty="0"/>
              <a:t> </a:t>
            </a:r>
            <a:r>
              <a:rPr altLang="fr-FR" dirty="0" err="1"/>
              <a:t>compte</a:t>
            </a:r>
            <a:r>
              <a:rPr altLang="fr-FR" dirty="0"/>
              <a:t> </a:t>
            </a:r>
            <a:r>
              <a:rPr altLang="fr-FR" dirty="0" err="1"/>
              <a:t>qu’un</a:t>
            </a:r>
            <a:r>
              <a:rPr altLang="fr-FR" dirty="0"/>
              <a:t> </a:t>
            </a:r>
            <a:r>
              <a:rPr altLang="fr-FR" dirty="0" err="1"/>
              <a:t>seul</a:t>
            </a:r>
            <a:r>
              <a:rPr altLang="fr-FR" dirty="0"/>
              <a:t> </a:t>
            </a:r>
            <a:r>
              <a:rPr altLang="fr-FR" dirty="0" err="1"/>
              <a:t>espace</a:t>
            </a:r>
            <a:r>
              <a:rPr altLang="fr-FR" dirty="0"/>
              <a:t> de nom (Namespace).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altLang="fr-FR"/>
              <a:t>SOA : Généralité</a:t>
            </a:r>
          </a:p>
        </p:txBody>
      </p:sp>
      <p:sp>
        <p:nvSpPr>
          <p:cNvPr id="3" name="Espace réservé du contenu 2"/>
          <p:cNvSpPr>
            <a:spLocks noGrp="1"/>
          </p:cNvSpPr>
          <p:nvPr>
            <p:ph sz="half" idx="1"/>
          </p:nvPr>
        </p:nvSpPr>
        <p:spPr>
          <a:xfrm>
            <a:off x="288000" y="1879600"/>
            <a:ext cx="8568000" cy="4749800"/>
          </a:xfrm>
        </p:spPr>
        <p:txBody>
          <a:bodyPr>
            <a:normAutofit/>
          </a:bodyPr>
          <a:lstStyle/>
          <a:p>
            <a:pPr>
              <a:defRPr/>
            </a:pPr>
            <a:r>
              <a:rPr dirty="0"/>
              <a:t>SOA est l’acronyme de </a:t>
            </a:r>
            <a:r>
              <a:rPr b="1" dirty="0"/>
              <a:t>S</a:t>
            </a:r>
            <a:r>
              <a:rPr dirty="0"/>
              <a:t>ervice </a:t>
            </a:r>
            <a:r>
              <a:rPr b="1" dirty="0"/>
              <a:t>O</a:t>
            </a:r>
            <a:r>
              <a:rPr dirty="0"/>
              <a:t>riented </a:t>
            </a:r>
            <a:r>
              <a:rPr b="1" dirty="0"/>
              <a:t>A</a:t>
            </a:r>
            <a:r>
              <a:rPr dirty="0"/>
              <a:t>rchitecture qui </a:t>
            </a:r>
            <a:r>
              <a:rPr dirty="0" err="1"/>
              <a:t>est</a:t>
            </a:r>
            <a:r>
              <a:rPr dirty="0"/>
              <a:t> </a:t>
            </a:r>
            <a:r>
              <a:rPr dirty="0" err="1"/>
              <a:t>tradui</a:t>
            </a:r>
            <a:r>
              <a:rPr lang="fr-FR" dirty="0"/>
              <a:t>t</a:t>
            </a:r>
            <a:r>
              <a:rPr dirty="0"/>
              <a:t> comme « Architecture Orientée Service »</a:t>
            </a:r>
          </a:p>
          <a:p>
            <a:pPr>
              <a:defRPr/>
            </a:pPr>
            <a:r>
              <a:rPr dirty="0"/>
              <a:t>Le Service (ou Composant) désigne le fondement de ce modèle d’interaction entre applications</a:t>
            </a:r>
          </a:p>
          <a:p>
            <a:pPr>
              <a:defRPr/>
            </a:pPr>
            <a:r>
              <a:rPr dirty="0"/>
              <a:t>Le paradigme SOA : </a:t>
            </a:r>
            <a:r>
              <a:rPr b="1" dirty="0"/>
              <a:t>Chercher</a:t>
            </a:r>
            <a:r>
              <a:rPr dirty="0"/>
              <a:t>, </a:t>
            </a:r>
            <a:r>
              <a:rPr b="1" dirty="0"/>
              <a:t>Publier </a:t>
            </a:r>
            <a:r>
              <a:rPr dirty="0"/>
              <a:t>et </a:t>
            </a:r>
            <a:r>
              <a:rPr b="1" dirty="0"/>
              <a:t>Consommer</a:t>
            </a:r>
            <a:endParaRPr dirty="0"/>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543" y="3068960"/>
            <a:ext cx="770572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2717 0.02361 L 0.94115 0.01297 " pathEditMode="relative" rAng="0" ptsTypes="AA">
                                      <p:cBhvr>
                                        <p:cTn id="6" dur="2000" fill="hold"/>
                                        <p:tgtEl>
                                          <p:spTgt spid="17412"/>
                                        </p:tgtEl>
                                        <p:attrNameLst>
                                          <p:attrName>ppt_x</p:attrName>
                                          <p:attrName>ppt_y</p:attrName>
                                        </p:attrNameLst>
                                      </p:cBhvr>
                                      <p:rCtr x="33472"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altLang="fr-FR">
                <a:cs typeface="Arial" panose="020B0604020202020204" pitchFamily="34" charset="0"/>
              </a:rPr>
              <a:t>XML-SCHEMA </a:t>
            </a:r>
            <a:r>
              <a:rPr altLang="fr-FR" sz="2000">
                <a:cs typeface="Arial" panose="020B0604020202020204" pitchFamily="34" charset="0"/>
              </a:rPr>
              <a:t>1/4</a:t>
            </a:r>
          </a:p>
        </p:txBody>
      </p:sp>
      <p:sp>
        <p:nvSpPr>
          <p:cNvPr id="770051" name="Rectangle 3"/>
          <p:cNvSpPr>
            <a:spLocks noGrp="1" noChangeArrowheads="1"/>
          </p:cNvSpPr>
          <p:nvPr>
            <p:ph sz="half" idx="1"/>
          </p:nvPr>
        </p:nvSpPr>
        <p:spPr/>
        <p:txBody>
          <a:bodyPr>
            <a:normAutofit/>
          </a:bodyPr>
          <a:lstStyle/>
          <a:p>
            <a:pPr>
              <a:lnSpc>
                <a:spcPct val="90000"/>
              </a:lnSpc>
              <a:defRPr/>
            </a:pPr>
            <a:r>
              <a:rPr altLang="fr-FR"/>
              <a:t>En réponse aux lacunes des DTD, une alternative a été proposée comme recommandation : il s’agit de XML-Data dont XML-Schema est un sous-ensemble.</a:t>
            </a:r>
          </a:p>
          <a:p>
            <a:pPr>
              <a:lnSpc>
                <a:spcPct val="90000"/>
              </a:lnSpc>
              <a:defRPr/>
            </a:pPr>
            <a:r>
              <a:rPr altLang="fr-FR"/>
              <a:t>Cette nouvelle norme achève de faire d’XML    un format pivot…</a:t>
            </a:r>
          </a:p>
          <a:p>
            <a:pPr>
              <a:lnSpc>
                <a:spcPct val="90000"/>
              </a:lnSpc>
              <a:defRPr/>
            </a:pPr>
            <a:r>
              <a:rPr altLang="fr-FR"/>
              <a:t>La version 1.1 de XML Schema (datée de mai 2001) se compose de 3 normes :</a:t>
            </a:r>
          </a:p>
          <a:p>
            <a:pPr lvl="1">
              <a:lnSpc>
                <a:spcPct val="90000"/>
              </a:lnSpc>
              <a:defRPr/>
            </a:pPr>
            <a:r>
              <a:rPr altLang="fr-FR"/>
              <a:t> XML Schema tome 0 : Introduction</a:t>
            </a:r>
          </a:p>
          <a:p>
            <a:pPr lvl="1">
              <a:lnSpc>
                <a:spcPct val="90000"/>
              </a:lnSpc>
              <a:defRPr/>
            </a:pPr>
            <a:r>
              <a:rPr altLang="fr-FR"/>
              <a:t> XML Schema tome 1 : Structures</a:t>
            </a:r>
          </a:p>
          <a:p>
            <a:pPr lvl="1">
              <a:lnSpc>
                <a:spcPct val="90000"/>
              </a:lnSpc>
              <a:defRPr/>
            </a:pPr>
            <a:r>
              <a:rPr altLang="fr-FR"/>
              <a:t> XML Schema tome 2 : Types de données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altLang="fr-FR">
                <a:cs typeface="Arial" panose="020B0604020202020204" pitchFamily="34" charset="0"/>
              </a:rPr>
              <a:t>XML-SCHEMA </a:t>
            </a:r>
            <a:r>
              <a:rPr altLang="fr-FR" sz="2000">
                <a:cs typeface="Arial" panose="020B0604020202020204" pitchFamily="34" charset="0"/>
              </a:rPr>
              <a:t>2/4</a:t>
            </a:r>
          </a:p>
        </p:txBody>
      </p:sp>
      <p:sp>
        <p:nvSpPr>
          <p:cNvPr id="100355" name="Rectangle 3"/>
          <p:cNvSpPr>
            <a:spLocks noGrp="1" noChangeArrowheads="1"/>
          </p:cNvSpPr>
          <p:nvPr>
            <p:ph sz="half" idx="1"/>
          </p:nvPr>
        </p:nvSpPr>
        <p:spPr>
          <a:xfrm>
            <a:off x="388054" y="1879600"/>
            <a:ext cx="8576433" cy="4749800"/>
          </a:xfrm>
        </p:spPr>
        <p:txBody>
          <a:bodyPr/>
          <a:lstStyle/>
          <a:p>
            <a:r>
              <a:rPr altLang="fr-FR" sz="2000" dirty="0"/>
              <a:t>Les documents XML-Schema </a:t>
            </a:r>
            <a:r>
              <a:rPr altLang="fr-FR" sz="2000" dirty="0" err="1"/>
              <a:t>sont</a:t>
            </a:r>
            <a:r>
              <a:rPr altLang="fr-FR" sz="2000" dirty="0"/>
              <a:t> des documents :</a:t>
            </a:r>
          </a:p>
          <a:p>
            <a:pPr lvl="1"/>
            <a:r>
              <a:rPr altLang="fr-FR" sz="2000" dirty="0"/>
              <a:t> </a:t>
            </a:r>
            <a:r>
              <a:rPr altLang="fr-FR" sz="2000" dirty="0" err="1"/>
              <a:t>respectant</a:t>
            </a:r>
            <a:r>
              <a:rPr altLang="fr-FR" sz="2000" dirty="0"/>
              <a:t> la </a:t>
            </a:r>
            <a:r>
              <a:rPr altLang="fr-FR" sz="2000" dirty="0" err="1"/>
              <a:t>syntaxe</a:t>
            </a:r>
            <a:r>
              <a:rPr altLang="fr-FR" sz="2000" dirty="0"/>
              <a:t> XML,</a:t>
            </a:r>
          </a:p>
          <a:p>
            <a:pPr lvl="1" algn="just"/>
            <a:r>
              <a:rPr altLang="fr-FR" sz="2000" dirty="0"/>
              <a:t> </a:t>
            </a:r>
            <a:r>
              <a:rPr altLang="fr-FR" sz="2000" dirty="0" err="1"/>
              <a:t>permettant</a:t>
            </a:r>
            <a:r>
              <a:rPr altLang="fr-FR" sz="2000" dirty="0"/>
              <a:t> de </a:t>
            </a:r>
            <a:r>
              <a:rPr altLang="fr-FR" sz="2000" dirty="0" err="1"/>
              <a:t>décrire</a:t>
            </a:r>
            <a:r>
              <a:rPr altLang="fr-FR" sz="2000" dirty="0"/>
              <a:t> la structure d’un document XML </a:t>
            </a:r>
            <a:r>
              <a:rPr altLang="fr-FR" sz="2000" dirty="0" err="1"/>
              <a:t>d’une</a:t>
            </a:r>
            <a:r>
              <a:rPr altLang="fr-FR" sz="2000" dirty="0"/>
              <a:t> </a:t>
            </a:r>
            <a:r>
              <a:rPr altLang="fr-FR" sz="2000" dirty="0" err="1"/>
              <a:t>façon</a:t>
            </a:r>
            <a:r>
              <a:rPr altLang="fr-FR" sz="2000" dirty="0"/>
              <a:t> </a:t>
            </a:r>
            <a:r>
              <a:rPr lang="fr-FR" altLang="fr-FR" sz="2000" dirty="0"/>
              <a:t>  </a:t>
            </a:r>
            <a:r>
              <a:rPr altLang="fr-FR" sz="2000" dirty="0"/>
              <a:t>beaucoup plus </a:t>
            </a:r>
            <a:r>
              <a:rPr altLang="fr-FR" sz="2000" dirty="0" err="1"/>
              <a:t>complète</a:t>
            </a:r>
            <a:r>
              <a:rPr altLang="fr-FR" sz="2000" dirty="0"/>
              <a:t> que les DTD.</a:t>
            </a:r>
          </a:p>
          <a:p>
            <a:pPr algn="just"/>
            <a:r>
              <a:rPr altLang="fr-FR" sz="2000" dirty="0"/>
              <a:t>XML-Schema </a:t>
            </a:r>
            <a:r>
              <a:rPr altLang="fr-FR" sz="2000" dirty="0" err="1"/>
              <a:t>permet</a:t>
            </a:r>
            <a:r>
              <a:rPr altLang="fr-FR" sz="2000" dirty="0"/>
              <a:t> </a:t>
            </a:r>
            <a:r>
              <a:rPr altLang="fr-FR" sz="2000" dirty="0" err="1"/>
              <a:t>en</a:t>
            </a:r>
            <a:r>
              <a:rPr altLang="fr-FR" sz="2000" dirty="0"/>
              <a:t> </a:t>
            </a:r>
            <a:r>
              <a:rPr altLang="fr-FR" sz="2000" dirty="0" err="1"/>
              <a:t>effet</a:t>
            </a:r>
            <a:r>
              <a:rPr altLang="fr-FR" sz="2000" dirty="0"/>
              <a:t> de :</a:t>
            </a:r>
          </a:p>
          <a:p>
            <a:pPr lvl="1" algn="just"/>
            <a:r>
              <a:rPr altLang="fr-FR" sz="2000" dirty="0"/>
              <a:t> </a:t>
            </a:r>
            <a:r>
              <a:rPr altLang="fr-FR" sz="2000" dirty="0" err="1"/>
              <a:t>spécifier</a:t>
            </a:r>
            <a:r>
              <a:rPr altLang="fr-FR" sz="2000" dirty="0"/>
              <a:t> la </a:t>
            </a:r>
            <a:r>
              <a:rPr altLang="fr-FR" sz="2000" dirty="0" err="1"/>
              <a:t>typologie</a:t>
            </a:r>
            <a:r>
              <a:rPr altLang="fr-FR" sz="2000" dirty="0"/>
              <a:t> des </a:t>
            </a:r>
            <a:r>
              <a:rPr altLang="fr-FR" sz="2000" dirty="0" err="1"/>
              <a:t>données</a:t>
            </a:r>
            <a:r>
              <a:rPr altLang="fr-FR" sz="2000" dirty="0"/>
              <a:t> que </a:t>
            </a:r>
            <a:r>
              <a:rPr altLang="fr-FR" sz="2000" dirty="0" err="1"/>
              <a:t>va</a:t>
            </a:r>
            <a:r>
              <a:rPr altLang="fr-FR" sz="2000" dirty="0"/>
              <a:t> </a:t>
            </a:r>
            <a:r>
              <a:rPr altLang="fr-FR" sz="2000" dirty="0" err="1"/>
              <a:t>contenir</a:t>
            </a:r>
            <a:r>
              <a:rPr altLang="fr-FR" sz="2000" dirty="0"/>
              <a:t> le document XML </a:t>
            </a:r>
            <a:r>
              <a:rPr altLang="fr-FR" sz="2000" dirty="0" err="1"/>
              <a:t>décrit</a:t>
            </a:r>
            <a:r>
              <a:rPr altLang="fr-FR" sz="2000" dirty="0"/>
              <a:t> par le XML-Schema,</a:t>
            </a:r>
          </a:p>
          <a:p>
            <a:pPr lvl="1"/>
            <a:r>
              <a:rPr altLang="fr-FR" sz="2000" dirty="0"/>
              <a:t> </a:t>
            </a:r>
            <a:r>
              <a:rPr altLang="fr-FR" sz="2000" dirty="0" err="1"/>
              <a:t>gérer</a:t>
            </a:r>
            <a:r>
              <a:rPr altLang="fr-FR" sz="2000" dirty="0"/>
              <a:t> </a:t>
            </a:r>
            <a:r>
              <a:rPr altLang="fr-FR" sz="2000" dirty="0" err="1"/>
              <a:t>une</a:t>
            </a:r>
            <a:r>
              <a:rPr altLang="fr-FR" sz="2000" dirty="0"/>
              <a:t> </a:t>
            </a:r>
            <a:r>
              <a:rPr altLang="fr-FR" sz="2000" dirty="0" err="1"/>
              <a:t>quarantaine</a:t>
            </a:r>
            <a:r>
              <a:rPr altLang="fr-FR" sz="2000" dirty="0"/>
              <a:t> de types de </a:t>
            </a:r>
            <a:r>
              <a:rPr altLang="fr-FR" sz="2000" dirty="0" err="1"/>
              <a:t>données</a:t>
            </a:r>
            <a:r>
              <a:rPr altLang="fr-FR" sz="2000" dirty="0"/>
              <a:t> simples,</a:t>
            </a:r>
          </a:p>
          <a:p>
            <a:pPr lvl="1"/>
            <a:r>
              <a:rPr altLang="fr-FR" sz="2000" dirty="0"/>
              <a:t> </a:t>
            </a:r>
            <a:r>
              <a:rPr altLang="fr-FR" sz="2000" dirty="0" err="1"/>
              <a:t>gérer</a:t>
            </a:r>
            <a:r>
              <a:rPr altLang="fr-FR" sz="2000" dirty="0"/>
              <a:t> des types complexes,</a:t>
            </a:r>
          </a:p>
          <a:p>
            <a:pPr lvl="1"/>
            <a:r>
              <a:rPr altLang="fr-FR" sz="2000" dirty="0"/>
              <a:t> </a:t>
            </a:r>
            <a:r>
              <a:rPr altLang="fr-FR" sz="2000" dirty="0" err="1"/>
              <a:t>gérer</a:t>
            </a:r>
            <a:r>
              <a:rPr altLang="fr-FR" sz="2000" dirty="0"/>
              <a:t> les occurrences des </a:t>
            </a:r>
            <a:r>
              <a:rPr altLang="fr-FR" sz="2000" dirty="0" err="1"/>
              <a:t>données</a:t>
            </a:r>
            <a:r>
              <a:rPr altLang="fr-FR" sz="2000" dirty="0"/>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altLang="fr-FR">
                <a:cs typeface="Arial" panose="020B0604020202020204" pitchFamily="34" charset="0"/>
              </a:rPr>
              <a:t>XML-SCHEMA </a:t>
            </a:r>
            <a:r>
              <a:rPr altLang="fr-FR" sz="2000">
                <a:cs typeface="Arial" panose="020B0604020202020204" pitchFamily="34" charset="0"/>
              </a:rPr>
              <a:t>3/4</a:t>
            </a:r>
          </a:p>
        </p:txBody>
      </p:sp>
      <p:sp>
        <p:nvSpPr>
          <p:cNvPr id="101379" name="Rectangle 3"/>
          <p:cNvSpPr>
            <a:spLocks noGrp="1" noChangeArrowheads="1"/>
          </p:cNvSpPr>
          <p:nvPr>
            <p:ph sz="half" idx="1"/>
          </p:nvPr>
        </p:nvSpPr>
        <p:spPr/>
        <p:txBody>
          <a:bodyPr/>
          <a:lstStyle/>
          <a:p>
            <a:r>
              <a:rPr altLang="fr-FR"/>
              <a:t>Exemple de document XML-Schema :</a:t>
            </a:r>
          </a:p>
        </p:txBody>
      </p:sp>
      <p:pic>
        <p:nvPicPr>
          <p:cNvPr id="101380" name="Picture 4" descr="XML-Sché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2276872"/>
            <a:ext cx="6822033" cy="43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altLang="fr-FR">
                <a:cs typeface="Arial" panose="020B0604020202020204" pitchFamily="34" charset="0"/>
              </a:rPr>
              <a:t>XML-SCHEMA </a:t>
            </a:r>
            <a:r>
              <a:rPr altLang="fr-FR" sz="2000">
                <a:cs typeface="Arial" panose="020B0604020202020204" pitchFamily="34" charset="0"/>
              </a:rPr>
              <a:t>4/4</a:t>
            </a:r>
          </a:p>
        </p:txBody>
      </p:sp>
      <p:sp>
        <p:nvSpPr>
          <p:cNvPr id="102405" name="Rectangle 6"/>
          <p:cNvSpPr>
            <a:spLocks noGrp="1" noChangeArrowheads="1"/>
          </p:cNvSpPr>
          <p:nvPr>
            <p:ph sz="half" idx="1"/>
          </p:nvPr>
        </p:nvSpPr>
        <p:spPr/>
        <p:txBody>
          <a:bodyPr/>
          <a:lstStyle/>
          <a:p>
            <a:pPr marL="565150" indent="0">
              <a:lnSpc>
                <a:spcPct val="90000"/>
              </a:lnSpc>
            </a:pPr>
            <a:r>
              <a:rPr altLang="fr-FR" sz="2000" dirty="0"/>
              <a:t> </a:t>
            </a:r>
            <a:r>
              <a:rPr altLang="fr-FR" sz="2000" dirty="0" err="1"/>
              <a:t>Référence</a:t>
            </a:r>
            <a:r>
              <a:rPr altLang="fr-FR" sz="2000" dirty="0"/>
              <a:t> à un XML-Shema </a:t>
            </a:r>
            <a:r>
              <a:rPr altLang="fr-FR" sz="2000" dirty="0" err="1"/>
              <a:t>dans</a:t>
            </a:r>
            <a:r>
              <a:rPr altLang="fr-FR" sz="2000" dirty="0"/>
              <a:t> un document XML :</a:t>
            </a:r>
          </a:p>
          <a:p>
            <a:pPr marL="565150" indent="0">
              <a:lnSpc>
                <a:spcPct val="90000"/>
              </a:lnSpc>
            </a:pPr>
            <a:endParaRPr altLang="fr-FR" sz="2000" dirty="0"/>
          </a:p>
          <a:p>
            <a:pPr marL="565150" indent="0">
              <a:lnSpc>
                <a:spcPct val="90000"/>
              </a:lnSpc>
              <a:buFont typeface="Wingdings" panose="05000000000000000000" pitchFamily="2" charset="2"/>
              <a:buNone/>
            </a:pPr>
            <a:endParaRPr altLang="fr-FR" sz="2000" dirty="0"/>
          </a:p>
          <a:p>
            <a:pPr marL="565150" indent="0">
              <a:lnSpc>
                <a:spcPct val="90000"/>
              </a:lnSpc>
              <a:buFont typeface="Wingdings" panose="05000000000000000000" pitchFamily="2" charset="2"/>
              <a:buNone/>
            </a:pPr>
            <a:endParaRPr altLang="fr-FR" sz="2000" dirty="0"/>
          </a:p>
          <a:p>
            <a:pPr marL="565150" indent="0">
              <a:lnSpc>
                <a:spcPct val="90000"/>
              </a:lnSpc>
              <a:buFont typeface="Wingdings" panose="05000000000000000000" pitchFamily="2" charset="2"/>
              <a:buNone/>
            </a:pPr>
            <a:endParaRPr altLang="fr-FR" sz="2000" dirty="0"/>
          </a:p>
          <a:p>
            <a:pPr marL="565150" indent="0" algn="just">
              <a:lnSpc>
                <a:spcPct val="90000"/>
              </a:lnSpc>
              <a:buFont typeface="Wingdings" panose="05000000000000000000" pitchFamily="2" charset="2"/>
              <a:buNone/>
            </a:pPr>
            <a:r>
              <a:rPr altLang="fr-FR" sz="2000" dirty="0" err="1"/>
              <a:t>L’espace</a:t>
            </a:r>
            <a:r>
              <a:rPr altLang="fr-FR" sz="2000" dirty="0"/>
              <a:t> de </a:t>
            </a:r>
            <a:r>
              <a:rPr altLang="fr-FR" sz="2000" dirty="0" err="1"/>
              <a:t>nommage</a:t>
            </a:r>
            <a:r>
              <a:rPr altLang="fr-FR" sz="2000" dirty="0"/>
              <a:t> </a:t>
            </a:r>
            <a:r>
              <a:rPr altLang="fr-FR" sz="2000" dirty="0" err="1"/>
              <a:t>xsi</a:t>
            </a:r>
            <a:r>
              <a:rPr altLang="fr-FR" sz="2000" dirty="0"/>
              <a:t> correspond aux instances de documents XML </a:t>
            </a:r>
            <a:r>
              <a:rPr altLang="fr-FR" sz="2000" dirty="0" err="1"/>
              <a:t>respectant</a:t>
            </a:r>
            <a:r>
              <a:rPr altLang="fr-FR" sz="2000" dirty="0"/>
              <a:t> les </a:t>
            </a:r>
            <a:r>
              <a:rPr altLang="fr-FR" sz="2000" dirty="0" err="1"/>
              <a:t>contraintes</a:t>
            </a:r>
            <a:r>
              <a:rPr altLang="fr-FR" sz="2000" dirty="0"/>
              <a:t> </a:t>
            </a:r>
            <a:r>
              <a:rPr altLang="fr-FR" sz="2000" dirty="0" err="1"/>
              <a:t>définies</a:t>
            </a:r>
            <a:r>
              <a:rPr altLang="fr-FR" sz="2000" dirty="0"/>
              <a:t> </a:t>
            </a:r>
            <a:r>
              <a:rPr altLang="fr-FR" sz="2000" dirty="0" err="1"/>
              <a:t>dans</a:t>
            </a:r>
            <a:r>
              <a:rPr altLang="fr-FR" sz="2000" dirty="0"/>
              <a:t> un document XML-Schema. Le W3C a </a:t>
            </a:r>
            <a:r>
              <a:rPr altLang="fr-FR" sz="2000" dirty="0" err="1"/>
              <a:t>défini</a:t>
            </a:r>
            <a:r>
              <a:rPr altLang="fr-FR" sz="2000" dirty="0"/>
              <a:t> </a:t>
            </a:r>
            <a:r>
              <a:rPr altLang="fr-FR" sz="2000" dirty="0" err="1"/>
              <a:t>une</a:t>
            </a:r>
            <a:r>
              <a:rPr altLang="fr-FR" sz="2000" dirty="0"/>
              <a:t> </a:t>
            </a:r>
            <a:r>
              <a:rPr altLang="fr-FR" sz="2000" dirty="0" err="1"/>
              <a:t>librairie</a:t>
            </a:r>
            <a:r>
              <a:rPr altLang="fr-FR" sz="2000" dirty="0"/>
              <a:t> de </a:t>
            </a:r>
            <a:r>
              <a:rPr altLang="fr-FR" sz="2000" dirty="0" err="1"/>
              <a:t>balises</a:t>
            </a:r>
            <a:r>
              <a:rPr altLang="fr-FR" sz="2000" dirty="0"/>
              <a:t> et </a:t>
            </a:r>
            <a:r>
              <a:rPr altLang="fr-FR" sz="2000" dirty="0" err="1"/>
              <a:t>attributs</a:t>
            </a:r>
            <a:r>
              <a:rPr altLang="fr-FR" sz="2000" dirty="0"/>
              <a:t> </a:t>
            </a:r>
            <a:r>
              <a:rPr altLang="fr-FR" sz="2000" dirty="0" err="1"/>
              <a:t>pouvant</a:t>
            </a:r>
            <a:r>
              <a:rPr altLang="fr-FR" sz="2000" dirty="0"/>
              <a:t> </a:t>
            </a:r>
            <a:r>
              <a:rPr altLang="fr-FR" sz="2000" dirty="0" err="1"/>
              <a:t>être</a:t>
            </a:r>
            <a:r>
              <a:rPr altLang="fr-FR" sz="2000" dirty="0"/>
              <a:t> </a:t>
            </a:r>
            <a:r>
              <a:rPr altLang="fr-FR" sz="2000" dirty="0" err="1"/>
              <a:t>utilisés</a:t>
            </a:r>
            <a:r>
              <a:rPr altLang="fr-FR" sz="2000" dirty="0"/>
              <a:t> par </a:t>
            </a:r>
            <a:r>
              <a:rPr altLang="fr-FR" sz="2000" dirty="0" err="1"/>
              <a:t>ces</a:t>
            </a:r>
            <a:r>
              <a:rPr altLang="fr-FR" sz="2000" dirty="0"/>
              <a:t> documents.</a:t>
            </a:r>
          </a:p>
        </p:txBody>
      </p:sp>
      <p:sp>
        <p:nvSpPr>
          <p:cNvPr id="102403" name="Rectangle 3"/>
          <p:cNvSpPr>
            <a:spLocks noChangeArrowheads="1" noTextEdit="1"/>
          </p:cNvSpPr>
          <p:nvPr/>
        </p:nvSpPr>
        <p:spPr bwMode="auto">
          <a:xfrm>
            <a:off x="1428750" y="-1371600"/>
            <a:ext cx="628650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sp>
        <p:nvSpPr>
          <p:cNvPr id="102404" name="Rectangle 4"/>
          <p:cNvSpPr>
            <a:spLocks noChangeArrowheads="1" noTextEdit="1"/>
          </p:cNvSpPr>
          <p:nvPr/>
        </p:nvSpPr>
        <p:spPr bwMode="auto">
          <a:xfrm>
            <a:off x="1822450" y="2381261"/>
            <a:ext cx="0" cy="371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GB"/>
          </a:p>
        </p:txBody>
      </p:sp>
      <p:pic>
        <p:nvPicPr>
          <p:cNvPr id="102406" name="Picture 7" descr="Réfé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41389"/>
            <a:ext cx="81534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88056" y="285750"/>
            <a:ext cx="8936471" cy="1320800"/>
          </a:xfrm>
        </p:spPr>
        <p:txBody>
          <a:bodyPr/>
          <a:lstStyle/>
          <a:p>
            <a:r>
              <a:rPr altLang="fr-FR" dirty="0" err="1">
                <a:cs typeface="Arial" panose="020B0604020202020204" pitchFamily="34" charset="0"/>
              </a:rPr>
              <a:t>Constituants</a:t>
            </a:r>
            <a:br>
              <a:rPr altLang="fr-FR" dirty="0">
                <a:cs typeface="Arial" panose="020B0604020202020204" pitchFamily="34" charset="0"/>
              </a:rPr>
            </a:br>
            <a:r>
              <a:rPr altLang="fr-FR" dirty="0">
                <a:cs typeface="Arial" panose="020B0604020202020204" pitchFamily="34" charset="0"/>
              </a:rPr>
              <a:t>d’un XML-SCHEMA  </a:t>
            </a:r>
            <a:r>
              <a:rPr altLang="fr-FR" sz="2000" dirty="0">
                <a:cs typeface="Arial" panose="020B0604020202020204" pitchFamily="34" charset="0"/>
              </a:rPr>
              <a:t>1/8</a:t>
            </a:r>
          </a:p>
        </p:txBody>
      </p:sp>
      <p:sp>
        <p:nvSpPr>
          <p:cNvPr id="782339" name="Rectangle 3"/>
          <p:cNvSpPr>
            <a:spLocks noGrp="1" noChangeArrowheads="1"/>
          </p:cNvSpPr>
          <p:nvPr>
            <p:ph sz="half" idx="1"/>
          </p:nvPr>
        </p:nvSpPr>
        <p:spPr/>
        <p:txBody>
          <a:bodyPr/>
          <a:lstStyle/>
          <a:p>
            <a:pPr>
              <a:lnSpc>
                <a:spcPct val="90000"/>
              </a:lnSpc>
              <a:defRPr/>
            </a:pPr>
            <a:r>
              <a:rPr altLang="fr-FR" sz="1800" dirty="0"/>
              <a:t>Déclaration de l’entête :</a:t>
            </a:r>
          </a:p>
          <a:p>
            <a:pPr marL="563563" lvl="1" indent="1588">
              <a:lnSpc>
                <a:spcPct val="90000"/>
              </a:lnSpc>
              <a:defRPr/>
            </a:pPr>
            <a:r>
              <a:rPr altLang="fr-FR" sz="1800" dirty="0"/>
              <a:t>  L’élément &lt;</a:t>
            </a:r>
            <a:r>
              <a:rPr altLang="fr-FR" sz="1800" dirty="0" err="1"/>
              <a:t>xsd:schema</a:t>
            </a:r>
            <a:r>
              <a:rPr altLang="fr-FR" sz="1800" dirty="0"/>
              <a:t>&gt; permet de déclarer un document XML-</a:t>
            </a:r>
            <a:r>
              <a:rPr altLang="fr-FR" sz="1800" dirty="0" err="1"/>
              <a:t>Xchema</a:t>
            </a:r>
            <a:r>
              <a:rPr altLang="fr-FR" sz="1800" dirty="0"/>
              <a:t>. </a:t>
            </a:r>
          </a:p>
          <a:p>
            <a:pPr marL="563563" lvl="1" indent="1588">
              <a:lnSpc>
                <a:spcPct val="90000"/>
              </a:lnSpc>
              <a:defRPr/>
            </a:pPr>
            <a:endParaRPr altLang="fr-FR" sz="1800" dirty="0"/>
          </a:p>
          <a:p>
            <a:pPr marL="563563" lvl="1" indent="0">
              <a:lnSpc>
                <a:spcPct val="90000"/>
              </a:lnSpc>
              <a:buFont typeface="Arial" panose="020B0604020202020204" pitchFamily="34" charset="0"/>
              <a:buNone/>
              <a:defRPr/>
            </a:pPr>
            <a:endParaRPr altLang="fr-FR" sz="1800" dirty="0"/>
          </a:p>
          <a:p>
            <a:pPr marL="563563" lvl="1" indent="0">
              <a:lnSpc>
                <a:spcPct val="90000"/>
              </a:lnSpc>
              <a:buFont typeface="Arial" panose="020B0604020202020204" pitchFamily="34" charset="0"/>
              <a:buNone/>
              <a:defRPr/>
            </a:pPr>
            <a:endParaRPr altLang="fr-FR" sz="1800" dirty="0"/>
          </a:p>
          <a:p>
            <a:pPr marL="563563" lvl="1" indent="0">
              <a:lnSpc>
                <a:spcPct val="90000"/>
              </a:lnSpc>
              <a:buFont typeface="Arial" panose="020B0604020202020204" pitchFamily="34" charset="0"/>
              <a:buNone/>
              <a:defRPr/>
            </a:pPr>
            <a:endParaRPr altLang="fr-FR" sz="1800" dirty="0"/>
          </a:p>
          <a:p>
            <a:pPr marL="563563" lvl="1" indent="1588">
              <a:lnSpc>
                <a:spcPct val="90000"/>
              </a:lnSpc>
              <a:buFontTx/>
              <a:buNone/>
              <a:defRPr/>
            </a:pPr>
            <a:endParaRPr altLang="fr-FR" sz="1800" dirty="0"/>
          </a:p>
          <a:p>
            <a:pPr marL="563563" lvl="1" indent="1588">
              <a:lnSpc>
                <a:spcPct val="90000"/>
              </a:lnSpc>
              <a:defRPr/>
            </a:pPr>
            <a:endParaRPr altLang="fr-FR" sz="1800" dirty="0"/>
          </a:p>
          <a:p>
            <a:pPr marL="563563" lvl="1" indent="1588">
              <a:lnSpc>
                <a:spcPct val="90000"/>
              </a:lnSpc>
              <a:defRPr/>
            </a:pPr>
            <a:endParaRPr altLang="fr-FR" sz="1800" dirty="0"/>
          </a:p>
          <a:p>
            <a:pPr marL="563563" lvl="1" indent="1588" algn="just">
              <a:lnSpc>
                <a:spcPct val="90000"/>
              </a:lnSpc>
              <a:buFontTx/>
              <a:buNone/>
              <a:defRPr/>
            </a:pPr>
            <a:endParaRPr altLang="fr-FR" sz="1800" dirty="0">
              <a:cs typeface="Times New Roman" pitchFamily="18" charset="0"/>
            </a:endParaRPr>
          </a:p>
          <a:p>
            <a:pPr marL="563563" lvl="1" indent="1588" algn="just">
              <a:lnSpc>
                <a:spcPct val="90000"/>
              </a:lnSpc>
              <a:buFontTx/>
              <a:buNone/>
              <a:defRPr/>
            </a:pPr>
            <a:r>
              <a:rPr altLang="fr-FR" sz="1800" dirty="0">
                <a:cs typeface="Times New Roman" pitchFamily="18" charset="0"/>
              </a:rPr>
              <a:t>L’attribut </a:t>
            </a:r>
            <a:r>
              <a:rPr altLang="fr-FR" sz="1800" dirty="0" err="1">
                <a:solidFill>
                  <a:srgbClr val="CC0000"/>
                </a:solidFill>
                <a:cs typeface="Times New Roman" pitchFamily="18" charset="0"/>
              </a:rPr>
              <a:t>targetNamespace</a:t>
            </a:r>
            <a:r>
              <a:rPr altLang="fr-FR" sz="1800" dirty="0">
                <a:cs typeface="Times New Roman" pitchFamily="18" charset="0"/>
              </a:rPr>
              <a:t> permet de préciser l’espace de nommage de ce type de documents. </a:t>
            </a:r>
          </a:p>
          <a:p>
            <a:pPr marL="563563" lvl="1" indent="1588" algn="just">
              <a:lnSpc>
                <a:spcPct val="90000"/>
              </a:lnSpc>
              <a:buFontTx/>
              <a:buNone/>
              <a:defRPr/>
            </a:pPr>
            <a:r>
              <a:rPr altLang="fr-FR" sz="1800" dirty="0">
                <a:cs typeface="Times New Roman" pitchFamily="18" charset="0"/>
              </a:rPr>
              <a:t>L’attribut </a:t>
            </a:r>
            <a:r>
              <a:rPr altLang="fr-FR" sz="1800" dirty="0" err="1">
                <a:solidFill>
                  <a:srgbClr val="CC0000"/>
                </a:solidFill>
                <a:cs typeface="Times New Roman" pitchFamily="18" charset="0"/>
              </a:rPr>
              <a:t>elementFormDefault</a:t>
            </a:r>
            <a:r>
              <a:rPr altLang="fr-FR" sz="1800" dirty="0">
                <a:cs typeface="Times New Roman" pitchFamily="18" charset="0"/>
              </a:rPr>
              <a:t> précise si les documents XML respectant cette grammaire doivent référer à cet espace de nommage.</a:t>
            </a:r>
            <a:r>
              <a:rPr altLang="fr-FR" sz="1800" dirty="0"/>
              <a:t> </a:t>
            </a:r>
          </a:p>
        </p:txBody>
      </p:sp>
      <p:pic>
        <p:nvPicPr>
          <p:cNvPr id="103428" name="Picture 4" descr="Décla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636912"/>
            <a:ext cx="76200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 Box 5"/>
          <p:cNvSpPr txBox="1">
            <a:spLocks noChangeArrowheads="1"/>
          </p:cNvSpPr>
          <p:nvPr/>
        </p:nvSpPr>
        <p:spPr bwMode="auto">
          <a:xfrm>
            <a:off x="1116019" y="4077072"/>
            <a:ext cx="6624637" cy="74136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en-GB" altLang="fr-FR" sz="1400" dirty="0">
                <a:latin typeface="Courier" pitchFamily="49" charset="0"/>
              </a:rPr>
              <a:t>&lt;?xml version="1.0" encoding="ISO-8859-1" ?&gt;</a:t>
            </a:r>
          </a:p>
          <a:p>
            <a:pPr eaLnBrk="1" hangingPunct="1">
              <a:spcBef>
                <a:spcPct val="0"/>
              </a:spcBef>
              <a:buFontTx/>
              <a:buNone/>
            </a:pPr>
            <a:r>
              <a:rPr lang="en-GB" altLang="fr-FR" sz="1400" dirty="0">
                <a:latin typeface="Courier" pitchFamily="49" charset="0"/>
              </a:rPr>
              <a:t>&lt;</a:t>
            </a:r>
            <a:r>
              <a:rPr lang="en-GB" altLang="fr-FR" sz="1400" dirty="0" err="1">
                <a:latin typeface="Courier" pitchFamily="49" charset="0"/>
              </a:rPr>
              <a:t>xsd:schema</a:t>
            </a:r>
            <a:r>
              <a:rPr lang="en-GB" altLang="fr-FR" sz="1400" dirty="0">
                <a:latin typeface="Courier" pitchFamily="49" charset="0"/>
              </a:rPr>
              <a:t> </a:t>
            </a:r>
            <a:r>
              <a:rPr lang="en-GB" altLang="fr-FR" sz="1400" dirty="0" err="1">
                <a:latin typeface="Courier" pitchFamily="49" charset="0"/>
              </a:rPr>
              <a:t>xmlns:xsd</a:t>
            </a:r>
            <a:r>
              <a:rPr lang="en-GB" altLang="fr-FR" sz="1400" dirty="0">
                <a:latin typeface="Courier" pitchFamily="49" charset="0"/>
              </a:rPr>
              <a:t>="http://www.w3.org/2001/XMLSchema"&gt;</a:t>
            </a:r>
          </a:p>
          <a:p>
            <a:pPr eaLnBrk="1" hangingPunct="1">
              <a:spcBef>
                <a:spcPct val="0"/>
              </a:spcBef>
              <a:buFontTx/>
              <a:buNone/>
            </a:pPr>
            <a:r>
              <a:rPr lang="en-GB" altLang="fr-FR" sz="1400" dirty="0">
                <a:latin typeface="Courier" pitchFamily="49" charset="0"/>
              </a:rPr>
              <a:t>&lt;!--</a:t>
            </a:r>
            <a:r>
              <a:rPr lang="en-GB" altLang="fr-FR" sz="1400" dirty="0" err="1">
                <a:latin typeface="Courier" pitchFamily="49" charset="0"/>
              </a:rPr>
              <a:t>balise</a:t>
            </a:r>
            <a:r>
              <a:rPr lang="en-GB" altLang="fr-FR" sz="1400" dirty="0">
                <a:latin typeface="Courier" pitchFamily="49" charset="0"/>
              </a:rPr>
              <a:t> schema </a:t>
            </a:r>
            <a:r>
              <a:rPr lang="en-GB" altLang="fr-FR" sz="1400" dirty="0" err="1">
                <a:latin typeface="Courier" pitchFamily="49" charset="0"/>
              </a:rPr>
              <a:t>obligatoire</a:t>
            </a:r>
            <a:r>
              <a:rPr lang="en-GB" altLang="fr-FR" sz="1400" dirty="0">
                <a:latin typeface="Courier" pitchFamily="49" charset="0"/>
              </a:rPr>
              <a:t> --&gt;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altLang="fr-FR">
                <a:cs typeface="Arial" panose="020B0604020202020204" pitchFamily="34" charset="0"/>
              </a:rPr>
              <a:t>Constituants</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2/8</a:t>
            </a:r>
          </a:p>
        </p:txBody>
      </p:sp>
      <p:sp>
        <p:nvSpPr>
          <p:cNvPr id="104451" name="Rectangle 3"/>
          <p:cNvSpPr>
            <a:spLocks noGrp="1" noChangeArrowheads="1"/>
          </p:cNvSpPr>
          <p:nvPr>
            <p:ph sz="half" idx="1"/>
          </p:nvPr>
        </p:nvSpPr>
        <p:spPr>
          <a:xfrm>
            <a:off x="388055" y="2023616"/>
            <a:ext cx="8389056" cy="3997672"/>
          </a:xfrm>
        </p:spPr>
        <p:txBody>
          <a:bodyPr/>
          <a:lstStyle/>
          <a:p>
            <a:pPr>
              <a:lnSpc>
                <a:spcPct val="90000"/>
              </a:lnSpc>
            </a:pPr>
            <a:r>
              <a:rPr altLang="fr-FR" dirty="0" err="1"/>
              <a:t>Déclaration</a:t>
            </a:r>
            <a:r>
              <a:rPr altLang="fr-FR" dirty="0"/>
              <a:t> des types de </a:t>
            </a:r>
            <a:r>
              <a:rPr altLang="fr-FR" dirty="0" err="1"/>
              <a:t>données</a:t>
            </a:r>
            <a:r>
              <a:rPr altLang="fr-FR" dirty="0"/>
              <a:t> :</a:t>
            </a:r>
          </a:p>
          <a:p>
            <a:pPr marL="563563" lvl="1" indent="1588">
              <a:lnSpc>
                <a:spcPct val="90000"/>
              </a:lnSpc>
            </a:pPr>
            <a:r>
              <a:rPr altLang="fr-FR" dirty="0"/>
              <a:t>  Il </a:t>
            </a:r>
            <a:r>
              <a:rPr altLang="fr-FR" dirty="0" err="1"/>
              <a:t>est</a:t>
            </a:r>
            <a:r>
              <a:rPr altLang="fr-FR" dirty="0"/>
              <a:t> possible de </a:t>
            </a:r>
            <a:r>
              <a:rPr altLang="fr-FR" dirty="0" err="1"/>
              <a:t>déclarer</a:t>
            </a:r>
            <a:r>
              <a:rPr altLang="fr-FR" dirty="0"/>
              <a:t> un type de </a:t>
            </a:r>
            <a:r>
              <a:rPr altLang="fr-FR" dirty="0" err="1"/>
              <a:t>données</a:t>
            </a:r>
            <a:endParaRPr altLang="fr-FR" dirty="0"/>
          </a:p>
          <a:p>
            <a:pPr marL="1296988" lvl="2">
              <a:lnSpc>
                <a:spcPct val="90000"/>
              </a:lnSpc>
            </a:pPr>
            <a:r>
              <a:rPr altLang="fr-FR" dirty="0"/>
              <a:t> </a:t>
            </a:r>
            <a:r>
              <a:rPr altLang="fr-FR" dirty="0" err="1"/>
              <a:t>soit</a:t>
            </a:r>
            <a:r>
              <a:rPr altLang="fr-FR" dirty="0"/>
              <a:t> </a:t>
            </a:r>
            <a:r>
              <a:rPr altLang="fr-FR" dirty="0" err="1"/>
              <a:t>dans</a:t>
            </a:r>
            <a:r>
              <a:rPr altLang="fr-FR" dirty="0"/>
              <a:t> la </a:t>
            </a:r>
            <a:r>
              <a:rPr altLang="fr-FR" dirty="0" err="1"/>
              <a:t>déclaration</a:t>
            </a:r>
            <a:r>
              <a:rPr altLang="fr-FR" dirty="0"/>
              <a:t> d’un </a:t>
            </a:r>
            <a:r>
              <a:rPr altLang="fr-FR" dirty="0" err="1"/>
              <a:t>élément</a:t>
            </a:r>
            <a:r>
              <a:rPr altLang="fr-FR" dirty="0"/>
              <a:t> (local)</a:t>
            </a:r>
          </a:p>
          <a:p>
            <a:pPr marL="1296988" lvl="2">
              <a:lnSpc>
                <a:spcPct val="90000"/>
              </a:lnSpc>
            </a:pPr>
            <a:r>
              <a:rPr altLang="fr-FR" dirty="0"/>
              <a:t> </a:t>
            </a:r>
            <a:r>
              <a:rPr altLang="fr-FR" dirty="0" err="1"/>
              <a:t>soit</a:t>
            </a:r>
            <a:r>
              <a:rPr altLang="fr-FR" dirty="0"/>
              <a:t> hors de la </a:t>
            </a:r>
            <a:r>
              <a:rPr altLang="fr-FR" dirty="0" err="1"/>
              <a:t>déclaration</a:t>
            </a:r>
            <a:r>
              <a:rPr altLang="fr-FR" dirty="0"/>
              <a:t> de </a:t>
            </a:r>
            <a:r>
              <a:rPr altLang="fr-FR" dirty="0" err="1"/>
              <a:t>l’élément</a:t>
            </a:r>
            <a:r>
              <a:rPr altLang="fr-FR" dirty="0"/>
              <a:t> (global)</a:t>
            </a:r>
          </a:p>
          <a:p>
            <a:pPr marL="563563" lvl="1" indent="1588">
              <a:lnSpc>
                <a:spcPct val="90000"/>
              </a:lnSpc>
            </a:pPr>
            <a:r>
              <a:rPr altLang="fr-FR" dirty="0"/>
              <a:t>  XML-Schema </a:t>
            </a:r>
            <a:r>
              <a:rPr altLang="fr-FR" dirty="0" err="1"/>
              <a:t>permet</a:t>
            </a:r>
            <a:r>
              <a:rPr altLang="fr-FR" dirty="0"/>
              <a:t> </a:t>
            </a:r>
            <a:r>
              <a:rPr altLang="fr-FR" dirty="0" err="1"/>
              <a:t>d’utiliser</a:t>
            </a:r>
            <a:r>
              <a:rPr altLang="fr-FR" dirty="0"/>
              <a:t> des </a:t>
            </a:r>
            <a:r>
              <a:rPr altLang="fr-FR" dirty="0" err="1"/>
              <a:t>données</a:t>
            </a:r>
            <a:r>
              <a:rPr altLang="fr-FR" dirty="0"/>
              <a:t> :</a:t>
            </a:r>
          </a:p>
          <a:p>
            <a:pPr marL="1296988" lvl="2">
              <a:lnSpc>
                <a:spcPct val="90000"/>
              </a:lnSpc>
            </a:pPr>
            <a:r>
              <a:rPr altLang="fr-FR" dirty="0"/>
              <a:t> de type </a:t>
            </a:r>
            <a:r>
              <a:rPr altLang="fr-FR" dirty="0" err="1"/>
              <a:t>prédéfini</a:t>
            </a:r>
            <a:r>
              <a:rPr altLang="fr-FR" dirty="0"/>
              <a:t> (string, </a:t>
            </a:r>
            <a:r>
              <a:rPr altLang="fr-FR" dirty="0" err="1"/>
              <a:t>int</a:t>
            </a:r>
            <a:r>
              <a:rPr altLang="fr-FR" dirty="0"/>
              <a:t>…)</a:t>
            </a:r>
          </a:p>
          <a:p>
            <a:pPr marL="1296988" lvl="2">
              <a:lnSpc>
                <a:spcPct val="90000"/>
              </a:lnSpc>
            </a:pPr>
            <a:r>
              <a:rPr altLang="fr-FR" dirty="0"/>
              <a:t> de type </a:t>
            </a:r>
            <a:r>
              <a:rPr altLang="fr-FR" dirty="0" err="1"/>
              <a:t>complexe</a:t>
            </a:r>
            <a:endParaRPr altLang="fr-FR" dirty="0"/>
          </a:p>
          <a:p>
            <a:pPr marL="1296988" lvl="2">
              <a:lnSpc>
                <a:spcPct val="90000"/>
              </a:lnSpc>
            </a:pPr>
            <a:r>
              <a:rPr altLang="fr-FR" dirty="0"/>
              <a:t> </a:t>
            </a:r>
            <a:r>
              <a:rPr altLang="fr-FR" dirty="0" err="1"/>
              <a:t>dont</a:t>
            </a:r>
            <a:r>
              <a:rPr altLang="fr-FR" dirty="0"/>
              <a:t> le type </a:t>
            </a:r>
            <a:r>
              <a:rPr altLang="fr-FR" dirty="0" err="1"/>
              <a:t>est</a:t>
            </a:r>
            <a:r>
              <a:rPr altLang="fr-FR" dirty="0"/>
              <a:t> </a:t>
            </a:r>
            <a:r>
              <a:rPr altLang="fr-FR" dirty="0" err="1"/>
              <a:t>une</a:t>
            </a:r>
            <a:r>
              <a:rPr altLang="fr-FR" dirty="0"/>
              <a:t> restriction de type</a:t>
            </a:r>
          </a:p>
          <a:p>
            <a:pPr marL="1296988" lvl="2">
              <a:lnSpc>
                <a:spcPct val="90000"/>
              </a:lnSpc>
            </a:pPr>
            <a:r>
              <a:rPr altLang="fr-FR" dirty="0"/>
              <a:t> </a:t>
            </a:r>
            <a:r>
              <a:rPr altLang="fr-FR" dirty="0" err="1"/>
              <a:t>dont</a:t>
            </a:r>
            <a:r>
              <a:rPr altLang="fr-FR" dirty="0"/>
              <a:t> le type </a:t>
            </a:r>
            <a:r>
              <a:rPr altLang="fr-FR" dirty="0" err="1"/>
              <a:t>est</a:t>
            </a:r>
            <a:r>
              <a:rPr altLang="fr-FR" dirty="0"/>
              <a:t> </a:t>
            </a:r>
            <a:r>
              <a:rPr altLang="fr-FR" dirty="0" err="1"/>
              <a:t>une</a:t>
            </a:r>
            <a:r>
              <a:rPr altLang="fr-FR" dirty="0"/>
              <a:t> extension de type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3/8</a:t>
            </a:r>
          </a:p>
        </p:txBody>
      </p:sp>
      <p:sp>
        <p:nvSpPr>
          <p:cNvPr id="105475" name="Rectangle 3"/>
          <p:cNvSpPr>
            <a:spLocks noGrp="1" noChangeArrowheads="1"/>
          </p:cNvSpPr>
          <p:nvPr>
            <p:ph sz="half" idx="1"/>
          </p:nvPr>
        </p:nvSpPr>
        <p:spPr>
          <a:xfrm>
            <a:off x="388055" y="1951608"/>
            <a:ext cx="8389056" cy="4501728"/>
          </a:xfrm>
        </p:spPr>
        <p:txBody>
          <a:bodyPr/>
          <a:lstStyle/>
          <a:p>
            <a:pPr>
              <a:lnSpc>
                <a:spcPct val="90000"/>
              </a:lnSpc>
            </a:pPr>
            <a:r>
              <a:rPr altLang="fr-FR" sz="2000" dirty="0" err="1"/>
              <a:t>Déclaration</a:t>
            </a:r>
            <a:r>
              <a:rPr altLang="fr-FR" sz="2000" dirty="0"/>
              <a:t> des types de </a:t>
            </a:r>
            <a:r>
              <a:rPr altLang="fr-FR" sz="2000" dirty="0" err="1"/>
              <a:t>données</a:t>
            </a:r>
            <a:r>
              <a:rPr altLang="fr-FR" sz="2000" dirty="0"/>
              <a:t> :</a:t>
            </a:r>
          </a:p>
          <a:p>
            <a:pPr marL="563563" lvl="1" indent="1588">
              <a:lnSpc>
                <a:spcPct val="90000"/>
              </a:lnSpc>
            </a:pPr>
            <a:r>
              <a:rPr altLang="fr-FR" dirty="0"/>
              <a:t>  </a:t>
            </a:r>
            <a:r>
              <a:rPr altLang="fr-FR" b="1" dirty="0"/>
              <a:t>Types </a:t>
            </a:r>
            <a:r>
              <a:rPr altLang="fr-FR" b="1" dirty="0" err="1"/>
              <a:t>prédéfinis</a:t>
            </a:r>
            <a:r>
              <a:rPr altLang="fr-FR" dirty="0"/>
              <a:t> :</a:t>
            </a:r>
          </a:p>
          <a:p>
            <a:pPr marL="1296988" lvl="2">
              <a:lnSpc>
                <a:spcPct val="90000"/>
              </a:lnSpc>
            </a:pPr>
            <a:r>
              <a:rPr altLang="fr-FR" sz="2000" dirty="0"/>
              <a:t> byte, </a:t>
            </a:r>
            <a:r>
              <a:rPr altLang="fr-FR" sz="2000" dirty="0" err="1"/>
              <a:t>unsignedByte</a:t>
            </a:r>
            <a:r>
              <a:rPr altLang="fr-FR" sz="2000" dirty="0"/>
              <a:t>, </a:t>
            </a:r>
            <a:r>
              <a:rPr altLang="fr-FR" sz="2000" dirty="0" err="1"/>
              <a:t>hexBinary</a:t>
            </a:r>
            <a:r>
              <a:rPr altLang="fr-FR" sz="2000" dirty="0"/>
              <a:t>, integer, </a:t>
            </a:r>
            <a:r>
              <a:rPr altLang="fr-FR" sz="2000" dirty="0" err="1"/>
              <a:t>positiveInteger</a:t>
            </a:r>
            <a:r>
              <a:rPr altLang="fr-FR" sz="2000" dirty="0"/>
              <a:t>, </a:t>
            </a:r>
            <a:r>
              <a:rPr altLang="fr-FR" sz="2000" dirty="0" err="1"/>
              <a:t>negativeInteger</a:t>
            </a:r>
            <a:r>
              <a:rPr altLang="fr-FR" sz="2000" dirty="0"/>
              <a:t>, </a:t>
            </a:r>
            <a:r>
              <a:rPr altLang="fr-FR" sz="2000" dirty="0" err="1"/>
              <a:t>int</a:t>
            </a:r>
            <a:r>
              <a:rPr altLang="fr-FR" sz="2000" dirty="0"/>
              <a:t>, </a:t>
            </a:r>
            <a:r>
              <a:rPr altLang="fr-FR" sz="2000" dirty="0" err="1"/>
              <a:t>unsignedInt</a:t>
            </a:r>
            <a:r>
              <a:rPr altLang="fr-FR" sz="2000" dirty="0"/>
              <a:t>, long, </a:t>
            </a:r>
            <a:r>
              <a:rPr altLang="fr-FR" sz="2000" dirty="0" err="1"/>
              <a:t>unsignedLong</a:t>
            </a:r>
            <a:r>
              <a:rPr altLang="fr-FR" sz="2000" dirty="0"/>
              <a:t>, short, </a:t>
            </a:r>
            <a:r>
              <a:rPr altLang="fr-FR" sz="2000" dirty="0" err="1"/>
              <a:t>unsignedShort</a:t>
            </a:r>
            <a:r>
              <a:rPr altLang="fr-FR" sz="2000" dirty="0"/>
              <a:t>, decimal, float, double…</a:t>
            </a:r>
          </a:p>
          <a:p>
            <a:pPr marL="1296988" lvl="2">
              <a:lnSpc>
                <a:spcPct val="90000"/>
              </a:lnSpc>
            </a:pPr>
            <a:r>
              <a:rPr altLang="fr-FR" sz="2000" dirty="0"/>
              <a:t> string, </a:t>
            </a:r>
            <a:r>
              <a:rPr altLang="fr-FR" sz="2000" dirty="0" err="1"/>
              <a:t>NormalizedString</a:t>
            </a:r>
            <a:r>
              <a:rPr altLang="fr-FR" sz="2000" dirty="0"/>
              <a:t>, token</a:t>
            </a:r>
          </a:p>
          <a:p>
            <a:pPr marL="1296988" lvl="2">
              <a:lnSpc>
                <a:spcPct val="90000"/>
              </a:lnSpc>
            </a:pPr>
            <a:r>
              <a:rPr altLang="fr-FR" sz="2000" dirty="0"/>
              <a:t> </a:t>
            </a:r>
            <a:r>
              <a:rPr altLang="fr-FR" sz="2000" dirty="0" err="1"/>
              <a:t>boolean</a:t>
            </a:r>
            <a:r>
              <a:rPr altLang="fr-FR" sz="2000" dirty="0"/>
              <a:t>, </a:t>
            </a:r>
            <a:r>
              <a:rPr altLang="fr-FR" sz="2000" dirty="0" err="1"/>
              <a:t>anyURI</a:t>
            </a:r>
            <a:r>
              <a:rPr altLang="fr-FR" sz="2000" dirty="0"/>
              <a:t>, language</a:t>
            </a:r>
          </a:p>
          <a:p>
            <a:pPr marL="1296988" lvl="2">
              <a:lnSpc>
                <a:spcPct val="90000"/>
              </a:lnSpc>
            </a:pPr>
            <a:r>
              <a:rPr altLang="fr-FR" sz="2000" dirty="0"/>
              <a:t> time, </a:t>
            </a:r>
            <a:r>
              <a:rPr altLang="fr-FR" sz="2000" dirty="0" err="1"/>
              <a:t>dateTime</a:t>
            </a:r>
            <a:r>
              <a:rPr altLang="fr-FR" sz="2000" dirty="0"/>
              <a:t>, duration, date, </a:t>
            </a:r>
            <a:r>
              <a:rPr altLang="fr-FR" sz="2000" dirty="0" err="1"/>
              <a:t>gMonth</a:t>
            </a:r>
            <a:r>
              <a:rPr altLang="fr-FR" sz="2000" dirty="0"/>
              <a:t>, </a:t>
            </a:r>
            <a:r>
              <a:rPr altLang="fr-FR" sz="2000" dirty="0" err="1"/>
              <a:t>gYear</a:t>
            </a:r>
            <a:r>
              <a:rPr altLang="fr-FR" sz="2000" dirty="0"/>
              <a:t>, </a:t>
            </a:r>
            <a:r>
              <a:rPr altLang="fr-FR" sz="2000" dirty="0" err="1"/>
              <a:t>gYearMonth</a:t>
            </a:r>
            <a:r>
              <a:rPr altLang="fr-FR" sz="2000" dirty="0"/>
              <a:t>, </a:t>
            </a:r>
            <a:r>
              <a:rPr altLang="fr-FR" sz="2000" dirty="0" err="1"/>
              <a:t>gDay</a:t>
            </a:r>
            <a:r>
              <a:rPr altLang="fr-FR" sz="2000" dirty="0"/>
              <a:t>, </a:t>
            </a:r>
            <a:r>
              <a:rPr altLang="fr-FR" sz="2000" dirty="0" err="1"/>
              <a:t>gMonthDay</a:t>
            </a:r>
            <a:endParaRPr altLang="fr-FR" sz="2000" dirty="0"/>
          </a:p>
          <a:p>
            <a:pPr marL="1296988" lvl="2">
              <a:lnSpc>
                <a:spcPct val="90000"/>
              </a:lnSpc>
            </a:pPr>
            <a:r>
              <a:rPr altLang="fr-FR" sz="2000" dirty="0"/>
              <a:t> ID, IDREF, IDREFS, ENTITY, ENTITIES, NOTATIN, NMTOKEN, NMTOKENS</a:t>
            </a:r>
          </a:p>
          <a:p>
            <a:pPr marL="563563" lvl="1" indent="1588">
              <a:lnSpc>
                <a:spcPct val="90000"/>
              </a:lnSpc>
              <a:buFontTx/>
              <a:buNone/>
            </a:pPr>
            <a:r>
              <a:rPr altLang="fr-FR" dirty="0"/>
              <a:t> </a:t>
            </a:r>
            <a:r>
              <a:rPr altLang="fr-FR" dirty="0" err="1"/>
              <a:t>Exemple</a:t>
            </a:r>
            <a:r>
              <a:rPr altLang="fr-FR" dirty="0"/>
              <a:t> : </a:t>
            </a:r>
            <a:r>
              <a:rPr altLang="fr-FR" sz="1600" dirty="0">
                <a:cs typeface="Courier New" panose="02070309020205020404" pitchFamily="49" charset="0"/>
              </a:rPr>
              <a:t>&lt;</a:t>
            </a:r>
            <a:r>
              <a:rPr altLang="fr-FR" sz="1600" dirty="0" err="1">
                <a:cs typeface="Courier New" panose="02070309020205020404" pitchFamily="49" charset="0"/>
              </a:rPr>
              <a:t>xsd:element</a:t>
            </a:r>
            <a:r>
              <a:rPr altLang="fr-FR" sz="1600" dirty="0">
                <a:cs typeface="Courier New" panose="02070309020205020404" pitchFamily="49" charset="0"/>
              </a:rPr>
              <a:t> name="comment" type="</a:t>
            </a:r>
            <a:r>
              <a:rPr altLang="fr-FR" sz="1600" dirty="0" err="1">
                <a:cs typeface="Courier New" panose="02070309020205020404" pitchFamily="49" charset="0"/>
              </a:rPr>
              <a:t>xsd:string</a:t>
            </a:r>
            <a:r>
              <a:rPr altLang="fr-FR" sz="1600" dirty="0">
                <a:cs typeface="Courier New" panose="02070309020205020404" pitchFamily="49" charset="0"/>
              </a:rPr>
              <a:t>"/&gt;</a:t>
            </a:r>
            <a:r>
              <a:rPr altLang="fr-FR" dirty="0">
                <a:latin typeface="Arial Unicode MS" pitchFamily="34" charset="-128"/>
                <a:cs typeface="Courier New" panose="02070309020205020404" pitchFamily="49" charset="0"/>
              </a:rPr>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4/8</a:t>
            </a:r>
          </a:p>
        </p:txBody>
      </p:sp>
      <p:sp>
        <p:nvSpPr>
          <p:cNvPr id="106499" name="Rectangle 3"/>
          <p:cNvSpPr>
            <a:spLocks noGrp="1" noChangeArrowheads="1"/>
          </p:cNvSpPr>
          <p:nvPr>
            <p:ph sz="half" idx="1"/>
          </p:nvPr>
        </p:nvSpPr>
        <p:spPr/>
        <p:txBody>
          <a:bodyPr/>
          <a:lstStyle/>
          <a:p>
            <a:r>
              <a:rPr altLang="fr-FR" dirty="0" err="1"/>
              <a:t>Déclaration</a:t>
            </a:r>
            <a:r>
              <a:rPr altLang="fr-FR" dirty="0"/>
              <a:t> des types de </a:t>
            </a:r>
            <a:r>
              <a:rPr altLang="fr-FR" dirty="0" err="1"/>
              <a:t>données</a:t>
            </a:r>
            <a:r>
              <a:rPr altLang="fr-FR" dirty="0"/>
              <a:t> :</a:t>
            </a:r>
          </a:p>
          <a:p>
            <a:pPr marL="533400" lvl="1" indent="1588"/>
            <a:r>
              <a:rPr altLang="fr-FR" dirty="0"/>
              <a:t>  </a:t>
            </a:r>
            <a:r>
              <a:rPr altLang="fr-FR" b="1" dirty="0"/>
              <a:t>Types complexes</a:t>
            </a:r>
            <a:r>
              <a:rPr altLang="fr-FR" dirty="0"/>
              <a:t> :</a:t>
            </a:r>
          </a:p>
          <a:p>
            <a:pPr marL="1243013" lvl="3" indent="-98425" algn="just">
              <a:buFontTx/>
              <a:buNone/>
            </a:pPr>
            <a:r>
              <a:rPr altLang="fr-FR" dirty="0"/>
              <a:t> </a:t>
            </a:r>
            <a:r>
              <a:rPr altLang="fr-FR" dirty="0" err="1"/>
              <a:t>Exemple</a:t>
            </a:r>
            <a:r>
              <a:rPr altLang="fr-FR" dirty="0"/>
              <a:t> : le type de </a:t>
            </a:r>
            <a:r>
              <a:rPr altLang="fr-FR" dirty="0" err="1"/>
              <a:t>données</a:t>
            </a:r>
            <a:r>
              <a:rPr altLang="fr-FR" dirty="0"/>
              <a:t> </a:t>
            </a:r>
            <a:r>
              <a:rPr altLang="fr-FR" i="1" dirty="0" err="1"/>
              <a:t>TypeAdresse</a:t>
            </a:r>
            <a:r>
              <a:rPr altLang="fr-FR" dirty="0"/>
              <a:t> se compose de 6 </a:t>
            </a:r>
            <a:r>
              <a:rPr altLang="fr-FR" dirty="0" err="1"/>
              <a:t>éléments</a:t>
            </a:r>
            <a:r>
              <a:rPr altLang="fr-FR" dirty="0"/>
              <a:t> </a:t>
            </a:r>
            <a:r>
              <a:rPr altLang="fr-FR" i="1" dirty="0" err="1"/>
              <a:t>Numero</a:t>
            </a:r>
            <a:r>
              <a:rPr altLang="fr-FR" i="1" dirty="0"/>
              <a:t>, Rue1, Rue2, Ville, CP et Pays</a:t>
            </a:r>
            <a:r>
              <a:rPr altLang="fr-FR" dirty="0"/>
              <a:t> :</a:t>
            </a:r>
          </a:p>
          <a:p>
            <a:pPr marL="954088" lvl="2">
              <a:buFont typeface="Wingdings" panose="05000000000000000000" pitchFamily="2" charset="2"/>
              <a:buNone/>
            </a:pPr>
            <a:endParaRPr altLang="fr-FR" dirty="0"/>
          </a:p>
        </p:txBody>
      </p:sp>
      <p:pic>
        <p:nvPicPr>
          <p:cNvPr id="106500" name="Picture 4" descr="TypeComplex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30650"/>
            <a:ext cx="78486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5/8</a:t>
            </a:r>
          </a:p>
        </p:txBody>
      </p:sp>
      <p:sp>
        <p:nvSpPr>
          <p:cNvPr id="790531" name="Rectangle 3"/>
          <p:cNvSpPr>
            <a:spLocks noGrp="1" noChangeArrowheads="1"/>
          </p:cNvSpPr>
          <p:nvPr>
            <p:ph sz="half" idx="1"/>
          </p:nvPr>
        </p:nvSpPr>
        <p:spPr/>
        <p:txBody>
          <a:bodyPr>
            <a:normAutofit/>
          </a:bodyPr>
          <a:lstStyle/>
          <a:p>
            <a:pPr>
              <a:defRPr/>
            </a:pPr>
            <a:r>
              <a:rPr altLang="fr-FR" dirty="0"/>
              <a:t>Déclaration des types de données :</a:t>
            </a:r>
          </a:p>
          <a:p>
            <a:pPr marL="533400" lvl="1" indent="1588">
              <a:defRPr/>
            </a:pPr>
            <a:r>
              <a:rPr altLang="fr-FR" dirty="0"/>
              <a:t>  </a:t>
            </a:r>
            <a:r>
              <a:rPr altLang="fr-FR" b="1" dirty="0"/>
              <a:t>Restriction de type existant</a:t>
            </a:r>
            <a:r>
              <a:rPr altLang="fr-FR" dirty="0"/>
              <a:t> :</a:t>
            </a:r>
          </a:p>
          <a:p>
            <a:pPr marL="1155700" lvl="3" indent="-11113">
              <a:buFontTx/>
              <a:buNone/>
              <a:defRPr/>
            </a:pPr>
            <a:r>
              <a:rPr altLang="fr-FR" dirty="0"/>
              <a:t>Exemple : le type de données string comprend 6 attributs optionnels : pattern, </a:t>
            </a:r>
            <a:r>
              <a:rPr lang="fr-FR" altLang="fr-FR" dirty="0"/>
              <a:t>é</a:t>
            </a:r>
            <a:r>
              <a:rPr altLang="fr-FR" dirty="0" err="1"/>
              <a:t>num</a:t>
            </a:r>
            <a:r>
              <a:rPr lang="fr-FR" altLang="fr-FR" dirty="0"/>
              <a:t>é</a:t>
            </a:r>
            <a:r>
              <a:rPr altLang="fr-FR" dirty="0"/>
              <a:t>ration, length, </a:t>
            </a:r>
            <a:r>
              <a:rPr altLang="fr-FR" dirty="0" err="1"/>
              <a:t>minlength</a:t>
            </a:r>
            <a:r>
              <a:rPr altLang="fr-FR" dirty="0"/>
              <a:t>, </a:t>
            </a:r>
            <a:r>
              <a:rPr altLang="fr-FR" dirty="0" err="1"/>
              <a:t>maxlength</a:t>
            </a:r>
            <a:r>
              <a:rPr altLang="fr-FR" dirty="0"/>
              <a:t>, whitespace. Si on </a:t>
            </a:r>
            <a:r>
              <a:rPr altLang="fr-FR" dirty="0" err="1"/>
              <a:t>désire</a:t>
            </a:r>
            <a:r>
              <a:rPr altLang="fr-FR" dirty="0"/>
              <a:t> </a:t>
            </a:r>
            <a:r>
              <a:rPr altLang="fr-FR" dirty="0" err="1"/>
              <a:t>représenter</a:t>
            </a:r>
            <a:r>
              <a:rPr lang="fr-FR" altLang="fr-FR" dirty="0"/>
              <a:t> </a:t>
            </a:r>
            <a:r>
              <a:rPr altLang="fr-FR" dirty="0"/>
              <a:t>un choix Oui/Non (restriction sur </a:t>
            </a:r>
            <a:r>
              <a:rPr altLang="fr-FR" dirty="0" err="1"/>
              <a:t>l’attribut</a:t>
            </a:r>
            <a:r>
              <a:rPr altLang="fr-FR" dirty="0"/>
              <a:t> </a:t>
            </a:r>
            <a:r>
              <a:rPr lang="fr-FR" altLang="fr-FR" dirty="0"/>
              <a:t>é</a:t>
            </a:r>
            <a:r>
              <a:rPr altLang="fr-FR" dirty="0" err="1"/>
              <a:t>num</a:t>
            </a:r>
            <a:r>
              <a:rPr lang="fr-FR" altLang="fr-FR" dirty="0"/>
              <a:t>é</a:t>
            </a:r>
            <a:r>
              <a:rPr altLang="fr-FR" dirty="0"/>
              <a:t>ration) :</a:t>
            </a:r>
          </a:p>
          <a:p>
            <a:pPr marL="954088" lvl="2">
              <a:buFont typeface="Wingdings" pitchFamily="2" charset="2"/>
              <a:buNone/>
              <a:defRPr/>
            </a:pPr>
            <a:r>
              <a:rPr altLang="fr-FR" dirty="0"/>
              <a:t> </a:t>
            </a:r>
          </a:p>
        </p:txBody>
      </p:sp>
      <p:pic>
        <p:nvPicPr>
          <p:cNvPr id="107524" name="Picture 5" descr="RestrictionTy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221175"/>
            <a:ext cx="70866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altLang="fr-FR">
                <a:cs typeface="Arial" panose="020B0604020202020204" pitchFamily="34" charset="0"/>
              </a:rPr>
              <a:t>Constituants </a:t>
            </a:r>
            <a:br>
              <a:rPr altLang="fr-FR">
                <a:cs typeface="Arial" panose="020B0604020202020204" pitchFamily="34" charset="0"/>
              </a:rPr>
            </a:br>
            <a:r>
              <a:rPr altLang="fr-FR">
                <a:cs typeface="Arial" panose="020B0604020202020204" pitchFamily="34" charset="0"/>
              </a:rPr>
              <a:t>d’un XML-SCHEMA  </a:t>
            </a:r>
            <a:r>
              <a:rPr altLang="fr-FR" sz="2000">
                <a:cs typeface="Arial" panose="020B0604020202020204" pitchFamily="34" charset="0"/>
              </a:rPr>
              <a:t>6/8</a:t>
            </a:r>
          </a:p>
        </p:txBody>
      </p:sp>
      <p:sp>
        <p:nvSpPr>
          <p:cNvPr id="792579" name="Rectangle 3"/>
          <p:cNvSpPr>
            <a:spLocks noGrp="1" noChangeArrowheads="1"/>
          </p:cNvSpPr>
          <p:nvPr>
            <p:ph sz="half" idx="1"/>
          </p:nvPr>
        </p:nvSpPr>
        <p:spPr/>
        <p:txBody>
          <a:bodyPr>
            <a:normAutofit/>
          </a:bodyPr>
          <a:lstStyle/>
          <a:p>
            <a:pPr>
              <a:defRPr/>
            </a:pPr>
            <a:r>
              <a:rPr altLang="fr-FR" dirty="0"/>
              <a:t>Déclaration des types de données :</a:t>
            </a:r>
          </a:p>
          <a:p>
            <a:pPr marL="533400" lvl="1" indent="1588">
              <a:defRPr/>
            </a:pPr>
            <a:r>
              <a:rPr altLang="fr-FR" dirty="0"/>
              <a:t>  </a:t>
            </a:r>
            <a:r>
              <a:rPr altLang="fr-FR" b="1" dirty="0"/>
              <a:t>Extension / dérivation de type existant</a:t>
            </a:r>
            <a:r>
              <a:rPr altLang="fr-FR" dirty="0"/>
              <a:t> :</a:t>
            </a:r>
          </a:p>
          <a:p>
            <a:pPr marL="1155700" lvl="3" indent="-11113" algn="just">
              <a:buFontTx/>
              <a:buNone/>
              <a:defRPr/>
            </a:pPr>
            <a:r>
              <a:rPr altLang="fr-FR" dirty="0"/>
              <a:t>Exemple : si l’on souhaite créer un type Personne contenant en plus du nom et du prénom, un élément de type Adresse (extension du type Adresse vu précédemment) :</a:t>
            </a:r>
          </a:p>
          <a:p>
            <a:pPr marL="954088" lvl="2">
              <a:buFont typeface="Wingdings" pitchFamily="2" charset="2"/>
              <a:buNone/>
              <a:defRPr/>
            </a:pPr>
            <a:r>
              <a:rPr altLang="fr-FR" dirty="0"/>
              <a:t> </a:t>
            </a:r>
          </a:p>
        </p:txBody>
      </p:sp>
      <p:pic>
        <p:nvPicPr>
          <p:cNvPr id="108548" name="Picture 5" descr="ExtensionTy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89040"/>
            <a:ext cx="73914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0.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1.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1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4.xml><?xml version="1.0" encoding="utf-8"?>
<p:tagLst xmlns:a="http://schemas.openxmlformats.org/drawingml/2006/main" xmlns:r="http://schemas.openxmlformats.org/officeDocument/2006/relationships" xmlns:p="http://schemas.openxmlformats.org/presentationml/2006/main">
  <p:tag name="DVSHAPEID" val="Q5rpkfSAY2XQl9CRvNvPMK"/>
</p:tagLst>
</file>

<file path=ppt/tags/tag2.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4.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5.xml><?xml version="1.0" encoding="utf-8"?>
<p:tagLst xmlns:a="http://schemas.openxmlformats.org/drawingml/2006/main" xmlns:r="http://schemas.openxmlformats.org/officeDocument/2006/relationships" xmlns:p="http://schemas.openxmlformats.org/presentationml/2006/main">
  <p:tag name="DVSHAPEID" val="S8Cm1higbyIl35Abad2Rjv"/>
</p:tagLst>
</file>

<file path=ppt/tags/tag6.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7.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8.xml><?xml version="1.0" encoding="utf-8"?>
<p:tagLst xmlns:a="http://schemas.openxmlformats.org/drawingml/2006/main" xmlns:r="http://schemas.openxmlformats.org/officeDocument/2006/relationships" xmlns:p="http://schemas.openxmlformats.org/presentationml/2006/main">
  <p:tag name="DVSHAPEID" val="S8Cm1higbyIl35Abad2Rjv"/>
</p:tagLst>
</file>

<file path=ppt/tags/tag9.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heme/theme1.xml><?xml version="1.0" encoding="utf-8"?>
<a:theme xmlns:a="http://schemas.openxmlformats.org/drawingml/2006/main" name="Modèle support GK 2017 (1)">
  <a:themeElements>
    <a:clrScheme name="GK 3">
      <a:dk1>
        <a:srgbClr val="004B85"/>
      </a:dk1>
      <a:lt1>
        <a:srgbClr val="FFFFFF"/>
      </a:lt1>
      <a:dk2>
        <a:srgbClr val="828282"/>
      </a:dk2>
      <a:lt2>
        <a:srgbClr val="E6E6E6"/>
      </a:lt2>
      <a:accent1>
        <a:srgbClr val="00A7E1"/>
      </a:accent1>
      <a:accent2>
        <a:srgbClr val="FFB900"/>
      </a:accent2>
      <a:accent3>
        <a:srgbClr val="F26522"/>
      </a:accent3>
      <a:accent4>
        <a:srgbClr val="00817A"/>
      </a:accent4>
      <a:accent5>
        <a:srgbClr val="3BB04F"/>
      </a:accent5>
      <a:accent6>
        <a:srgbClr val="80298F"/>
      </a:accent6>
      <a:hlink>
        <a:srgbClr val="00A7E1"/>
      </a:hlink>
      <a:folHlink>
        <a:srgbClr val="80808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bwMode="gray">
        <a:solidFill>
          <a:srgbClr val="00B0F0"/>
        </a:solidFill>
        <a:ln>
          <a:noFill/>
        </a:ln>
      </a:spPr>
      <a:bodyPr rtlCol="0" anchor="ctr"/>
      <a:lstStyle>
        <a:defPPr algn="ctr">
          <a:defRPr dirty="0" smtClean="0">
            <a:ln>
              <a:noFill/>
            </a:ln>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Présentation2" id="{DC1AD1C3-9896-4FD2-92DB-7881DDF56E0D}" vid="{416EF9EA-FDB6-4025-ADD3-88F80E251127}"/>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30829</Words>
  <Application>Microsoft Office PowerPoint</Application>
  <PresentationFormat>Affichage à l'écran (4:3)</PresentationFormat>
  <Paragraphs>4711</Paragraphs>
  <Slides>425</Slides>
  <Notes>424</Notes>
  <HiddenSlides>0</HiddenSlides>
  <MMClips>0</MMClips>
  <ScaleCrop>false</ScaleCrop>
  <HeadingPairs>
    <vt:vector size="6" baseType="variant">
      <vt:variant>
        <vt:lpstr>Polices utilisées</vt:lpstr>
      </vt:variant>
      <vt:variant>
        <vt:i4>14</vt:i4>
      </vt:variant>
      <vt:variant>
        <vt:lpstr>Thème</vt:lpstr>
      </vt:variant>
      <vt:variant>
        <vt:i4>3</vt:i4>
      </vt:variant>
      <vt:variant>
        <vt:lpstr>Titres des diapositives</vt:lpstr>
      </vt:variant>
      <vt:variant>
        <vt:i4>425</vt:i4>
      </vt:variant>
    </vt:vector>
  </HeadingPairs>
  <TitlesOfParts>
    <vt:vector size="442" baseType="lpstr">
      <vt:lpstr>MS Mincho</vt:lpstr>
      <vt:lpstr>ＭＳ Ｐゴシック</vt:lpstr>
      <vt:lpstr>ＭＳ Ｐゴシック</vt:lpstr>
      <vt:lpstr>Arial</vt:lpstr>
      <vt:lpstr>Arial Unicode MS</vt:lpstr>
      <vt:lpstr>Calibri</vt:lpstr>
      <vt:lpstr>Courier</vt:lpstr>
      <vt:lpstr>Courier New</vt:lpstr>
      <vt:lpstr>inherit</vt:lpstr>
      <vt:lpstr>Menlo</vt:lpstr>
      <vt:lpstr>Times New Roman</vt:lpstr>
      <vt:lpstr>Verdana</vt:lpstr>
      <vt:lpstr>Webdings</vt:lpstr>
      <vt:lpstr>Wingdings</vt:lpstr>
      <vt:lpstr>Modèle support GK 2017 (1)</vt:lpstr>
      <vt:lpstr>1_Conception personnalisée</vt:lpstr>
      <vt:lpstr>Conception personnalisée</vt:lpstr>
      <vt:lpstr>Formation Service Web Java GKJAVWEB</vt:lpstr>
      <vt:lpstr>Logistique</vt:lpstr>
      <vt:lpstr>Sommaire </vt:lpstr>
      <vt:lpstr>Présentation PowerPoint</vt:lpstr>
      <vt:lpstr>Objectif du chapitre</vt:lpstr>
      <vt:lpstr>Présentation PowerPoint</vt:lpstr>
      <vt:lpstr>Vers une architecture SOA </vt:lpstr>
      <vt:lpstr>Vers une architecture SOA </vt:lpstr>
      <vt:lpstr>SOA : Généralité</vt:lpstr>
      <vt:lpstr>Objectif du chapitre</vt:lpstr>
      <vt:lpstr>Présentation PowerPoint</vt:lpstr>
      <vt:lpstr>SOA : Concepts de Service</vt:lpstr>
      <vt:lpstr>Service : Contrat Standardisé</vt:lpstr>
      <vt:lpstr>Service : Couplage lâche</vt:lpstr>
      <vt:lpstr>Service : Abstraction</vt:lpstr>
      <vt:lpstr>Service : Réutilisabilité / Découvrabilité</vt:lpstr>
      <vt:lpstr>Service : Autonomie / Sans état</vt:lpstr>
      <vt:lpstr>Service : Composabilité</vt:lpstr>
      <vt:lpstr>Client/Serveur VS SOA</vt:lpstr>
      <vt:lpstr>Application Web VS SOA</vt:lpstr>
      <vt:lpstr>Objectif du chapitre</vt:lpstr>
      <vt:lpstr>Présentation PowerPoint</vt:lpstr>
      <vt:lpstr>Solutions pour une SOA</vt:lpstr>
      <vt:lpstr>Services Web : réponses au SOA</vt:lpstr>
      <vt:lpstr>Services Web : réponses au SOA</vt:lpstr>
      <vt:lpstr>Services Web : technologies disponibles</vt:lpstr>
      <vt:lpstr>Services Web étendus </vt:lpstr>
      <vt:lpstr>Services Web étendus</vt:lpstr>
      <vt:lpstr>Services Web REST</vt:lpstr>
      <vt:lpstr>Services Web REST</vt:lpstr>
      <vt:lpstr>Objectif du chapitre</vt:lpstr>
      <vt:lpstr>Présentation PowerPoint</vt:lpstr>
      <vt:lpstr>Les fournisseurs de Services Web</vt:lpstr>
      <vt:lpstr>Les Plateformes de développement</vt:lpstr>
      <vt:lpstr>Les Plateformes de développement</vt:lpstr>
      <vt:lpstr>Sommaire </vt:lpstr>
      <vt:lpstr>Présentation PowerPoint</vt:lpstr>
      <vt:lpstr>Objectif du chapitre 2</vt:lpstr>
      <vt:lpstr>Présentation PowerPoint</vt:lpstr>
      <vt:lpstr>Les protocoles Internet</vt:lpstr>
      <vt:lpstr>URI, URL, URN</vt:lpstr>
      <vt:lpstr>URI, URL, URN</vt:lpstr>
      <vt:lpstr>URI, URL, URN : Syntaxe</vt:lpstr>
      <vt:lpstr>URI, URL, URN : Composition</vt:lpstr>
      <vt:lpstr>URI, URL, URN : Composition</vt:lpstr>
      <vt:lpstr>MIME</vt:lpstr>
      <vt:lpstr>MIME : Description</vt:lpstr>
      <vt:lpstr>MIME : Description</vt:lpstr>
      <vt:lpstr>HTTP 1.1</vt:lpstr>
      <vt:lpstr>HTTP 1.1 : Présentation</vt:lpstr>
      <vt:lpstr>HTTP1.1 : Présentation </vt:lpstr>
      <vt:lpstr>HTTP1.1 : Description requête</vt:lpstr>
      <vt:lpstr>HTTP1.1 : Description requête</vt:lpstr>
      <vt:lpstr>HTTP1.1 : Description réponse</vt:lpstr>
      <vt:lpstr>HTTP1.1 : Description requête</vt:lpstr>
      <vt:lpstr>SMTP</vt:lpstr>
      <vt:lpstr>SMTP : Transmission d’un message</vt:lpstr>
      <vt:lpstr>SMTP : Description du message </vt:lpstr>
      <vt:lpstr>SMTP : commandes</vt:lpstr>
      <vt:lpstr>SMTP : commandes</vt:lpstr>
      <vt:lpstr>SSL et TLS</vt:lpstr>
      <vt:lpstr>SSL et TLS</vt:lpstr>
      <vt:lpstr>SSL et TLS</vt:lpstr>
      <vt:lpstr>SSL et TLS</vt:lpstr>
      <vt:lpstr>SSL TLS : Présentation générale</vt:lpstr>
      <vt:lpstr>SSL TLS : méthodes de chiffrement</vt:lpstr>
      <vt:lpstr>SSL TLS : Le protocole de négociation (handshake)</vt:lpstr>
      <vt:lpstr>SSL TLS</vt:lpstr>
      <vt:lpstr>Objectif du chapitre 2</vt:lpstr>
      <vt:lpstr>Présentation PowerPoint</vt:lpstr>
      <vt:lpstr>PROBLEMATIQUE </vt:lpstr>
      <vt:lpstr>DEFINITION 1/2</vt:lpstr>
      <vt:lpstr>DEFINITION 2/2</vt:lpstr>
      <vt:lpstr>Exemple </vt:lpstr>
      <vt:lpstr>Structure d’un document xml</vt:lpstr>
      <vt:lpstr>Specifications du langage xml</vt:lpstr>
      <vt:lpstr>Définitions de types de document 1/5</vt:lpstr>
      <vt:lpstr>Définitions de types de document 2/5</vt:lpstr>
      <vt:lpstr>Définitions de types  de document 3/5</vt:lpstr>
      <vt:lpstr>Définitions de types  de document 4/5</vt:lpstr>
      <vt:lpstr>Définitions de types  de document 5/5</vt:lpstr>
      <vt:lpstr>DTD : ELEMENTS 1/2</vt:lpstr>
      <vt:lpstr>DTD : ELEMENTS 2/2</vt:lpstr>
      <vt:lpstr>DTD : ATTRIBUTS 1/2</vt:lpstr>
      <vt:lpstr>DTD : ATTRIBUTS 2/2</vt:lpstr>
      <vt:lpstr>DTD : ENTITES 1/2</vt:lpstr>
      <vt:lpstr>DTD : ENTITES 2/2</vt:lpstr>
      <vt:lpstr>Définitions de types  de document 1/2</vt:lpstr>
      <vt:lpstr>Définitions de types  de document 2/2</vt:lpstr>
      <vt:lpstr>XML-SCHEMA 1/4</vt:lpstr>
      <vt:lpstr>XML-SCHEMA 2/4</vt:lpstr>
      <vt:lpstr>XML-SCHEMA 3/4</vt:lpstr>
      <vt:lpstr>XML-SCHEMA 4/4</vt:lpstr>
      <vt:lpstr>Constituants d’un XML-SCHEMA  1/8</vt:lpstr>
      <vt:lpstr>Constituants d’un XML-SCHEMA  2/8</vt:lpstr>
      <vt:lpstr>Constituants  d’un XML-SCHEMA  3/8</vt:lpstr>
      <vt:lpstr>Constituants  d’un XML-SCHEMA  4/8</vt:lpstr>
      <vt:lpstr>Constituants  d’un XML-SCHEMA  5/8</vt:lpstr>
      <vt:lpstr>Constituants  d’un XML-SCHEMA  6/8</vt:lpstr>
      <vt:lpstr>Constituants  d’un XML-SCHEMA  7/8</vt:lpstr>
      <vt:lpstr>Constituants  d’un XML-SCHEMA  8/8</vt:lpstr>
      <vt:lpstr>Conclusion : DTD versus XML-SCHEMA</vt:lpstr>
      <vt:lpstr>Exemple de XML-XSD </vt:lpstr>
      <vt:lpstr>XSD </vt:lpstr>
      <vt:lpstr>Deux rôles différents</vt:lpstr>
      <vt:lpstr>Norme d’Interopérabilité</vt:lpstr>
      <vt:lpstr>Norme Traitement de document</vt:lpstr>
      <vt:lpstr>Analyseur syntaxique (parser)</vt:lpstr>
      <vt:lpstr>Document XML – Flux SAX – Arbre DOM</vt:lpstr>
      <vt:lpstr>SAX (Sample API for XML) </vt:lpstr>
      <vt:lpstr>SAX</vt:lpstr>
      <vt:lpstr>Présentation PowerPoint</vt:lpstr>
      <vt:lpstr>DOM (Document Object Model)</vt:lpstr>
      <vt:lpstr>Modèle DOM</vt:lpstr>
      <vt:lpstr>Présentation PowerPoint</vt:lpstr>
      <vt:lpstr>Invocation de services</vt:lpstr>
      <vt:lpstr>Invocation de services</vt:lpstr>
      <vt:lpstr>Objectif du chapitre 2</vt:lpstr>
      <vt:lpstr>Présentation PowerPoint</vt:lpstr>
      <vt:lpstr>SOAP : Généralités</vt:lpstr>
      <vt:lpstr>SOAP : Généralités</vt:lpstr>
      <vt:lpstr>SOAP : Généralités</vt:lpstr>
      <vt:lpstr>Concepts d’un message SOAP</vt:lpstr>
      <vt:lpstr>SOAP par l’exemple : Requête vers le service HelloWorld</vt:lpstr>
      <vt:lpstr>SOAP par l’exemple : Réponse du service HelloWorld</vt:lpstr>
      <vt:lpstr>Structure d’un message SOAP</vt:lpstr>
      <vt:lpstr>L’enveloppe SOAP</vt:lpstr>
      <vt:lpstr>En-tête SOAP</vt:lpstr>
      <vt:lpstr>En-tête SOAP</vt:lpstr>
      <vt:lpstr>Corps SOAP</vt:lpstr>
      <vt:lpstr>Corps SOAP</vt:lpstr>
      <vt:lpstr>Corps SOAP</vt:lpstr>
      <vt:lpstr>Corps SOAP</vt:lpstr>
      <vt:lpstr>SOAP transporté par HTTP</vt:lpstr>
      <vt:lpstr>SOAP transporté par HTTP</vt:lpstr>
      <vt:lpstr>Traitement des messages SOAP</vt:lpstr>
      <vt:lpstr>SOAP UI : outil graphique de tests de Service Web</vt:lpstr>
      <vt:lpstr>Présentation PowerPoint</vt:lpstr>
      <vt:lpstr>SOAP UI : Practice</vt:lpstr>
      <vt:lpstr>WSDL : Généralités</vt:lpstr>
      <vt:lpstr>WSDL : Généralités</vt:lpstr>
      <vt:lpstr>Concepts d’un document WSDL</vt:lpstr>
      <vt:lpstr>Organisation d’un document WSDL</vt:lpstr>
      <vt:lpstr>WSDL par l’exemple : Carnet d’adresse</vt:lpstr>
      <vt:lpstr>WSDL : Elément Types</vt:lpstr>
      <vt:lpstr>WSDL : Elément Types</vt:lpstr>
      <vt:lpstr>WSDL : Elément Messages</vt:lpstr>
      <vt:lpstr>WSDL : Elément Messages</vt:lpstr>
      <vt:lpstr>WSDL : Elément portType et sous élément Operation</vt:lpstr>
      <vt:lpstr>WSDL : Elément portType et sous élément Operation</vt:lpstr>
      <vt:lpstr>WSDL : Elément portType et sous élément Operation</vt:lpstr>
      <vt:lpstr>WSDL : Elément Binding</vt:lpstr>
      <vt:lpstr>WSDL : Elément Binding</vt:lpstr>
      <vt:lpstr>WSDL : Elément Binding</vt:lpstr>
      <vt:lpstr>WSDL : Elément Service et Port</vt:lpstr>
      <vt:lpstr>Présentation PowerPoint</vt:lpstr>
      <vt:lpstr>JAX-WS</vt:lpstr>
      <vt:lpstr>JAX-WS / JAXB</vt:lpstr>
      <vt:lpstr>Principe de JAXB</vt:lpstr>
      <vt:lpstr>Générer XML à partir des objet java avec JAXB</vt:lpstr>
      <vt:lpstr>Générer des objets java à partir des données XML</vt:lpstr>
      <vt:lpstr>Générer un schéma XML à partir d’une classe avec JaxB</vt:lpstr>
      <vt:lpstr>Génération des classes à partir d’un schéma XML</vt:lpstr>
      <vt:lpstr>Comment développer un web service SOAP avec JAX-WS</vt:lpstr>
      <vt:lpstr>Workshop </vt:lpstr>
      <vt:lpstr>Architecture</vt:lpstr>
      <vt:lpstr>Développer le web service avec JAX-WS</vt:lpstr>
      <vt:lpstr>Implémentation de la classe Compte</vt:lpstr>
      <vt:lpstr>Implémentation de la classe Compte</vt:lpstr>
      <vt:lpstr>Implémentation du web service</vt:lpstr>
      <vt:lpstr>Simple Serveur JAX WS</vt:lpstr>
      <vt:lpstr>Analyser le WSDL</vt:lpstr>
      <vt:lpstr>Structure du WSDL</vt:lpstr>
      <vt:lpstr>Tester les méthodes du web service</vt:lpstr>
      <vt:lpstr>Tester les méthodes du web service</vt:lpstr>
      <vt:lpstr>Tester la méthode conversion</vt:lpstr>
      <vt:lpstr>Tester la méthode getCompte</vt:lpstr>
      <vt:lpstr>Tester la méthode getComptes</vt:lpstr>
      <vt:lpstr>Client Java</vt:lpstr>
      <vt:lpstr>Préférence générale de SoapUI</vt:lpstr>
      <vt:lpstr>Générer le STUB JaxWS</vt:lpstr>
      <vt:lpstr>Fichiers Générés</vt:lpstr>
      <vt:lpstr>Client Java</vt:lpstr>
      <vt:lpstr>Architecture </vt:lpstr>
      <vt:lpstr>Client JSP</vt:lpstr>
      <vt:lpstr>Création d’un projet Web Dynamique basé sur Tomcat 7 ou plus</vt:lpstr>
      <vt:lpstr>Projet Web Dynamique</vt:lpstr>
      <vt:lpstr>Générer un proxy (Stub) pour le web Service</vt:lpstr>
      <vt:lpstr>Génération du proxy</vt:lpstr>
      <vt:lpstr>Fichier Générés</vt:lpstr>
      <vt:lpstr>Client JSP</vt:lpstr>
      <vt:lpstr>Client JSP</vt:lpstr>
      <vt:lpstr>Vue d’ensemble du jour </vt:lpstr>
      <vt:lpstr>Ressources</vt:lpstr>
      <vt:lpstr>Questions?</vt:lpstr>
      <vt:lpstr>Sommaire </vt:lpstr>
      <vt:lpstr>Présentation PowerPoint</vt:lpstr>
      <vt:lpstr>Objectif du chapitre</vt:lpstr>
      <vt:lpstr>Présentation PowerPoint</vt:lpstr>
      <vt:lpstr>REST : L'utilisation du Web aujourd'hui …</vt:lpstr>
      <vt:lpstr>REST : C'est quoi REST</vt:lpstr>
      <vt:lpstr>REST : C’est quoi REST</vt:lpstr>
      <vt:lpstr>REST : caractéristiques</vt:lpstr>
      <vt:lpstr>REST : caractéristiques</vt:lpstr>
      <vt:lpstr>REST : caractéristiques</vt:lpstr>
      <vt:lpstr>REST : Ressources</vt:lpstr>
      <vt:lpstr>REST : Ressources</vt:lpstr>
      <vt:lpstr>REST : Méthode</vt:lpstr>
      <vt:lpstr>REST : Méthode GET</vt:lpstr>
      <vt:lpstr>REST : Méthode POST</vt:lpstr>
      <vt:lpstr>REST : Méthode DELETE</vt:lpstr>
      <vt:lpstr>REST : Méthode PUT</vt:lpstr>
      <vt:lpstr>REST : Méthode </vt:lpstr>
      <vt:lpstr>REST : Représentation</vt:lpstr>
      <vt:lpstr>Présentation PowerPoint</vt:lpstr>
      <vt:lpstr>REST : Représentation</vt:lpstr>
      <vt:lpstr>Exemple : Google URL Shortener</vt:lpstr>
      <vt:lpstr>Présentation PowerPoint</vt:lpstr>
      <vt:lpstr>SOAP VS REST</vt:lpstr>
      <vt:lpstr>SOAP VS REST</vt:lpstr>
      <vt:lpstr>SOAP VS REST</vt:lpstr>
      <vt:lpstr>WADL : Web Application Description Language</vt:lpstr>
      <vt:lpstr>WADL</vt:lpstr>
      <vt:lpstr>WADL</vt:lpstr>
      <vt:lpstr>Outils</vt:lpstr>
      <vt:lpstr>Sommaire </vt:lpstr>
      <vt:lpstr>Présentation PowerPoint</vt:lpstr>
      <vt:lpstr>Objectif du chapitre</vt:lpstr>
      <vt:lpstr>Présentation PowerPoint</vt:lpstr>
      <vt:lpstr>Généralités JAX-RS : la spécification</vt:lpstr>
      <vt:lpstr>Généralités JAX-RS : la spécification</vt:lpstr>
      <vt:lpstr>Généralités JAX-RS : la spécification</vt:lpstr>
      <vt:lpstr>Généralités JAX-RS : fonctionnement</vt:lpstr>
      <vt:lpstr>Généralités JAX-RS : fonctionnement</vt:lpstr>
      <vt:lpstr>Généralités JAX-RS : fonctionnement</vt:lpstr>
      <vt:lpstr>Objectif du chapitre</vt:lpstr>
      <vt:lpstr>Présentation PowerPoint</vt:lpstr>
      <vt:lpstr>Exemple ServiceWeb Jax-RS</vt:lpstr>
      <vt:lpstr>Exemple ServiceWeb Jax-RS</vt:lpstr>
      <vt:lpstr>Exemple ServiceWeb Jax-RS</vt:lpstr>
      <vt:lpstr>Exemple ServiceWeb Jax-RS</vt:lpstr>
      <vt:lpstr>Exemple ServiceWeb Jax-RS</vt:lpstr>
      <vt:lpstr>Les type Mimes réponse : JSON</vt:lpstr>
      <vt:lpstr>XML VS JSON</vt:lpstr>
      <vt:lpstr>XML VS JSON</vt:lpstr>
      <vt:lpstr>Les structures de données JSON </vt:lpstr>
      <vt:lpstr>Les structures de données JSON </vt:lpstr>
      <vt:lpstr>Les structures de données JSON </vt:lpstr>
      <vt:lpstr>Les structures de données JSON </vt:lpstr>
      <vt:lpstr>Les structures de données JSON</vt:lpstr>
      <vt:lpstr>Les structures de données JSON</vt:lpstr>
      <vt:lpstr>Objectif du chapitre</vt:lpstr>
      <vt:lpstr>Présentation PowerPoint</vt:lpstr>
      <vt:lpstr>Protocole HTTP : requête</vt:lpstr>
      <vt:lpstr>Protocole HTTP : en-tête de la requête</vt:lpstr>
      <vt:lpstr>Protocole HTTP : Type de méthode </vt:lpstr>
      <vt:lpstr>Protocole HTTP : réponse </vt:lpstr>
      <vt:lpstr>Objectif du chapitre</vt:lpstr>
      <vt:lpstr>Présentation PowerPoint</vt:lpstr>
      <vt:lpstr>Annotations JAX-RS : @Path</vt:lpstr>
      <vt:lpstr>Annotations JAX-RS : @Path</vt:lpstr>
      <vt:lpstr>@Path : Template Parameters</vt:lpstr>
      <vt:lpstr>@Path : Template Parameters</vt:lpstr>
      <vt:lpstr>@Path : Template Parameters</vt:lpstr>
      <vt:lpstr>Méthodes HTTP :@GET, @POST, @PUT, @DELETE</vt:lpstr>
      <vt:lpstr>Méthodes HTTP :@GET, @POST, @PUT, @DELETE</vt:lpstr>
      <vt:lpstr>Méthodes HTTP :@GET, @POST, @PUT, @DELETE</vt:lpstr>
      <vt:lpstr>Paramètres de requêtes</vt:lpstr>
      <vt:lpstr>L’annotation @pathparam</vt:lpstr>
      <vt:lpstr>L’annotation @queryparam</vt:lpstr>
      <vt:lpstr>Paramètres de requêtes : @FormParam</vt:lpstr>
      <vt:lpstr>Paramètres de requêtes : @Headerparam</vt:lpstr>
      <vt:lpstr>Paramètres de requêtes : @Context</vt:lpstr>
      <vt:lpstr>Paramètres de requêtes : @Context / UriInfo</vt:lpstr>
      <vt:lpstr>Paramètres de requêtes: @Context / UriInfo</vt:lpstr>
      <vt:lpstr>Paramètres de requêtes: @Context / UriInfo</vt:lpstr>
      <vt:lpstr>Paramètres de requêtes : @Context / HttpHeaders</vt:lpstr>
      <vt:lpstr>Paramètres de requêtes : @Context / HttpHeaders</vt:lpstr>
      <vt:lpstr>Représentations : @Consumes, @Produces</vt:lpstr>
      <vt:lpstr>Représentations : @Consumes, @Produces</vt:lpstr>
      <vt:lpstr>Représentations : @Consumes, @Produces</vt:lpstr>
      <vt:lpstr>Représentations : @Consumes, @Produces</vt:lpstr>
      <vt:lpstr>Représentations : @Consumes, @Produces</vt:lpstr>
      <vt:lpstr>Gestion du contenu : statut des réponses</vt:lpstr>
      <vt:lpstr>Response</vt:lpstr>
      <vt:lpstr>Principales méthodes de Response</vt:lpstr>
      <vt:lpstr>Exemple de Response</vt:lpstr>
      <vt:lpstr>Exemple de Response (bis)</vt:lpstr>
      <vt:lpstr>Déploiement</vt:lpstr>
      <vt:lpstr>Déploiement</vt:lpstr>
      <vt:lpstr>Déploiement</vt:lpstr>
      <vt:lpstr>Objectif du chapitre</vt:lpstr>
      <vt:lpstr>Présentation PowerPoint</vt:lpstr>
      <vt:lpstr>Développement Client : la création de la requête</vt:lpstr>
      <vt:lpstr>Développement Client : la création de la requête</vt:lpstr>
      <vt:lpstr>Exemple de Client java REST</vt:lpstr>
      <vt:lpstr>Client java REST: Méthodes POST et PUT</vt:lpstr>
      <vt:lpstr>Client java REST: ClientResponse</vt:lpstr>
      <vt:lpstr>Présentation PowerPoint</vt:lpstr>
      <vt:lpstr>Vue d’ensemble du jour </vt:lpstr>
      <vt:lpstr>Questions?</vt:lpstr>
      <vt:lpstr>Sommaire </vt:lpstr>
      <vt:lpstr>Présentation PowerPoint</vt:lpstr>
      <vt:lpstr>Objectif du chapitre</vt:lpstr>
      <vt:lpstr>Présentation PowerPoint</vt:lpstr>
      <vt:lpstr>Introduction </vt:lpstr>
      <vt:lpstr>Introduction </vt:lpstr>
      <vt:lpstr>Utilisation de JAXB</vt:lpstr>
      <vt:lpstr>Utilisation de JAXB</vt:lpstr>
      <vt:lpstr>JAXB Java Architecture for XML Binding</vt:lpstr>
      <vt:lpstr>Qu’est-ce que le «Data Binding» ou association de données</vt:lpstr>
      <vt:lpstr>Présentation PowerPoint</vt:lpstr>
      <vt:lpstr>JAXB Java Architecture for XML Binding</vt:lpstr>
      <vt:lpstr>JAXB Java Architecture for XML Binding</vt:lpstr>
      <vt:lpstr>JAXB 2.0</vt:lpstr>
      <vt:lpstr>JAXB 2.0</vt:lpstr>
      <vt:lpstr>JAXB 2.0</vt:lpstr>
      <vt:lpstr>Sérialisation</vt:lpstr>
      <vt:lpstr>L'API  JAXB</vt:lpstr>
      <vt:lpstr>Annotations</vt:lpstr>
      <vt:lpstr>Transformations</vt:lpstr>
      <vt:lpstr>Outils de JAXB 2.0</vt:lpstr>
      <vt:lpstr>La mise en œuvre de JAXB 2.0</vt:lpstr>
      <vt:lpstr>Appel d'un service Web</vt:lpstr>
      <vt:lpstr>Présentation PowerPoint</vt:lpstr>
      <vt:lpstr>Appel d'un service Web</vt:lpstr>
      <vt:lpstr>Appel d'un service Web</vt:lpstr>
      <vt:lpstr>Présentation PowerPoint</vt:lpstr>
      <vt:lpstr>Appel d'un service Web</vt:lpstr>
      <vt:lpstr>Appel d'un service Web</vt:lpstr>
      <vt:lpstr>Appel d'un service Web</vt:lpstr>
      <vt:lpstr>Appel d'un service Web</vt:lpstr>
      <vt:lpstr>Appel d'un service Web</vt:lpstr>
      <vt:lpstr>Appel d'un service Web</vt:lpstr>
      <vt:lpstr>Présentation PowerPoint</vt:lpstr>
      <vt:lpstr>Annotation</vt:lpstr>
      <vt:lpstr>Annotation</vt:lpstr>
      <vt:lpstr>Annotation</vt:lpstr>
      <vt:lpstr>Annotation</vt:lpstr>
      <vt:lpstr>Présentation PowerPoint</vt:lpstr>
      <vt:lpstr>Annotation</vt:lpstr>
      <vt:lpstr>Annotations</vt:lpstr>
      <vt:lpstr>Présentation PowerPoint</vt:lpstr>
      <vt:lpstr>Présentation PowerPoint</vt:lpstr>
      <vt:lpstr>Présentation PowerPoint</vt:lpstr>
      <vt:lpstr>Cas Pratique de création de WS REST avec Maven et Jaxb et son client Java</vt:lpstr>
      <vt:lpstr>Maven, le choix Projet</vt:lpstr>
      <vt:lpstr>Maven, le choix Projet</vt:lpstr>
      <vt:lpstr>Industrialisez !</vt:lpstr>
      <vt:lpstr>Industrialisez !</vt:lpstr>
      <vt:lpstr>Maven : POM</vt:lpstr>
      <vt:lpstr>MAVEN : arborescence</vt:lpstr>
      <vt:lpstr>MAVEN : Cycle de vie </vt:lpstr>
      <vt:lpstr>Cas Pratique de création de WS REST avec Maven et Jaxb et son client Java</vt:lpstr>
      <vt:lpstr>Création du WS</vt:lpstr>
      <vt:lpstr>WS: web.xml</vt:lpstr>
      <vt:lpstr>Ajout des objets java avec l’annotation jaxb</vt:lpstr>
      <vt:lpstr>Suite de la classe Student.java</vt:lpstr>
      <vt:lpstr>Création du service REST </vt:lpstr>
      <vt:lpstr>La classe : JerseyRestService.java</vt:lpstr>
      <vt:lpstr>Ajout d’un service qui consomme un objet de type Student</vt:lpstr>
      <vt:lpstr>Création du client du webservice</vt:lpstr>
      <vt:lpstr>Développement de la classe cliente</vt:lpstr>
      <vt:lpstr>Résultat</vt:lpstr>
      <vt:lpstr>Sommaire </vt:lpstr>
      <vt:lpstr>Présentation PowerPoint</vt:lpstr>
      <vt:lpstr>Objectif du chapitre</vt:lpstr>
      <vt:lpstr>Présentation PowerPoint</vt:lpstr>
      <vt:lpstr>Web Service ?</vt:lpstr>
      <vt:lpstr>Architecture typique d’un WS</vt:lpstr>
      <vt:lpstr>SOAP</vt:lpstr>
      <vt:lpstr>SOAP : Démystification des protocoles</vt:lpstr>
      <vt:lpstr>REST : </vt:lpstr>
      <vt:lpstr>REST : Démystification des protocoles</vt:lpstr>
      <vt:lpstr>SOAP VS REST</vt:lpstr>
      <vt:lpstr>Les attaques sur les WebServices : XML Bomb</vt:lpstr>
      <vt:lpstr>Injection XML entity </vt:lpstr>
      <vt:lpstr>Injection XML </vt:lpstr>
      <vt:lpstr>Injection CDATA </vt:lpstr>
      <vt:lpstr>Injection xPath</vt:lpstr>
      <vt:lpstr>Injection xPath - dump XML </vt:lpstr>
      <vt:lpstr>Threat Modeling / ACME SA</vt:lpstr>
      <vt:lpstr>Threat Modeling / ACME SA</vt:lpstr>
      <vt:lpstr>Rejeu des messages SOAP</vt:lpstr>
      <vt:lpstr>Modèle STRIDE</vt:lpstr>
      <vt:lpstr>Modèle STRIDE</vt:lpstr>
      <vt:lpstr>Menaces – DFD Acme SA</vt:lpstr>
      <vt:lpstr>Présentation PowerPoint</vt:lpstr>
      <vt:lpstr>Réduction des risques ?</vt:lpstr>
      <vt:lpstr>TOP 10 des risques et parades</vt:lpstr>
      <vt:lpstr>A1 – Manque d’authentification</vt:lpstr>
      <vt:lpstr>A2 – Manque d’habilitation</vt:lpstr>
      <vt:lpstr>A3 – Manque de trace d’audit</vt:lpstr>
      <vt:lpstr>A4 – Manque de politique de sécurité</vt:lpstr>
      <vt:lpstr>A5 – Défaillance XML</vt:lpstr>
      <vt:lpstr>A6 – Détournement d’identité</vt:lpstr>
      <vt:lpstr>A7 – Faiblesse des clefs</vt:lpstr>
      <vt:lpstr>A8/A9/A10</vt:lpstr>
      <vt:lpstr>Chiffrement du transport </vt:lpstr>
      <vt:lpstr>AuthN</vt:lpstr>
      <vt:lpstr> SSL Mutual AuthN / X509 / PKI </vt:lpstr>
      <vt:lpstr>WAF / XML Gateway (Protection périmétrique) </vt:lpstr>
      <vt:lpstr>Intégrité et confidentialité des messages </vt:lpstr>
      <vt:lpstr>Example XML Signature (SOAP) </vt:lpstr>
      <vt:lpstr>Exemple JSON “Signature” </vt:lpstr>
      <vt:lpstr>Code security</vt:lpstr>
      <vt:lpstr>Conclusion</vt:lpstr>
      <vt:lpstr>Présentation PowerPoint</vt:lpstr>
      <vt:lpstr>Présentation PowerPoint</vt:lpstr>
      <vt:lpstr>Création d’un WS </vt:lpstr>
      <vt:lpstr>Présentation PowerPoint</vt:lpstr>
      <vt:lpstr>Présentation PowerPoint</vt:lpstr>
      <vt:lpstr>Présentation PowerPoint</vt:lpstr>
      <vt:lpstr>Ajout de la couche SSL</vt:lpstr>
      <vt:lpstr>Présentation PowerPoint</vt:lpstr>
      <vt:lpstr>Présentation PowerPoint</vt:lpstr>
      <vt:lpstr>Dans le wsdl on va aussi mettre à jour le end point en remplacant : http://localhost:8080/....   Par  https://localhost:8443/...... </vt:lpstr>
      <vt:lpstr>Présentation PowerPoint</vt:lpstr>
      <vt:lpstr>Utilisation de WS - Security</vt:lpstr>
      <vt:lpstr>WS-Security</vt:lpstr>
      <vt:lpstr>WS-Security</vt:lpstr>
      <vt:lpstr>WS-Policy</vt:lpstr>
      <vt:lpstr>WS-Trust</vt:lpstr>
      <vt:lpstr>Présentation PowerPoint</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2014-10-29T10:58:14Z</dcterms:created>
  <dcterms:modified xsi:type="dcterms:W3CDTF">2017-11-10T09:53:35Z</dcterms:modified>
  <cp:contentStatus/>
</cp:coreProperties>
</file>